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  <p:sldMasterId id="2147483672" r:id="rId3"/>
    <p:sldMasterId id="2147483721" r:id="rId4"/>
    <p:sldMasterId id="2147483684" r:id="rId5"/>
    <p:sldMasterId id="2147483696" r:id="rId6"/>
    <p:sldMasterId id="2147483708" r:id="rId7"/>
  </p:sldMasterIdLst>
  <p:notesMasterIdLst>
    <p:notesMasterId r:id="rId136"/>
  </p:notesMasterIdLst>
  <p:sldIdLst>
    <p:sldId id="628" r:id="rId8"/>
    <p:sldId id="258" r:id="rId9"/>
    <p:sldId id="457" r:id="rId10"/>
    <p:sldId id="260" r:id="rId11"/>
    <p:sldId id="528" r:id="rId12"/>
    <p:sldId id="529" r:id="rId13"/>
    <p:sldId id="530" r:id="rId14"/>
    <p:sldId id="531" r:id="rId15"/>
    <p:sldId id="532" r:id="rId16"/>
    <p:sldId id="533" r:id="rId17"/>
    <p:sldId id="534" r:id="rId18"/>
    <p:sldId id="535" r:id="rId19"/>
    <p:sldId id="536" r:id="rId20"/>
    <p:sldId id="537" r:id="rId21"/>
    <p:sldId id="538" r:id="rId22"/>
    <p:sldId id="539" r:id="rId23"/>
    <p:sldId id="540" r:id="rId24"/>
    <p:sldId id="541" r:id="rId25"/>
    <p:sldId id="616" r:id="rId26"/>
    <p:sldId id="617" r:id="rId27"/>
    <p:sldId id="544" r:id="rId28"/>
    <p:sldId id="545" r:id="rId29"/>
    <p:sldId id="546" r:id="rId30"/>
    <p:sldId id="547" r:id="rId31"/>
    <p:sldId id="548" r:id="rId32"/>
    <p:sldId id="549" r:id="rId33"/>
    <p:sldId id="550" r:id="rId34"/>
    <p:sldId id="551" r:id="rId35"/>
    <p:sldId id="565" r:id="rId36"/>
    <p:sldId id="566" r:id="rId37"/>
    <p:sldId id="553" r:id="rId38"/>
    <p:sldId id="554" r:id="rId39"/>
    <p:sldId id="555" r:id="rId40"/>
    <p:sldId id="556" r:id="rId41"/>
    <p:sldId id="557" r:id="rId42"/>
    <p:sldId id="558" r:id="rId43"/>
    <p:sldId id="559" r:id="rId44"/>
    <p:sldId id="560" r:id="rId45"/>
    <p:sldId id="561" r:id="rId46"/>
    <p:sldId id="562" r:id="rId47"/>
    <p:sldId id="568" r:id="rId48"/>
    <p:sldId id="564" r:id="rId49"/>
    <p:sldId id="569" r:id="rId50"/>
    <p:sldId id="571" r:id="rId51"/>
    <p:sldId id="572" r:id="rId52"/>
    <p:sldId id="573" r:id="rId53"/>
    <p:sldId id="574" r:id="rId54"/>
    <p:sldId id="575" r:id="rId55"/>
    <p:sldId id="576" r:id="rId56"/>
    <p:sldId id="578" r:id="rId57"/>
    <p:sldId id="577" r:id="rId58"/>
    <p:sldId id="579" r:id="rId59"/>
    <p:sldId id="581" r:id="rId60"/>
    <p:sldId id="582" r:id="rId61"/>
    <p:sldId id="583" r:id="rId62"/>
    <p:sldId id="584" r:id="rId63"/>
    <p:sldId id="585" r:id="rId64"/>
    <p:sldId id="586" r:id="rId65"/>
    <p:sldId id="587" r:id="rId66"/>
    <p:sldId id="588" r:id="rId67"/>
    <p:sldId id="590" r:id="rId68"/>
    <p:sldId id="589" r:id="rId69"/>
    <p:sldId id="591" r:id="rId70"/>
    <p:sldId id="592" r:id="rId71"/>
    <p:sldId id="593" r:id="rId72"/>
    <p:sldId id="594" r:id="rId73"/>
    <p:sldId id="595" r:id="rId74"/>
    <p:sldId id="596" r:id="rId75"/>
    <p:sldId id="597" r:id="rId76"/>
    <p:sldId id="598" r:id="rId77"/>
    <p:sldId id="599" r:id="rId78"/>
    <p:sldId id="600" r:id="rId79"/>
    <p:sldId id="601" r:id="rId80"/>
    <p:sldId id="602" r:id="rId81"/>
    <p:sldId id="603" r:id="rId82"/>
    <p:sldId id="604" r:id="rId83"/>
    <p:sldId id="605" r:id="rId84"/>
    <p:sldId id="606" r:id="rId85"/>
    <p:sldId id="607" r:id="rId86"/>
    <p:sldId id="608" r:id="rId87"/>
    <p:sldId id="609" r:id="rId88"/>
    <p:sldId id="610" r:id="rId89"/>
    <p:sldId id="480" r:id="rId90"/>
    <p:sldId id="481" r:id="rId91"/>
    <p:sldId id="482" r:id="rId92"/>
    <p:sldId id="483" r:id="rId93"/>
    <p:sldId id="484" r:id="rId94"/>
    <p:sldId id="485" r:id="rId95"/>
    <p:sldId id="486" r:id="rId96"/>
    <p:sldId id="487" r:id="rId97"/>
    <p:sldId id="489" r:id="rId98"/>
    <p:sldId id="490" r:id="rId99"/>
    <p:sldId id="491" r:id="rId100"/>
    <p:sldId id="623" r:id="rId101"/>
    <p:sldId id="624" r:id="rId102"/>
    <p:sldId id="625" r:id="rId103"/>
    <p:sldId id="626" r:id="rId104"/>
    <p:sldId id="627" r:id="rId105"/>
    <p:sldId id="497" r:id="rId106"/>
    <p:sldId id="498" r:id="rId107"/>
    <p:sldId id="499" r:id="rId108"/>
    <p:sldId id="500" r:id="rId109"/>
    <p:sldId id="501" r:id="rId110"/>
    <p:sldId id="502" r:id="rId111"/>
    <p:sldId id="503" r:id="rId112"/>
    <p:sldId id="504" r:id="rId113"/>
    <p:sldId id="505" r:id="rId114"/>
    <p:sldId id="506" r:id="rId115"/>
    <p:sldId id="507" r:id="rId116"/>
    <p:sldId id="508" r:id="rId117"/>
    <p:sldId id="509" r:id="rId118"/>
    <p:sldId id="510" r:id="rId119"/>
    <p:sldId id="511" r:id="rId120"/>
    <p:sldId id="611" r:id="rId121"/>
    <p:sldId id="612" r:id="rId122"/>
    <p:sldId id="613" r:id="rId123"/>
    <p:sldId id="614" r:id="rId124"/>
    <p:sldId id="615" r:id="rId125"/>
    <p:sldId id="517" r:id="rId126"/>
    <p:sldId id="518" r:id="rId127"/>
    <p:sldId id="519" r:id="rId128"/>
    <p:sldId id="520" r:id="rId129"/>
    <p:sldId id="522" r:id="rId130"/>
    <p:sldId id="524" r:id="rId131"/>
    <p:sldId id="527" r:id="rId132"/>
    <p:sldId id="526" r:id="rId133"/>
    <p:sldId id="525" r:id="rId134"/>
    <p:sldId id="325" r:id="rId135"/>
  </p:sldIdLst>
  <p:sldSz cx="12169775" cy="6859588"/>
  <p:notesSz cx="6858000" cy="9144000"/>
  <p:embeddedFontLst>
    <p:embeddedFont>
      <p:font typeface="HY견고딕" panose="02030600000101010101" pitchFamily="18" charset="-127"/>
      <p:regular r:id="rId137"/>
    </p:embeddedFont>
    <p:embeddedFont>
      <p:font typeface="Mangal" panose="020B0604020202020204" charset="0"/>
      <p:regular r:id="rId138"/>
      <p:bold r:id="rId139"/>
    </p:embeddedFont>
    <p:embeddedFont>
      <p:font typeface="맑은 고딕" panose="020B0503020000020004" pitchFamily="50" charset="-127"/>
      <p:regular r:id="rId140"/>
      <p:bold r:id="rId141"/>
    </p:embeddedFont>
  </p:embeddedFontLst>
  <p:photoAlbum/>
  <p:defaultTextStyle>
    <a:defPPr>
      <a:defRPr lang="ko-KR"/>
    </a:defPPr>
    <a:lvl1pPr marL="0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8899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7798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6697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5596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4495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3394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2293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1192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3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CC"/>
    <a:srgbClr val="0070C0"/>
    <a:srgbClr val="338DCD"/>
    <a:srgbClr val="0000FF"/>
    <a:srgbClr val="CC99FF"/>
    <a:srgbClr val="008080"/>
    <a:srgbClr val="CDB4F2"/>
    <a:srgbClr val="D9F1FF"/>
    <a:srgbClr val="CCEC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00" autoAdjust="0"/>
    <p:restoredTop sz="94650"/>
  </p:normalViewPr>
  <p:slideViewPr>
    <p:cSldViewPr>
      <p:cViewPr>
        <p:scale>
          <a:sx n="100" d="100"/>
          <a:sy n="100" d="100"/>
        </p:scale>
        <p:origin x="1326" y="306"/>
      </p:cViewPr>
      <p:guideLst>
        <p:guide orient="horz" pos="2161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9" d="100"/>
          <a:sy n="109" d="100"/>
        </p:scale>
        <p:origin x="-334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0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63" Type="http://schemas.openxmlformats.org/officeDocument/2006/relationships/slide" Target="slides/slide56.xml"/><Relationship Id="rId84" Type="http://schemas.openxmlformats.org/officeDocument/2006/relationships/slide" Target="slides/slide77.xml"/><Relationship Id="rId138" Type="http://schemas.openxmlformats.org/officeDocument/2006/relationships/font" Target="fonts/font2.fntdata"/><Relationship Id="rId107" Type="http://schemas.openxmlformats.org/officeDocument/2006/relationships/slide" Target="slides/slide100.xml"/><Relationship Id="rId11" Type="http://schemas.openxmlformats.org/officeDocument/2006/relationships/slide" Target="slides/slide4.xml"/><Relationship Id="rId32" Type="http://schemas.openxmlformats.org/officeDocument/2006/relationships/slide" Target="slides/slide25.xml"/><Relationship Id="rId53" Type="http://schemas.openxmlformats.org/officeDocument/2006/relationships/slide" Target="slides/slide46.xml"/><Relationship Id="rId74" Type="http://schemas.openxmlformats.org/officeDocument/2006/relationships/slide" Target="slides/slide67.xml"/><Relationship Id="rId128" Type="http://schemas.openxmlformats.org/officeDocument/2006/relationships/slide" Target="slides/slide121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3.xml"/><Relationship Id="rId95" Type="http://schemas.openxmlformats.org/officeDocument/2006/relationships/slide" Target="slides/slide88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113" Type="http://schemas.openxmlformats.org/officeDocument/2006/relationships/slide" Target="slides/slide106.xml"/><Relationship Id="rId118" Type="http://schemas.openxmlformats.org/officeDocument/2006/relationships/slide" Target="slides/slide111.xml"/><Relationship Id="rId134" Type="http://schemas.openxmlformats.org/officeDocument/2006/relationships/slide" Target="slides/slide127.xml"/><Relationship Id="rId139" Type="http://schemas.openxmlformats.org/officeDocument/2006/relationships/font" Target="fonts/font3.fntdata"/><Relationship Id="rId80" Type="http://schemas.openxmlformats.org/officeDocument/2006/relationships/slide" Target="slides/slide73.xml"/><Relationship Id="rId85" Type="http://schemas.openxmlformats.org/officeDocument/2006/relationships/slide" Target="slides/slide78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59" Type="http://schemas.openxmlformats.org/officeDocument/2006/relationships/slide" Target="slides/slide52.xml"/><Relationship Id="rId103" Type="http://schemas.openxmlformats.org/officeDocument/2006/relationships/slide" Target="slides/slide96.xml"/><Relationship Id="rId108" Type="http://schemas.openxmlformats.org/officeDocument/2006/relationships/slide" Target="slides/slide101.xml"/><Relationship Id="rId124" Type="http://schemas.openxmlformats.org/officeDocument/2006/relationships/slide" Target="slides/slide117.xml"/><Relationship Id="rId129" Type="http://schemas.openxmlformats.org/officeDocument/2006/relationships/slide" Target="slides/slide122.xml"/><Relationship Id="rId54" Type="http://schemas.openxmlformats.org/officeDocument/2006/relationships/slide" Target="slides/slide47.xml"/><Relationship Id="rId70" Type="http://schemas.openxmlformats.org/officeDocument/2006/relationships/slide" Target="slides/slide63.xml"/><Relationship Id="rId75" Type="http://schemas.openxmlformats.org/officeDocument/2006/relationships/slide" Target="slides/slide68.xml"/><Relationship Id="rId91" Type="http://schemas.openxmlformats.org/officeDocument/2006/relationships/slide" Target="slides/slide84.xml"/><Relationship Id="rId96" Type="http://schemas.openxmlformats.org/officeDocument/2006/relationships/slide" Target="slides/slide89.xml"/><Relationship Id="rId140" Type="http://schemas.openxmlformats.org/officeDocument/2006/relationships/font" Target="fonts/font4.fntdata"/><Relationship Id="rId14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49" Type="http://schemas.openxmlformats.org/officeDocument/2006/relationships/slide" Target="slides/slide42.xml"/><Relationship Id="rId114" Type="http://schemas.openxmlformats.org/officeDocument/2006/relationships/slide" Target="slides/slide107.xml"/><Relationship Id="rId119" Type="http://schemas.openxmlformats.org/officeDocument/2006/relationships/slide" Target="slides/slide112.xml"/><Relationship Id="rId44" Type="http://schemas.openxmlformats.org/officeDocument/2006/relationships/slide" Target="slides/slide37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81" Type="http://schemas.openxmlformats.org/officeDocument/2006/relationships/slide" Target="slides/slide74.xml"/><Relationship Id="rId86" Type="http://schemas.openxmlformats.org/officeDocument/2006/relationships/slide" Target="slides/slide79.xml"/><Relationship Id="rId130" Type="http://schemas.openxmlformats.org/officeDocument/2006/relationships/slide" Target="slides/slide123.xml"/><Relationship Id="rId135" Type="http://schemas.openxmlformats.org/officeDocument/2006/relationships/slide" Target="slides/slide128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109" Type="http://schemas.openxmlformats.org/officeDocument/2006/relationships/slide" Target="slides/slide102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6" Type="http://schemas.openxmlformats.org/officeDocument/2006/relationships/slide" Target="slides/slide69.xml"/><Relationship Id="rId97" Type="http://schemas.openxmlformats.org/officeDocument/2006/relationships/slide" Target="slides/slide90.xml"/><Relationship Id="rId104" Type="http://schemas.openxmlformats.org/officeDocument/2006/relationships/slide" Target="slides/slide97.xml"/><Relationship Id="rId120" Type="http://schemas.openxmlformats.org/officeDocument/2006/relationships/slide" Target="slides/slide113.xml"/><Relationship Id="rId125" Type="http://schemas.openxmlformats.org/officeDocument/2006/relationships/slide" Target="slides/slide118.xml"/><Relationship Id="rId141" Type="http://schemas.openxmlformats.org/officeDocument/2006/relationships/font" Target="fonts/font5.fntdata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4.xml"/><Relationship Id="rId92" Type="http://schemas.openxmlformats.org/officeDocument/2006/relationships/slide" Target="slides/slide85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24" Type="http://schemas.openxmlformats.org/officeDocument/2006/relationships/slide" Target="slides/slide17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66" Type="http://schemas.openxmlformats.org/officeDocument/2006/relationships/slide" Target="slides/slide59.xml"/><Relationship Id="rId87" Type="http://schemas.openxmlformats.org/officeDocument/2006/relationships/slide" Target="slides/slide80.xml"/><Relationship Id="rId110" Type="http://schemas.openxmlformats.org/officeDocument/2006/relationships/slide" Target="slides/slide103.xml"/><Relationship Id="rId115" Type="http://schemas.openxmlformats.org/officeDocument/2006/relationships/slide" Target="slides/slide108.xml"/><Relationship Id="rId131" Type="http://schemas.openxmlformats.org/officeDocument/2006/relationships/slide" Target="slides/slide124.xml"/><Relationship Id="rId136" Type="http://schemas.openxmlformats.org/officeDocument/2006/relationships/notesMaster" Target="notesMasters/notesMaster1.xml"/><Relationship Id="rId61" Type="http://schemas.openxmlformats.org/officeDocument/2006/relationships/slide" Target="slides/slide54.xml"/><Relationship Id="rId82" Type="http://schemas.openxmlformats.org/officeDocument/2006/relationships/slide" Target="slides/slide75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56" Type="http://schemas.openxmlformats.org/officeDocument/2006/relationships/slide" Target="slides/slide49.xml"/><Relationship Id="rId77" Type="http://schemas.openxmlformats.org/officeDocument/2006/relationships/slide" Target="slides/slide70.xml"/><Relationship Id="rId100" Type="http://schemas.openxmlformats.org/officeDocument/2006/relationships/slide" Target="slides/slide93.xml"/><Relationship Id="rId105" Type="http://schemas.openxmlformats.org/officeDocument/2006/relationships/slide" Target="slides/slide98.xml"/><Relationship Id="rId126" Type="http://schemas.openxmlformats.org/officeDocument/2006/relationships/slide" Target="slides/slide119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slide" Target="slides/slide65.xml"/><Relationship Id="rId93" Type="http://schemas.openxmlformats.org/officeDocument/2006/relationships/slide" Target="slides/slide86.xml"/><Relationship Id="rId98" Type="http://schemas.openxmlformats.org/officeDocument/2006/relationships/slide" Target="slides/slide91.xml"/><Relationship Id="rId121" Type="http://schemas.openxmlformats.org/officeDocument/2006/relationships/slide" Target="slides/slide114.xml"/><Relationship Id="rId142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8.xml"/><Relationship Id="rId46" Type="http://schemas.openxmlformats.org/officeDocument/2006/relationships/slide" Target="slides/slide39.xml"/><Relationship Id="rId67" Type="http://schemas.openxmlformats.org/officeDocument/2006/relationships/slide" Target="slides/slide60.xml"/><Relationship Id="rId116" Type="http://schemas.openxmlformats.org/officeDocument/2006/relationships/slide" Target="slides/slide109.xml"/><Relationship Id="rId137" Type="http://schemas.openxmlformats.org/officeDocument/2006/relationships/font" Target="fonts/font1.fntdata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62" Type="http://schemas.openxmlformats.org/officeDocument/2006/relationships/slide" Target="slides/slide55.xml"/><Relationship Id="rId83" Type="http://schemas.openxmlformats.org/officeDocument/2006/relationships/slide" Target="slides/slide76.xml"/><Relationship Id="rId88" Type="http://schemas.openxmlformats.org/officeDocument/2006/relationships/slide" Target="slides/slide81.xml"/><Relationship Id="rId111" Type="http://schemas.openxmlformats.org/officeDocument/2006/relationships/slide" Target="slides/slide104.xml"/><Relationship Id="rId132" Type="http://schemas.openxmlformats.org/officeDocument/2006/relationships/slide" Target="slides/slide125.xml"/><Relationship Id="rId15" Type="http://schemas.openxmlformats.org/officeDocument/2006/relationships/slide" Target="slides/slide8.xml"/><Relationship Id="rId36" Type="http://schemas.openxmlformats.org/officeDocument/2006/relationships/slide" Target="slides/slide29.xml"/><Relationship Id="rId57" Type="http://schemas.openxmlformats.org/officeDocument/2006/relationships/slide" Target="slides/slide50.xml"/><Relationship Id="rId106" Type="http://schemas.openxmlformats.org/officeDocument/2006/relationships/slide" Target="slides/slide99.xml"/><Relationship Id="rId127" Type="http://schemas.openxmlformats.org/officeDocument/2006/relationships/slide" Target="slides/slide120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52" Type="http://schemas.openxmlformats.org/officeDocument/2006/relationships/slide" Target="slides/slide45.xml"/><Relationship Id="rId73" Type="http://schemas.openxmlformats.org/officeDocument/2006/relationships/slide" Target="slides/slide66.xml"/><Relationship Id="rId78" Type="http://schemas.openxmlformats.org/officeDocument/2006/relationships/slide" Target="slides/slide71.xml"/><Relationship Id="rId94" Type="http://schemas.openxmlformats.org/officeDocument/2006/relationships/slide" Target="slides/slide87.xml"/><Relationship Id="rId99" Type="http://schemas.openxmlformats.org/officeDocument/2006/relationships/slide" Target="slides/slide92.xml"/><Relationship Id="rId101" Type="http://schemas.openxmlformats.org/officeDocument/2006/relationships/slide" Target="slides/slide94.xml"/><Relationship Id="rId122" Type="http://schemas.openxmlformats.org/officeDocument/2006/relationships/slide" Target="slides/slide115.xml"/><Relationship Id="rId143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26" Type="http://schemas.openxmlformats.org/officeDocument/2006/relationships/slide" Target="slides/slide19.xml"/><Relationship Id="rId47" Type="http://schemas.openxmlformats.org/officeDocument/2006/relationships/slide" Target="slides/slide40.xml"/><Relationship Id="rId68" Type="http://schemas.openxmlformats.org/officeDocument/2006/relationships/slide" Target="slides/slide61.xml"/><Relationship Id="rId89" Type="http://schemas.openxmlformats.org/officeDocument/2006/relationships/slide" Target="slides/slide82.xml"/><Relationship Id="rId112" Type="http://schemas.openxmlformats.org/officeDocument/2006/relationships/slide" Target="slides/slide105.xml"/><Relationship Id="rId133" Type="http://schemas.openxmlformats.org/officeDocument/2006/relationships/slide" Target="slides/slide126.xml"/><Relationship Id="rId16" Type="http://schemas.openxmlformats.org/officeDocument/2006/relationships/slide" Target="slides/slide9.xml"/><Relationship Id="rId37" Type="http://schemas.openxmlformats.org/officeDocument/2006/relationships/slide" Target="slides/slide30.xml"/><Relationship Id="rId58" Type="http://schemas.openxmlformats.org/officeDocument/2006/relationships/slide" Target="slides/slide51.xml"/><Relationship Id="rId79" Type="http://schemas.openxmlformats.org/officeDocument/2006/relationships/slide" Target="slides/slide72.xml"/><Relationship Id="rId102" Type="http://schemas.openxmlformats.org/officeDocument/2006/relationships/slide" Target="slides/slide95.xml"/><Relationship Id="rId123" Type="http://schemas.openxmlformats.org/officeDocument/2006/relationships/slide" Target="slides/slide116.xml"/><Relationship Id="rId14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1.%20&#45824;&#44396;&#49436;&#48512;&#51648;&#49324;\6.%202020&#45380;\99.%20&#44060;&#51064;&#50857;\2020%20&#50696;&#48708;&#49328;&#50629;&#51064;&#47141;&#50857;%20&#44368;&#51116;%20&#48143;%20&#44368;&#50504;%20&#52572;&#49888;&#54868;%20&#44160;&#53664;%20&#51032;&#47280;\&#51089;&#49457;&#51088;&#47308;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8454727849113707E-2"/>
          <c:y val="6.9128000327755679E-2"/>
          <c:w val="0.82309054430177264"/>
          <c:h val="0.80209038175444791"/>
        </c:manualLayout>
      </c:layout>
      <c:pie3DChart>
        <c:varyColors val="1"/>
        <c:ser>
          <c:idx val="0"/>
          <c:order val="0"/>
          <c:tx>
            <c:strRef>
              <c:f>Sheet1!$A$13</c:f>
              <c:strCache>
                <c:ptCount val="1"/>
                <c:pt idx="0">
                  <c:v>재해자수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dLbl>
              <c:idx val="0"/>
              <c:layout>
                <c:manualLayout>
                  <c:x val="-0.23624168754785241"/>
                  <c:y val="-6.781149769983896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3611781230656905"/>
                  <c:y val="-0.2942073958313806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5748646941896391"/>
                  <c:y val="-0.1251329876415762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9.1179237211694256E-2"/>
                  <c:y val="-2.13257768605026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532284167933592"/>
                      <c:h val="0.14747699904204536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8.9534478911462281E-2"/>
                  <c:y val="0.1008199754609162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3.5794183445190158E-3"/>
                  <c:y val="-1.516187366428008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spc="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Sheet1!$B$12:$G$12</c:f>
              <c:strCache>
                <c:ptCount val="6"/>
                <c:pt idx="0">
                  <c:v>1개월~6개월 미만</c:v>
                </c:pt>
                <c:pt idx="1">
                  <c:v>6개월~1년 미만</c:v>
                </c:pt>
                <c:pt idx="2">
                  <c:v>1년~5년 미만</c:v>
                </c:pt>
                <c:pt idx="3">
                  <c:v>5년~10년 미만</c:v>
                </c:pt>
                <c:pt idx="4">
                  <c:v>10년 이상</c:v>
                </c:pt>
                <c:pt idx="5">
                  <c:v>분류 불능</c:v>
                </c:pt>
              </c:strCache>
            </c:strRef>
          </c:cat>
          <c:val>
            <c:numRef>
              <c:f>Sheet1!$B$13:$G$13</c:f>
              <c:numCache>
                <c:formatCode>_(* #,##0_);_(* \(#,##0\);_(* "-"_);_(@_)</c:formatCode>
                <c:ptCount val="6"/>
                <c:pt idx="0">
                  <c:v>55391</c:v>
                </c:pt>
                <c:pt idx="1">
                  <c:v>11352</c:v>
                </c:pt>
                <c:pt idx="2">
                  <c:v>24263</c:v>
                </c:pt>
                <c:pt idx="3">
                  <c:v>7563</c:v>
                </c:pt>
                <c:pt idx="4">
                  <c:v>10640</c:v>
                </c:pt>
                <c:pt idx="5">
                  <c:v>33</c:v>
                </c:pt>
              </c:numCache>
            </c:numRef>
          </c:val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987903685952308E-2"/>
          <c:y val="0.13179877086082489"/>
          <c:w val="0.93214253109665635"/>
          <c:h val="0.6700913604045468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사고사망자수(명)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8.5763305018839733E-2"/>
                  <c:y val="-6.11345499373774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6.4838134745856868E-2"/>
                  <c:y val="-6.11345499373774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6.095956381494335E-2"/>
                  <c:y val="-5.11411728447682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Sheet1!$A$2:$A$11</c:f>
              <c:numCache>
                <c:formatCode>General</c:formatCode>
                <c:ptCount val="1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</c:numCache>
            </c:num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1129</c:v>
                </c:pt>
                <c:pt idx="1">
                  <c:v>1134</c:v>
                </c:pt>
                <c:pt idx="2">
                  <c:v>1090</c:v>
                </c:pt>
                <c:pt idx="3">
                  <c:v>992</c:v>
                </c:pt>
                <c:pt idx="4">
                  <c:v>955</c:v>
                </c:pt>
                <c:pt idx="5">
                  <c:v>969</c:v>
                </c:pt>
                <c:pt idx="6">
                  <c:v>964</c:v>
                </c:pt>
                <c:pt idx="7">
                  <c:v>971</c:v>
                </c:pt>
                <c:pt idx="8">
                  <c:v>855</c:v>
                </c:pt>
                <c:pt idx="9">
                  <c:v>882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-1663771872"/>
        <c:axId val="-1663781664"/>
      </c:line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사고사망만인율(‱)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8"/>
              <c:layout>
                <c:manualLayout>
                  <c:x val="-2.3795313629274603E-2"/>
                  <c:y val="5.44253284851692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2.3795313629274603E-2"/>
                  <c:y val="5.73439709808799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Sheet1!$A$2:$A$11</c:f>
              <c:numCache>
                <c:formatCode>General</c:formatCode>
                <c:ptCount val="1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</c:numCache>
            </c:num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0.79</c:v>
                </c:pt>
                <c:pt idx="1">
                  <c:v>0.73</c:v>
                </c:pt>
                <c:pt idx="2">
                  <c:v>0.71</c:v>
                </c:pt>
                <c:pt idx="3">
                  <c:v>0.57999999999999996</c:v>
                </c:pt>
                <c:pt idx="4">
                  <c:v>0.53</c:v>
                </c:pt>
                <c:pt idx="5">
                  <c:v>0.53</c:v>
                </c:pt>
                <c:pt idx="6">
                  <c:v>0.52</c:v>
                </c:pt>
                <c:pt idx="7">
                  <c:v>0.51</c:v>
                </c:pt>
                <c:pt idx="8">
                  <c:v>0.46</c:v>
                </c:pt>
                <c:pt idx="9">
                  <c:v>0.46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재해율(%)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3795313629274603E-2"/>
                  <c:y val="4.56694009980377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2587584160675567E-2"/>
                  <c:y val="3.98321160066168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2587584160675567E-2"/>
                  <c:y val="3.98321160066168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7418502035071703E-2"/>
                  <c:y val="5.15066859894588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1.9812849480771427E-2"/>
                  <c:y val="5.15066859894588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2.3795313629274603E-2"/>
                  <c:y val="4.56694009980377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2.3795313629274603E-2"/>
                  <c:y val="4.566940099803784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2.3795313629274603E-2"/>
                  <c:y val="6.609989846801145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2.2587584160675567E-2"/>
                  <c:y val="-5.064580136040914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Sheet1!$A$2:$A$11</c:f>
              <c:numCache>
                <c:formatCode>General</c:formatCode>
                <c:ptCount val="1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</c:numCache>
            </c:numRef>
          </c:cat>
          <c:val>
            <c:numRef>
              <c:f>Sheet1!$D$2:$D$11</c:f>
              <c:numCache>
                <c:formatCode>General</c:formatCode>
                <c:ptCount val="10"/>
                <c:pt idx="0">
                  <c:v>0.65</c:v>
                </c:pt>
                <c:pt idx="1">
                  <c:v>0.59</c:v>
                </c:pt>
                <c:pt idx="2">
                  <c:v>0.59</c:v>
                </c:pt>
                <c:pt idx="3">
                  <c:v>0.53</c:v>
                </c:pt>
                <c:pt idx="4">
                  <c:v>0.5</c:v>
                </c:pt>
                <c:pt idx="5">
                  <c:v>0.49</c:v>
                </c:pt>
                <c:pt idx="6">
                  <c:v>0.48</c:v>
                </c:pt>
                <c:pt idx="7">
                  <c:v>0.54</c:v>
                </c:pt>
                <c:pt idx="8">
                  <c:v>0.57999999999999996</c:v>
                </c:pt>
                <c:pt idx="9">
                  <c:v>0.56999999999999995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328401488"/>
        <c:axId val="-1664358976"/>
      </c:lineChart>
      <c:catAx>
        <c:axId val="-16637718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663781664"/>
        <c:crosses val="autoZero"/>
        <c:auto val="1"/>
        <c:lblAlgn val="ctr"/>
        <c:lblOffset val="100"/>
        <c:noMultiLvlLbl val="0"/>
      </c:catAx>
      <c:valAx>
        <c:axId val="-1663781664"/>
        <c:scaling>
          <c:orientation val="minMax"/>
          <c:max val="14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alpha val="28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noFill/>
              <a:round/>
            </a:ln>
            <a:effectLst/>
          </c:spPr>
        </c:minorGridlines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accent6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663771872"/>
        <c:crosses val="autoZero"/>
        <c:crossBetween val="between"/>
        <c:majorUnit val="200"/>
        <c:minorUnit val="40"/>
      </c:valAx>
      <c:valAx>
        <c:axId val="-1664358976"/>
        <c:scaling>
          <c:orientation val="minMax"/>
          <c:max val="1.8"/>
          <c:min val="-0.2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328401488"/>
        <c:crosses val="max"/>
        <c:crossBetween val="between"/>
        <c:majorUnit val="0.5"/>
        <c:minorUnit val="0.1"/>
      </c:valAx>
      <c:catAx>
        <c:axId val="-13284014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-166435897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4398381347458565E-2"/>
          <c:y val="0.84000104917344809"/>
          <c:w val="0.92707495777305349"/>
          <c:h val="0.1400121966413334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5028143529307491E-2"/>
          <c:y val="2.5335788361923069E-2"/>
          <c:w val="0.92801818250979495"/>
          <c:h val="0.6561402492750505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재해자수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p3d/>
            </c:spPr>
          </c:dPt>
          <c:dPt>
            <c:idx val="5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넘어짐</c:v>
                </c:pt>
                <c:pt idx="1">
                  <c:v>떨어짐</c:v>
                </c:pt>
                <c:pt idx="2">
                  <c:v>절단,베임,찔림</c:v>
                </c:pt>
                <c:pt idx="3">
                  <c:v>끼임</c:v>
                </c:pt>
                <c:pt idx="4">
                  <c:v>물체에 맞음</c:v>
                </c:pt>
                <c:pt idx="5">
                  <c:v>부딪힘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10184</c:v>
                </c:pt>
                <c:pt idx="1">
                  <c:v>9766</c:v>
                </c:pt>
                <c:pt idx="2">
                  <c:v>6217</c:v>
                </c:pt>
                <c:pt idx="3">
                  <c:v>5846</c:v>
                </c:pt>
                <c:pt idx="4">
                  <c:v>4544</c:v>
                </c:pt>
                <c:pt idx="5">
                  <c:v>3976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1328400400"/>
        <c:axId val="-1328412912"/>
        <c:axId val="0"/>
      </c:bar3DChart>
      <c:catAx>
        <c:axId val="-1328400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-1328412912"/>
        <c:crosses val="autoZero"/>
        <c:auto val="1"/>
        <c:lblAlgn val="ctr"/>
        <c:lblOffset val="100"/>
        <c:noMultiLvlLbl val="0"/>
      </c:catAx>
      <c:valAx>
        <c:axId val="-1328412912"/>
        <c:scaling>
          <c:orientation val="minMax"/>
          <c:max val="12000"/>
          <c:min val="2000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-1328400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0.21654</cdr:x>
      <cdr:y>0.14004</cdr:y>
    </cdr:from>
    <cdr:to>
      <cdr:x>0.28571</cdr:x>
      <cdr:y>0.18054</cdr:y>
    </cdr:to>
    <cdr:cxnSp macro="">
      <cdr:nvCxnSpPr>
        <cdr:cNvPr id="3" name="직선 연결선 2"/>
        <cdr:cNvCxnSpPr/>
      </cdr:nvCxnSpPr>
      <cdr:spPr>
        <a:xfrm xmlns:a="http://schemas.openxmlformats.org/drawingml/2006/main">
          <a:off x="764053" y="306278"/>
          <a:ext cx="244059" cy="88591"/>
        </a:xfrm>
        <a:prstGeom xmlns:a="http://schemas.openxmlformats.org/drawingml/2006/main" prst="line">
          <a:avLst/>
        </a:prstGeom>
        <a:ln xmlns:a="http://schemas.openxmlformats.org/drawingml/2006/main" w="12700">
          <a:solidFill>
            <a:schemeClr val="tx1"/>
          </a:solidFill>
          <a:headEnd type="none"/>
          <a:tailEnd type="oval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9DD133-DA48-4F1B-AAA0-858A29370C8E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7350" y="685800"/>
            <a:ext cx="60833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9ECA01-63A7-4606-88B6-6943AB8EDD9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4250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8899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7798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6697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5596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4495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3394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2293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1192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>
                <a:solidFill>
                  <a:prstClr val="black"/>
                </a:solidFill>
              </a:rPr>
              <a:pPr/>
              <a:t>19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8811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47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64463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48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12043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49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35630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50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88917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51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59339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52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5260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53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97588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54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22213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55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36649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56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84871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>
                <a:solidFill>
                  <a:prstClr val="black"/>
                </a:solidFill>
              </a:rPr>
              <a:pPr/>
              <a:t>20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2763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57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92470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58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07344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59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76233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60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507332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61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370028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62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940643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63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7779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64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970696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65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744607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66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0708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>
                <a:solidFill>
                  <a:prstClr val="black"/>
                </a:solidFill>
              </a:rPr>
              <a:pPr/>
              <a:t>25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72938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67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158609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68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386369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69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91162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70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040326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71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088412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72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668977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73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041430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74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16835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75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449889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76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43800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>
                <a:solidFill>
                  <a:prstClr val="black"/>
                </a:solidFill>
              </a:rPr>
              <a:pPr/>
              <a:t>26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68410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77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68005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78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488069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79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622180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80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491308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81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170329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82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83045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114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190015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115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721054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116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15296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117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8305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>
                <a:solidFill>
                  <a:prstClr val="black"/>
                </a:solidFill>
              </a:rPr>
              <a:pPr/>
              <a:t>38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47956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118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07296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>
                <a:solidFill>
                  <a:prstClr val="black"/>
                </a:solidFill>
              </a:rPr>
              <a:pPr/>
              <a:t>39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5705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44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91854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45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41152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46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222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2870177" y="1500968"/>
            <a:ext cx="500066" cy="4643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489" y="274702"/>
            <a:ext cx="10952798" cy="1143265"/>
          </a:xfrm>
          <a:prstGeom prst="rect">
            <a:avLst/>
          </a:prstGeom>
        </p:spPr>
        <p:txBody>
          <a:bodyPr lIns="121780" tIns="60890" rIns="121780" bIns="60890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489" y="1600572"/>
            <a:ext cx="10952798" cy="4527011"/>
          </a:xfrm>
          <a:prstGeom prst="rect">
            <a:avLst/>
          </a:prstGeom>
        </p:spPr>
        <p:txBody>
          <a:bodyPr vert="eaVert" lIns="121780" tIns="60890" rIns="121780" bIns="6089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10656919" y="500836"/>
            <a:ext cx="570420" cy="429398"/>
          </a:xfrm>
          <a:prstGeom prst="rect">
            <a:avLst/>
          </a:prstGeom>
        </p:spPr>
        <p:txBody>
          <a:bodyPr/>
          <a:lstStyle/>
          <a:p>
            <a:fld id="{1E977328-0892-4E4A-BB75-013168C838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23087" y="206422"/>
            <a:ext cx="2738199" cy="4388867"/>
          </a:xfrm>
          <a:prstGeom prst="rect">
            <a:avLst/>
          </a:prstGeom>
        </p:spPr>
        <p:txBody>
          <a:bodyPr vert="eaVert" lIns="121780" tIns="60890" rIns="121780" bIns="60890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489" y="206422"/>
            <a:ext cx="8011769" cy="4388867"/>
          </a:xfrm>
          <a:prstGeom prst="rect">
            <a:avLst/>
          </a:prstGeom>
        </p:spPr>
        <p:txBody>
          <a:bodyPr vert="eaVert" lIns="121780" tIns="60890" rIns="121780" bIns="6089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10656919" y="500836"/>
            <a:ext cx="570420" cy="429398"/>
          </a:xfrm>
          <a:prstGeom prst="rect">
            <a:avLst/>
          </a:prstGeom>
        </p:spPr>
        <p:txBody>
          <a:bodyPr/>
          <a:lstStyle/>
          <a:p>
            <a:fld id="{1E977328-0892-4E4A-BB75-013168C838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2025" y="4408488"/>
            <a:ext cx="1034415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2025" y="2906713"/>
            <a:ext cx="10344150" cy="15017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8013" y="1600200"/>
            <a:ext cx="5400675" cy="45275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61088" y="1600200"/>
            <a:ext cx="5400675" cy="45275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013" y="1535113"/>
            <a:ext cx="53768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8013" y="2174875"/>
            <a:ext cx="5376862" cy="39528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81725" y="1535113"/>
            <a:ext cx="53800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81725" y="2174875"/>
            <a:ext cx="5380038" cy="39528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3050"/>
            <a:ext cx="4003675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57738" y="273050"/>
            <a:ext cx="6804025" cy="58547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8013" y="1435100"/>
            <a:ext cx="4003675" cy="4692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6013" y="4802188"/>
            <a:ext cx="7300912" cy="5667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6013" y="612775"/>
            <a:ext cx="7300912" cy="4116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6013" y="5368925"/>
            <a:ext cx="7300912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23325" y="274638"/>
            <a:ext cx="2738438" cy="5853112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274638"/>
            <a:ext cx="8062912" cy="58531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2813" y="2130425"/>
            <a:ext cx="10344150" cy="1471613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5625" y="3887788"/>
            <a:ext cx="8518525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2025" y="4408488"/>
            <a:ext cx="1034415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2025" y="2906713"/>
            <a:ext cx="10344150" cy="15017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8013" y="1600200"/>
            <a:ext cx="5400675" cy="45275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61088" y="1600200"/>
            <a:ext cx="5400675" cy="45275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013" y="1535113"/>
            <a:ext cx="53768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8013" y="2174875"/>
            <a:ext cx="5376862" cy="39528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81725" y="1535113"/>
            <a:ext cx="53800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81725" y="2174875"/>
            <a:ext cx="5380038" cy="39528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1328" y="4407922"/>
            <a:ext cx="10344309" cy="1362390"/>
          </a:xfrm>
          <a:prstGeom prst="rect">
            <a:avLst/>
          </a:prstGeom>
        </p:spPr>
        <p:txBody>
          <a:bodyPr lIns="121780" tIns="60890" rIns="121780" bIns="60890" anchor="t"/>
          <a:lstStyle>
            <a:lvl1pPr algn="l">
              <a:defRPr sz="53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1328" y="2907386"/>
            <a:ext cx="10344309" cy="1500534"/>
          </a:xfrm>
          <a:prstGeom prst="rect">
            <a:avLst/>
          </a:prstGeom>
        </p:spPr>
        <p:txBody>
          <a:bodyPr lIns="121780" tIns="60890" rIns="121780" bIns="60890"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889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779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669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559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449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339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22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119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10656919" y="500836"/>
            <a:ext cx="570420" cy="429398"/>
          </a:xfrm>
          <a:prstGeom prst="rect">
            <a:avLst/>
          </a:prstGeom>
        </p:spPr>
        <p:txBody>
          <a:bodyPr/>
          <a:lstStyle/>
          <a:p>
            <a:fld id="{1E977328-0892-4E4A-BB75-013168C838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3050"/>
            <a:ext cx="4003675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57738" y="273050"/>
            <a:ext cx="6804025" cy="58547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8013" y="1435100"/>
            <a:ext cx="4003675" cy="4692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6013" y="4802188"/>
            <a:ext cx="7300912" cy="5667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6013" y="612775"/>
            <a:ext cx="7300912" cy="4116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6013" y="5368925"/>
            <a:ext cx="7300912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23325" y="274638"/>
            <a:ext cx="2738438" cy="5853112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274638"/>
            <a:ext cx="8062912" cy="58531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2813" y="2130425"/>
            <a:ext cx="10344150" cy="1471613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5625" y="3887788"/>
            <a:ext cx="8518525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4452CB1C-17B4-4F7F-85E3-38A79684E8A0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451E4CE-8031-4A18-BB7B-0C532E2854E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4452CB1C-17B4-4F7F-85E3-38A79684E8A0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451E4CE-8031-4A18-BB7B-0C532E2854E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2025" y="4408488"/>
            <a:ext cx="1034415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2025" y="2906713"/>
            <a:ext cx="10344150" cy="15017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4452CB1C-17B4-4F7F-85E3-38A79684E8A0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451E4CE-8031-4A18-BB7B-0C532E2854E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8013" y="1600200"/>
            <a:ext cx="5400675" cy="45275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61088" y="1600200"/>
            <a:ext cx="5400675" cy="45275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4452CB1C-17B4-4F7F-85E3-38A79684E8A0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451E4CE-8031-4A18-BB7B-0C532E2854E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013" y="1535113"/>
            <a:ext cx="53768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8013" y="2174875"/>
            <a:ext cx="5376862" cy="39528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81725" y="1535113"/>
            <a:ext cx="53800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81725" y="2174875"/>
            <a:ext cx="5380038" cy="39528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4452CB1C-17B4-4F7F-85E3-38A79684E8A0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451E4CE-8031-4A18-BB7B-0C532E2854E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4452CB1C-17B4-4F7F-85E3-38A79684E8A0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451E4CE-8031-4A18-BB7B-0C532E2854E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489" y="274702"/>
            <a:ext cx="10952798" cy="1143265"/>
          </a:xfrm>
          <a:prstGeom prst="rect">
            <a:avLst/>
          </a:prstGeom>
        </p:spPr>
        <p:txBody>
          <a:bodyPr lIns="121780" tIns="60890" rIns="121780" bIns="60890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8489" y="1600572"/>
            <a:ext cx="5374984" cy="4527011"/>
          </a:xfrm>
          <a:prstGeom prst="rect">
            <a:avLst/>
          </a:prstGeom>
        </p:spPr>
        <p:txBody>
          <a:bodyPr lIns="121780" tIns="60890" rIns="121780" bIns="60890"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86302" y="1600572"/>
            <a:ext cx="5374984" cy="4527011"/>
          </a:xfrm>
          <a:prstGeom prst="rect">
            <a:avLst/>
          </a:prstGeom>
        </p:spPr>
        <p:txBody>
          <a:bodyPr lIns="121780" tIns="60890" rIns="121780" bIns="60890"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10656919" y="500836"/>
            <a:ext cx="570420" cy="429398"/>
          </a:xfrm>
          <a:prstGeom prst="rect">
            <a:avLst/>
          </a:prstGeom>
        </p:spPr>
        <p:txBody>
          <a:bodyPr/>
          <a:lstStyle/>
          <a:p>
            <a:fld id="{1E977328-0892-4E4A-BB75-013168C838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4452CB1C-17B4-4F7F-85E3-38A79684E8A0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451E4CE-8031-4A18-BB7B-0C532E2854E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3050"/>
            <a:ext cx="4003675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57738" y="273050"/>
            <a:ext cx="6804025" cy="58547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8013" y="1435100"/>
            <a:ext cx="4003675" cy="4692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4452CB1C-17B4-4F7F-85E3-38A79684E8A0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451E4CE-8031-4A18-BB7B-0C532E2854E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6013" y="4802188"/>
            <a:ext cx="7300912" cy="5667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6013" y="612775"/>
            <a:ext cx="7300912" cy="4116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6013" y="5368925"/>
            <a:ext cx="7300912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4452CB1C-17B4-4F7F-85E3-38A79684E8A0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451E4CE-8031-4A18-BB7B-0C532E2854E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4452CB1C-17B4-4F7F-85E3-38A79684E8A0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451E4CE-8031-4A18-BB7B-0C532E2854E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23325" y="274638"/>
            <a:ext cx="2738438" cy="5853112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274638"/>
            <a:ext cx="8062912" cy="58531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4452CB1C-17B4-4F7F-85E3-38A79684E8A0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451E4CE-8031-4A18-BB7B-0C532E2854E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2813" y="2130425"/>
            <a:ext cx="10344150" cy="1471613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5625" y="3887788"/>
            <a:ext cx="8518525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2025" y="4408488"/>
            <a:ext cx="1034415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2025" y="2906713"/>
            <a:ext cx="10344150" cy="15017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8013" y="1600200"/>
            <a:ext cx="5400675" cy="45275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61088" y="1600200"/>
            <a:ext cx="5400675" cy="45275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013" y="1535113"/>
            <a:ext cx="53768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8013" y="2174875"/>
            <a:ext cx="5376862" cy="39528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81725" y="1535113"/>
            <a:ext cx="53800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81725" y="2174875"/>
            <a:ext cx="5380038" cy="39528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489" y="274702"/>
            <a:ext cx="10952798" cy="1143265"/>
          </a:xfrm>
          <a:prstGeom prst="rect">
            <a:avLst/>
          </a:prstGeom>
        </p:spPr>
        <p:txBody>
          <a:bodyPr lIns="121780" tIns="60890" rIns="121780" bIns="60890"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489" y="1535469"/>
            <a:ext cx="5377097" cy="639911"/>
          </a:xfrm>
          <a:prstGeom prst="rect">
            <a:avLst/>
          </a:prstGeom>
        </p:spPr>
        <p:txBody>
          <a:bodyPr lIns="121780" tIns="60890" rIns="121780" bIns="60890" anchor="b"/>
          <a:lstStyle>
            <a:lvl1pPr marL="0" indent="0">
              <a:buNone/>
              <a:defRPr sz="3200" b="1"/>
            </a:lvl1pPr>
            <a:lvl2pPr marL="608899" indent="0">
              <a:buNone/>
              <a:defRPr sz="2700" b="1"/>
            </a:lvl2pPr>
            <a:lvl3pPr marL="1217798" indent="0">
              <a:buNone/>
              <a:defRPr sz="2400" b="1"/>
            </a:lvl3pPr>
            <a:lvl4pPr marL="1826697" indent="0">
              <a:buNone/>
              <a:defRPr sz="2100" b="1"/>
            </a:lvl4pPr>
            <a:lvl5pPr marL="2435596" indent="0">
              <a:buNone/>
              <a:defRPr sz="2100" b="1"/>
            </a:lvl5pPr>
            <a:lvl6pPr marL="3044495" indent="0">
              <a:buNone/>
              <a:defRPr sz="2100" b="1"/>
            </a:lvl6pPr>
            <a:lvl7pPr marL="3653394" indent="0">
              <a:buNone/>
              <a:defRPr sz="2100" b="1"/>
            </a:lvl7pPr>
            <a:lvl8pPr marL="4262293" indent="0">
              <a:buNone/>
              <a:defRPr sz="2100" b="1"/>
            </a:lvl8pPr>
            <a:lvl9pPr marL="4871192" indent="0">
              <a:buNone/>
              <a:defRPr sz="21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8489" y="2175378"/>
            <a:ext cx="5377097" cy="3952203"/>
          </a:xfrm>
          <a:prstGeom prst="rect">
            <a:avLst/>
          </a:prstGeom>
        </p:spPr>
        <p:txBody>
          <a:bodyPr lIns="121780" tIns="60890" rIns="121780" bIns="60890"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82078" y="1535469"/>
            <a:ext cx="5379210" cy="639911"/>
          </a:xfrm>
          <a:prstGeom prst="rect">
            <a:avLst/>
          </a:prstGeom>
        </p:spPr>
        <p:txBody>
          <a:bodyPr lIns="121780" tIns="60890" rIns="121780" bIns="60890" anchor="b"/>
          <a:lstStyle>
            <a:lvl1pPr marL="0" indent="0">
              <a:buNone/>
              <a:defRPr sz="3200" b="1"/>
            </a:lvl1pPr>
            <a:lvl2pPr marL="608899" indent="0">
              <a:buNone/>
              <a:defRPr sz="2700" b="1"/>
            </a:lvl2pPr>
            <a:lvl3pPr marL="1217798" indent="0">
              <a:buNone/>
              <a:defRPr sz="2400" b="1"/>
            </a:lvl3pPr>
            <a:lvl4pPr marL="1826697" indent="0">
              <a:buNone/>
              <a:defRPr sz="2100" b="1"/>
            </a:lvl4pPr>
            <a:lvl5pPr marL="2435596" indent="0">
              <a:buNone/>
              <a:defRPr sz="2100" b="1"/>
            </a:lvl5pPr>
            <a:lvl6pPr marL="3044495" indent="0">
              <a:buNone/>
              <a:defRPr sz="2100" b="1"/>
            </a:lvl6pPr>
            <a:lvl7pPr marL="3653394" indent="0">
              <a:buNone/>
              <a:defRPr sz="2100" b="1"/>
            </a:lvl7pPr>
            <a:lvl8pPr marL="4262293" indent="0">
              <a:buNone/>
              <a:defRPr sz="2100" b="1"/>
            </a:lvl8pPr>
            <a:lvl9pPr marL="4871192" indent="0">
              <a:buNone/>
              <a:defRPr sz="21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82078" y="2175378"/>
            <a:ext cx="5379210" cy="3952203"/>
          </a:xfrm>
          <a:prstGeom prst="rect">
            <a:avLst/>
          </a:prstGeom>
        </p:spPr>
        <p:txBody>
          <a:bodyPr lIns="121780" tIns="60890" rIns="121780" bIns="60890"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10656919" y="500836"/>
            <a:ext cx="570420" cy="429398"/>
          </a:xfrm>
          <a:prstGeom prst="rect">
            <a:avLst/>
          </a:prstGeom>
        </p:spPr>
        <p:txBody>
          <a:bodyPr/>
          <a:lstStyle/>
          <a:p>
            <a:fld id="{1E977328-0892-4E4A-BB75-013168C838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3050"/>
            <a:ext cx="4003675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57738" y="273050"/>
            <a:ext cx="6804025" cy="58547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8013" y="1435100"/>
            <a:ext cx="4003675" cy="4692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6013" y="4802188"/>
            <a:ext cx="7300912" cy="5667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6013" y="612775"/>
            <a:ext cx="7300912" cy="4116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6013" y="5368925"/>
            <a:ext cx="7300912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23325" y="274638"/>
            <a:ext cx="2738438" cy="5853112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274638"/>
            <a:ext cx="8062912" cy="58531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2813" y="2130425"/>
            <a:ext cx="10344150" cy="147161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5625" y="3887788"/>
            <a:ext cx="851852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2025" y="4408488"/>
            <a:ext cx="103441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2025" y="2906713"/>
            <a:ext cx="10344150" cy="15017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8013" y="1600200"/>
            <a:ext cx="5400675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61088" y="1600200"/>
            <a:ext cx="5400675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489" y="274702"/>
            <a:ext cx="10952798" cy="1143265"/>
          </a:xfrm>
          <a:prstGeom prst="rect">
            <a:avLst/>
          </a:prstGeom>
        </p:spPr>
        <p:txBody>
          <a:bodyPr lIns="121780" tIns="60890" rIns="121780" bIns="60890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10656919" y="500836"/>
            <a:ext cx="570420" cy="429398"/>
          </a:xfrm>
          <a:prstGeom prst="rect">
            <a:avLst/>
          </a:prstGeom>
        </p:spPr>
        <p:txBody>
          <a:bodyPr/>
          <a:lstStyle/>
          <a:p>
            <a:fld id="{1E977328-0892-4E4A-BB75-013168C838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013" y="1535113"/>
            <a:ext cx="53768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8013" y="2174875"/>
            <a:ext cx="5376862" cy="39528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81725" y="1535113"/>
            <a:ext cx="53800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81725" y="2174875"/>
            <a:ext cx="5380038" cy="39528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3050"/>
            <a:ext cx="400367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57738" y="273050"/>
            <a:ext cx="6804025" cy="58547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8013" y="1435100"/>
            <a:ext cx="4003675" cy="46926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6013" y="4802188"/>
            <a:ext cx="7300912" cy="5667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6013" y="612775"/>
            <a:ext cx="7300912" cy="41163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6013" y="5368925"/>
            <a:ext cx="7300912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23325" y="274638"/>
            <a:ext cx="2738438" cy="5853112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274638"/>
            <a:ext cx="8062912" cy="5853112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2813" y="2130425"/>
            <a:ext cx="10344150" cy="147161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5625" y="3887788"/>
            <a:ext cx="851852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2025" y="4408488"/>
            <a:ext cx="103441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2025" y="2906713"/>
            <a:ext cx="10344150" cy="15017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10656919" y="500836"/>
            <a:ext cx="570420" cy="429398"/>
          </a:xfrm>
          <a:prstGeom prst="rect">
            <a:avLst/>
          </a:prstGeom>
        </p:spPr>
        <p:txBody>
          <a:bodyPr/>
          <a:lstStyle/>
          <a:p>
            <a:fld id="{1E977328-0892-4E4A-BB75-013168C838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8013" y="1600200"/>
            <a:ext cx="5400675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61088" y="1600200"/>
            <a:ext cx="5400675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013" y="1535113"/>
            <a:ext cx="53768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8013" y="2174875"/>
            <a:ext cx="5376862" cy="39528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81725" y="1535113"/>
            <a:ext cx="53800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81725" y="2174875"/>
            <a:ext cx="5380038" cy="39528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3050"/>
            <a:ext cx="400367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57738" y="273050"/>
            <a:ext cx="6804025" cy="58547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8013" y="1435100"/>
            <a:ext cx="4003675" cy="46926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6013" y="4802188"/>
            <a:ext cx="7300912" cy="5667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6013" y="612775"/>
            <a:ext cx="7300912" cy="41163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6013" y="5368925"/>
            <a:ext cx="7300912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23325" y="274638"/>
            <a:ext cx="2738438" cy="5853112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274638"/>
            <a:ext cx="8062912" cy="5853112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491" y="273112"/>
            <a:ext cx="4003772" cy="1162320"/>
          </a:xfrm>
          <a:prstGeom prst="rect">
            <a:avLst/>
          </a:prstGeom>
        </p:spPr>
        <p:txBody>
          <a:bodyPr lIns="121780" tIns="60890" rIns="121780" bIns="60890" anchor="b"/>
          <a:lstStyle>
            <a:lvl1pPr algn="l">
              <a:defRPr sz="27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58044" y="273114"/>
            <a:ext cx="6803242" cy="5854469"/>
          </a:xfrm>
          <a:prstGeom prst="rect">
            <a:avLst/>
          </a:prstGeom>
        </p:spPr>
        <p:txBody>
          <a:bodyPr lIns="121780" tIns="60890" rIns="121780" bIns="60890"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8491" y="1435434"/>
            <a:ext cx="4003772" cy="4692149"/>
          </a:xfrm>
          <a:prstGeom prst="rect">
            <a:avLst/>
          </a:prstGeom>
        </p:spPr>
        <p:txBody>
          <a:bodyPr lIns="121780" tIns="60890" rIns="121780" bIns="60890"/>
          <a:lstStyle>
            <a:lvl1pPr marL="0" indent="0">
              <a:buNone/>
              <a:defRPr sz="1900"/>
            </a:lvl1pPr>
            <a:lvl2pPr marL="608899" indent="0">
              <a:buNone/>
              <a:defRPr sz="1600"/>
            </a:lvl2pPr>
            <a:lvl3pPr marL="1217798" indent="0">
              <a:buNone/>
              <a:defRPr sz="1300"/>
            </a:lvl3pPr>
            <a:lvl4pPr marL="1826697" indent="0">
              <a:buNone/>
              <a:defRPr sz="1200"/>
            </a:lvl4pPr>
            <a:lvl5pPr marL="2435596" indent="0">
              <a:buNone/>
              <a:defRPr sz="1200"/>
            </a:lvl5pPr>
            <a:lvl6pPr marL="3044495" indent="0">
              <a:buNone/>
              <a:defRPr sz="1200"/>
            </a:lvl6pPr>
            <a:lvl7pPr marL="3653394" indent="0">
              <a:buNone/>
              <a:defRPr sz="1200"/>
            </a:lvl7pPr>
            <a:lvl8pPr marL="4262293" indent="0">
              <a:buNone/>
              <a:defRPr sz="1200"/>
            </a:lvl8pPr>
            <a:lvl9pPr marL="4871192" indent="0">
              <a:buNone/>
              <a:defRPr sz="1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5361" y="4801712"/>
            <a:ext cx="7301865" cy="566870"/>
          </a:xfrm>
          <a:prstGeom prst="rect">
            <a:avLst/>
          </a:prstGeom>
        </p:spPr>
        <p:txBody>
          <a:bodyPr lIns="121780" tIns="60890" rIns="121780" bIns="60890" anchor="b"/>
          <a:lstStyle>
            <a:lvl1pPr algn="l">
              <a:defRPr sz="27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5361" y="612916"/>
            <a:ext cx="7301865" cy="4115753"/>
          </a:xfrm>
          <a:prstGeom prst="rect">
            <a:avLst/>
          </a:prstGeom>
        </p:spPr>
        <p:txBody>
          <a:bodyPr lIns="121780" tIns="60890" rIns="121780" bIns="60890"/>
          <a:lstStyle>
            <a:lvl1pPr marL="0" indent="0">
              <a:buNone/>
              <a:defRPr sz="4300"/>
            </a:lvl1pPr>
            <a:lvl2pPr marL="608899" indent="0">
              <a:buNone/>
              <a:defRPr sz="3700"/>
            </a:lvl2pPr>
            <a:lvl3pPr marL="1217798" indent="0">
              <a:buNone/>
              <a:defRPr sz="3200"/>
            </a:lvl3pPr>
            <a:lvl4pPr marL="1826697" indent="0">
              <a:buNone/>
              <a:defRPr sz="2700"/>
            </a:lvl4pPr>
            <a:lvl5pPr marL="2435596" indent="0">
              <a:buNone/>
              <a:defRPr sz="2700"/>
            </a:lvl5pPr>
            <a:lvl6pPr marL="3044495" indent="0">
              <a:buNone/>
              <a:defRPr sz="2700"/>
            </a:lvl6pPr>
            <a:lvl7pPr marL="3653394" indent="0">
              <a:buNone/>
              <a:defRPr sz="2700"/>
            </a:lvl7pPr>
            <a:lvl8pPr marL="4262293" indent="0">
              <a:buNone/>
              <a:defRPr sz="2700"/>
            </a:lvl8pPr>
            <a:lvl9pPr marL="4871192" indent="0">
              <a:buNone/>
              <a:defRPr sz="27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5361" y="5368581"/>
            <a:ext cx="7301865" cy="805049"/>
          </a:xfrm>
          <a:prstGeom prst="rect">
            <a:avLst/>
          </a:prstGeom>
        </p:spPr>
        <p:txBody>
          <a:bodyPr lIns="121780" tIns="60890" rIns="121780" bIns="60890"/>
          <a:lstStyle>
            <a:lvl1pPr marL="0" indent="0">
              <a:buNone/>
              <a:defRPr sz="1900"/>
            </a:lvl1pPr>
            <a:lvl2pPr marL="608899" indent="0">
              <a:buNone/>
              <a:defRPr sz="1600"/>
            </a:lvl2pPr>
            <a:lvl3pPr marL="1217798" indent="0">
              <a:buNone/>
              <a:defRPr sz="1300"/>
            </a:lvl3pPr>
            <a:lvl4pPr marL="1826697" indent="0">
              <a:buNone/>
              <a:defRPr sz="1200"/>
            </a:lvl4pPr>
            <a:lvl5pPr marL="2435596" indent="0">
              <a:buNone/>
              <a:defRPr sz="1200"/>
            </a:lvl5pPr>
            <a:lvl6pPr marL="3044495" indent="0">
              <a:buNone/>
              <a:defRPr sz="1200"/>
            </a:lvl6pPr>
            <a:lvl7pPr marL="3653394" indent="0">
              <a:buNone/>
              <a:defRPr sz="1200"/>
            </a:lvl7pPr>
            <a:lvl8pPr marL="4262293" indent="0">
              <a:buNone/>
              <a:defRPr sz="1200"/>
            </a:lvl8pPr>
            <a:lvl9pPr marL="4871192" indent="0">
              <a:buNone/>
              <a:defRPr sz="1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10656919" y="500836"/>
            <a:ext cx="570420" cy="429398"/>
          </a:xfrm>
          <a:prstGeom prst="rect">
            <a:avLst/>
          </a:prstGeom>
        </p:spPr>
        <p:txBody>
          <a:bodyPr/>
          <a:lstStyle/>
          <a:p>
            <a:fld id="{1E977328-0892-4E4A-BB75-013168C838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3" name="직선 연결선 72"/>
          <p:cNvCxnSpPr/>
          <p:nvPr userDrawn="1"/>
        </p:nvCxnSpPr>
        <p:spPr>
          <a:xfrm rot="5400000">
            <a:off x="906426" y="3822703"/>
            <a:ext cx="4499800" cy="794"/>
          </a:xfrm>
          <a:prstGeom prst="line">
            <a:avLst/>
          </a:prstGeom>
          <a:ln w="25400">
            <a:solidFill>
              <a:srgbClr val="D6DC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슬라이드 번호 개체 틀 6"/>
          <p:cNvSpPr txBox="1">
            <a:spLocks/>
          </p:cNvSpPr>
          <p:nvPr userDrawn="1"/>
        </p:nvSpPr>
        <p:spPr>
          <a:xfrm>
            <a:off x="655599" y="6287314"/>
            <a:ext cx="570420" cy="42939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121779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977328-0892-4E4A-BB75-013168C83886}" type="slidenum">
              <a:rPr kumimoji="0" lang="ko-KR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666699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pPr marL="0" marR="0" lvl="0" indent="0" algn="ctr" defTabSz="121779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666699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pic>
        <p:nvPicPr>
          <p:cNvPr id="77" name="그림 76" descr="안전보건공단 CI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1441417" y="6287314"/>
            <a:ext cx="790576" cy="260425"/>
          </a:xfrm>
          <a:prstGeom prst="rect">
            <a:avLst/>
          </a:prstGeom>
        </p:spPr>
      </p:pic>
      <p:sp>
        <p:nvSpPr>
          <p:cNvPr id="80" name="직사각형 79"/>
          <p:cNvSpPr/>
          <p:nvPr userDrawn="1"/>
        </p:nvSpPr>
        <p:spPr>
          <a:xfrm>
            <a:off x="655599" y="6644504"/>
            <a:ext cx="10858576" cy="215084"/>
          </a:xfrm>
          <a:prstGeom prst="rect">
            <a:avLst/>
          </a:prstGeom>
          <a:solidFill>
            <a:srgbClr val="C8B5E1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Rectangle 6"/>
          <p:cNvSpPr>
            <a:spLocks noChangeArrowheads="1"/>
          </p:cNvSpPr>
          <p:nvPr userDrawn="1"/>
        </p:nvSpPr>
        <p:spPr bwMode="auto">
          <a:xfrm>
            <a:off x="655599" y="357960"/>
            <a:ext cx="10858576" cy="709610"/>
          </a:xfrm>
          <a:prstGeom prst="rect">
            <a:avLst/>
          </a:prstGeom>
          <a:solidFill>
            <a:srgbClr val="6666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1" name="Rectangle 14"/>
          <p:cNvSpPr>
            <a:spLocks noChangeArrowheads="1"/>
          </p:cNvSpPr>
          <p:nvPr userDrawn="1"/>
        </p:nvSpPr>
        <p:spPr bwMode="auto">
          <a:xfrm>
            <a:off x="655599" y="357960"/>
            <a:ext cx="1857388" cy="709610"/>
          </a:xfrm>
          <a:prstGeom prst="rect">
            <a:avLst/>
          </a:prstGeom>
          <a:solidFill>
            <a:srgbClr val="C8B5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62" name="그룹 61"/>
          <p:cNvGrpSpPr/>
          <p:nvPr userDrawn="1"/>
        </p:nvGrpSpPr>
        <p:grpSpPr>
          <a:xfrm>
            <a:off x="2727301" y="215084"/>
            <a:ext cx="1000132" cy="1143008"/>
            <a:chOff x="1012789" y="215084"/>
            <a:chExt cx="1071570" cy="1143008"/>
          </a:xfrm>
        </p:grpSpPr>
        <p:sp>
          <p:nvSpPr>
            <p:cNvPr id="57" name="Freeform 13"/>
            <p:cNvSpPr>
              <a:spLocks/>
            </p:cNvSpPr>
            <p:nvPr/>
          </p:nvSpPr>
          <p:spPr bwMode="auto">
            <a:xfrm>
              <a:off x="1012789" y="215084"/>
              <a:ext cx="928694" cy="1143008"/>
            </a:xfrm>
            <a:custGeom>
              <a:avLst/>
              <a:gdLst>
                <a:gd name="T0" fmla="*/ 776 w 776"/>
                <a:gd name="T1" fmla="*/ 728 h 906"/>
                <a:gd name="T2" fmla="*/ 388 w 776"/>
                <a:gd name="T3" fmla="*/ 906 h 906"/>
                <a:gd name="T4" fmla="*/ 0 w 776"/>
                <a:gd name="T5" fmla="*/ 728 h 906"/>
                <a:gd name="T6" fmla="*/ 0 w 776"/>
                <a:gd name="T7" fmla="*/ 0 h 906"/>
                <a:gd name="T8" fmla="*/ 776 w 776"/>
                <a:gd name="T9" fmla="*/ 0 h 906"/>
                <a:gd name="T10" fmla="*/ 776 w 776"/>
                <a:gd name="T11" fmla="*/ 728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6" h="906">
                  <a:moveTo>
                    <a:pt x="776" y="728"/>
                  </a:moveTo>
                  <a:lnTo>
                    <a:pt x="388" y="906"/>
                  </a:lnTo>
                  <a:lnTo>
                    <a:pt x="0" y="728"/>
                  </a:lnTo>
                  <a:lnTo>
                    <a:pt x="0" y="0"/>
                  </a:lnTo>
                  <a:lnTo>
                    <a:pt x="776" y="0"/>
                  </a:lnTo>
                  <a:lnTo>
                    <a:pt x="776" y="728"/>
                  </a:lnTo>
                  <a:close/>
                </a:path>
              </a:pathLst>
            </a:custGeom>
            <a:solidFill>
              <a:srgbClr val="33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8" name="Freeform 11"/>
            <p:cNvSpPr>
              <a:spLocks/>
            </p:cNvSpPr>
            <p:nvPr/>
          </p:nvSpPr>
          <p:spPr bwMode="auto">
            <a:xfrm>
              <a:off x="1941483" y="215084"/>
              <a:ext cx="142876" cy="142876"/>
            </a:xfrm>
            <a:custGeom>
              <a:avLst/>
              <a:gdLst/>
              <a:ahLst/>
              <a:cxnLst/>
              <a:rect l="l" t="t" r="r" b="b"/>
              <a:pathLst>
                <a:path w="88900" h="88900">
                  <a:moveTo>
                    <a:pt x="0" y="0"/>
                  </a:moveTo>
                  <a:lnTo>
                    <a:pt x="88900" y="88900"/>
                  </a:lnTo>
                  <a:lnTo>
                    <a:pt x="0" y="88900"/>
                  </a:lnTo>
                  <a:close/>
                </a:path>
              </a:pathLst>
            </a:custGeom>
            <a:solidFill>
              <a:srgbClr val="597C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pic>
        <p:nvPicPr>
          <p:cNvPr id="79" name="그림 78" descr="책제목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869914" y="519870"/>
            <a:ext cx="1357321" cy="338156"/>
          </a:xfrm>
          <a:prstGeom prst="rect">
            <a:avLst/>
          </a:prstGeom>
        </p:spPr>
      </p:pic>
      <p:sp>
        <p:nvSpPr>
          <p:cNvPr id="24" name="Rectangle 14"/>
          <p:cNvSpPr>
            <a:spLocks noChangeArrowheads="1"/>
          </p:cNvSpPr>
          <p:nvPr userDrawn="1"/>
        </p:nvSpPr>
        <p:spPr bwMode="auto">
          <a:xfrm>
            <a:off x="655599" y="357960"/>
            <a:ext cx="1857388" cy="709610"/>
          </a:xfrm>
          <a:prstGeom prst="rect">
            <a:avLst/>
          </a:prstGeom>
          <a:solidFill>
            <a:srgbClr val="C8B5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1217798" rtl="0" eaLnBrk="1" latinLnBrk="1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6674" indent="-456674" algn="l" defTabSz="1217798" rtl="0" eaLnBrk="1" latinLnBrk="1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89461" indent="-380562" algn="l" defTabSz="1217798" rtl="0" eaLnBrk="1" latinLnBrk="1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2247" indent="-304449" algn="l" defTabSz="1217798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1146" indent="-304449" algn="l" defTabSz="1217798" rtl="0" eaLnBrk="1" latinLnBrk="1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0045" indent="-304449" algn="l" defTabSz="1217798" rtl="0" eaLnBrk="1" latinLnBrk="1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48944" indent="-304449" algn="l" defTabSz="1217798" rtl="0" eaLnBrk="1" latinLnBrk="1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57843" indent="-304449" algn="l" defTabSz="1217798" rtl="0" eaLnBrk="1" latinLnBrk="1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66742" indent="-304449" algn="l" defTabSz="1217798" rtl="0" eaLnBrk="1" latinLnBrk="1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75641" indent="-304449" algn="l" defTabSz="1217798" rtl="0" eaLnBrk="1" latinLnBrk="1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899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798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6697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5596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4495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3394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2293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1192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655599" y="357960"/>
            <a:ext cx="10858576" cy="709610"/>
          </a:xfrm>
          <a:prstGeom prst="rect">
            <a:avLst/>
          </a:prstGeom>
          <a:solidFill>
            <a:srgbClr val="6666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" name="Rectangle 14"/>
          <p:cNvSpPr>
            <a:spLocks noChangeArrowheads="1"/>
          </p:cNvSpPr>
          <p:nvPr userDrawn="1"/>
        </p:nvSpPr>
        <p:spPr bwMode="auto">
          <a:xfrm>
            <a:off x="655599" y="357960"/>
            <a:ext cx="1857388" cy="709610"/>
          </a:xfrm>
          <a:prstGeom prst="rect">
            <a:avLst/>
          </a:prstGeom>
          <a:solidFill>
            <a:srgbClr val="C8B5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10" name="그룹 9"/>
          <p:cNvGrpSpPr/>
          <p:nvPr userDrawn="1"/>
        </p:nvGrpSpPr>
        <p:grpSpPr>
          <a:xfrm>
            <a:off x="2727301" y="215084"/>
            <a:ext cx="1000132" cy="1143008"/>
            <a:chOff x="1012789" y="215084"/>
            <a:chExt cx="1071570" cy="1143008"/>
          </a:xfrm>
        </p:grpSpPr>
        <p:sp>
          <p:nvSpPr>
            <p:cNvPr id="11" name="Freeform 13"/>
            <p:cNvSpPr>
              <a:spLocks/>
            </p:cNvSpPr>
            <p:nvPr/>
          </p:nvSpPr>
          <p:spPr bwMode="auto">
            <a:xfrm>
              <a:off x="1012789" y="215084"/>
              <a:ext cx="928694" cy="1143008"/>
            </a:xfrm>
            <a:custGeom>
              <a:avLst/>
              <a:gdLst>
                <a:gd name="T0" fmla="*/ 776 w 776"/>
                <a:gd name="T1" fmla="*/ 728 h 906"/>
                <a:gd name="T2" fmla="*/ 388 w 776"/>
                <a:gd name="T3" fmla="*/ 906 h 906"/>
                <a:gd name="T4" fmla="*/ 0 w 776"/>
                <a:gd name="T5" fmla="*/ 728 h 906"/>
                <a:gd name="T6" fmla="*/ 0 w 776"/>
                <a:gd name="T7" fmla="*/ 0 h 906"/>
                <a:gd name="T8" fmla="*/ 776 w 776"/>
                <a:gd name="T9" fmla="*/ 0 h 906"/>
                <a:gd name="T10" fmla="*/ 776 w 776"/>
                <a:gd name="T11" fmla="*/ 728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6" h="906">
                  <a:moveTo>
                    <a:pt x="776" y="728"/>
                  </a:moveTo>
                  <a:lnTo>
                    <a:pt x="388" y="906"/>
                  </a:lnTo>
                  <a:lnTo>
                    <a:pt x="0" y="728"/>
                  </a:lnTo>
                  <a:lnTo>
                    <a:pt x="0" y="0"/>
                  </a:lnTo>
                  <a:lnTo>
                    <a:pt x="776" y="0"/>
                  </a:lnTo>
                  <a:lnTo>
                    <a:pt x="776" y="728"/>
                  </a:lnTo>
                  <a:close/>
                </a:path>
              </a:pathLst>
            </a:custGeom>
            <a:solidFill>
              <a:srgbClr val="33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1941483" y="215084"/>
              <a:ext cx="142876" cy="142876"/>
            </a:xfrm>
            <a:custGeom>
              <a:avLst/>
              <a:gdLst/>
              <a:ahLst/>
              <a:cxnLst/>
              <a:rect l="l" t="t" r="r" b="b"/>
              <a:pathLst>
                <a:path w="88900" h="88900">
                  <a:moveTo>
                    <a:pt x="0" y="0"/>
                  </a:moveTo>
                  <a:lnTo>
                    <a:pt x="88900" y="88900"/>
                  </a:lnTo>
                  <a:lnTo>
                    <a:pt x="0" y="88900"/>
                  </a:lnTo>
                  <a:close/>
                </a:path>
              </a:pathLst>
            </a:custGeom>
            <a:solidFill>
              <a:srgbClr val="597C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cxnSp>
        <p:nvCxnSpPr>
          <p:cNvPr id="15" name="직선 연결선 14"/>
          <p:cNvCxnSpPr/>
          <p:nvPr userDrawn="1"/>
        </p:nvCxnSpPr>
        <p:spPr>
          <a:xfrm rot="5400000">
            <a:off x="906426" y="3822703"/>
            <a:ext cx="4499800" cy="794"/>
          </a:xfrm>
          <a:prstGeom prst="line">
            <a:avLst/>
          </a:prstGeom>
          <a:ln w="25400">
            <a:solidFill>
              <a:srgbClr val="D6DC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슬라이드 번호 개체 틀 6"/>
          <p:cNvSpPr txBox="1">
            <a:spLocks/>
          </p:cNvSpPr>
          <p:nvPr userDrawn="1"/>
        </p:nvSpPr>
        <p:spPr>
          <a:xfrm>
            <a:off x="655599" y="6287314"/>
            <a:ext cx="570420" cy="42939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121779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977328-0892-4E4A-BB75-013168C83886}" type="slidenum">
              <a:rPr kumimoji="0" lang="ko-KR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666699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pPr marL="0" marR="0" lvl="0" indent="0" algn="ctr" defTabSz="121779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666699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pic>
        <p:nvPicPr>
          <p:cNvPr id="17" name="그림 16" descr="안전보건공단 CI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1441417" y="6287314"/>
            <a:ext cx="790576" cy="260425"/>
          </a:xfrm>
          <a:prstGeom prst="rect">
            <a:avLst/>
          </a:prstGeom>
        </p:spPr>
      </p:pic>
      <p:pic>
        <p:nvPicPr>
          <p:cNvPr id="18" name="그림 17" descr="책제목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869914" y="519870"/>
            <a:ext cx="1357321" cy="338156"/>
          </a:xfrm>
          <a:prstGeom prst="rect">
            <a:avLst/>
          </a:prstGeom>
        </p:spPr>
      </p:pic>
      <p:sp>
        <p:nvSpPr>
          <p:cNvPr id="19" name="직사각형 18"/>
          <p:cNvSpPr/>
          <p:nvPr userDrawn="1"/>
        </p:nvSpPr>
        <p:spPr>
          <a:xfrm>
            <a:off x="655599" y="6644504"/>
            <a:ext cx="10858576" cy="215084"/>
          </a:xfrm>
          <a:prstGeom prst="rect">
            <a:avLst/>
          </a:prstGeom>
          <a:solidFill>
            <a:srgbClr val="C8B5E1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Rectangle 14"/>
          <p:cNvSpPr>
            <a:spLocks noChangeArrowheads="1"/>
          </p:cNvSpPr>
          <p:nvPr userDrawn="1"/>
        </p:nvSpPr>
        <p:spPr bwMode="auto">
          <a:xfrm>
            <a:off x="727037" y="357960"/>
            <a:ext cx="1857388" cy="709610"/>
          </a:xfrm>
          <a:prstGeom prst="rect">
            <a:avLst/>
          </a:prstGeom>
          <a:solidFill>
            <a:srgbClr val="C8B5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655599" y="357960"/>
            <a:ext cx="10858576" cy="709610"/>
          </a:xfrm>
          <a:prstGeom prst="rect">
            <a:avLst/>
          </a:prstGeom>
          <a:solidFill>
            <a:srgbClr val="6666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" name="Rectangle 14"/>
          <p:cNvSpPr>
            <a:spLocks noChangeArrowheads="1"/>
          </p:cNvSpPr>
          <p:nvPr userDrawn="1"/>
        </p:nvSpPr>
        <p:spPr bwMode="auto">
          <a:xfrm>
            <a:off x="655599" y="357960"/>
            <a:ext cx="1857388" cy="709610"/>
          </a:xfrm>
          <a:prstGeom prst="rect">
            <a:avLst/>
          </a:prstGeom>
          <a:solidFill>
            <a:srgbClr val="C8B5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10" name="그룹 9"/>
          <p:cNvGrpSpPr/>
          <p:nvPr userDrawn="1"/>
        </p:nvGrpSpPr>
        <p:grpSpPr>
          <a:xfrm>
            <a:off x="2727301" y="215084"/>
            <a:ext cx="1000132" cy="1143008"/>
            <a:chOff x="1012789" y="215084"/>
            <a:chExt cx="1071570" cy="1143008"/>
          </a:xfrm>
        </p:grpSpPr>
        <p:sp>
          <p:nvSpPr>
            <p:cNvPr id="11" name="Freeform 13"/>
            <p:cNvSpPr>
              <a:spLocks/>
            </p:cNvSpPr>
            <p:nvPr/>
          </p:nvSpPr>
          <p:spPr bwMode="auto">
            <a:xfrm>
              <a:off x="1012789" y="215084"/>
              <a:ext cx="928694" cy="1143008"/>
            </a:xfrm>
            <a:custGeom>
              <a:avLst/>
              <a:gdLst>
                <a:gd name="T0" fmla="*/ 776 w 776"/>
                <a:gd name="T1" fmla="*/ 728 h 906"/>
                <a:gd name="T2" fmla="*/ 388 w 776"/>
                <a:gd name="T3" fmla="*/ 906 h 906"/>
                <a:gd name="T4" fmla="*/ 0 w 776"/>
                <a:gd name="T5" fmla="*/ 728 h 906"/>
                <a:gd name="T6" fmla="*/ 0 w 776"/>
                <a:gd name="T7" fmla="*/ 0 h 906"/>
                <a:gd name="T8" fmla="*/ 776 w 776"/>
                <a:gd name="T9" fmla="*/ 0 h 906"/>
                <a:gd name="T10" fmla="*/ 776 w 776"/>
                <a:gd name="T11" fmla="*/ 728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6" h="906">
                  <a:moveTo>
                    <a:pt x="776" y="728"/>
                  </a:moveTo>
                  <a:lnTo>
                    <a:pt x="388" y="906"/>
                  </a:lnTo>
                  <a:lnTo>
                    <a:pt x="0" y="728"/>
                  </a:lnTo>
                  <a:lnTo>
                    <a:pt x="0" y="0"/>
                  </a:lnTo>
                  <a:lnTo>
                    <a:pt x="776" y="0"/>
                  </a:lnTo>
                  <a:lnTo>
                    <a:pt x="776" y="728"/>
                  </a:lnTo>
                  <a:close/>
                </a:path>
              </a:pathLst>
            </a:custGeom>
            <a:solidFill>
              <a:srgbClr val="33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1941483" y="215084"/>
              <a:ext cx="142876" cy="142876"/>
            </a:xfrm>
            <a:custGeom>
              <a:avLst/>
              <a:gdLst/>
              <a:ahLst/>
              <a:cxnLst/>
              <a:rect l="l" t="t" r="r" b="b"/>
              <a:pathLst>
                <a:path w="88900" h="88900">
                  <a:moveTo>
                    <a:pt x="0" y="0"/>
                  </a:moveTo>
                  <a:lnTo>
                    <a:pt x="88900" y="88900"/>
                  </a:lnTo>
                  <a:lnTo>
                    <a:pt x="0" y="88900"/>
                  </a:lnTo>
                  <a:close/>
                </a:path>
              </a:pathLst>
            </a:custGeom>
            <a:solidFill>
              <a:srgbClr val="597C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cxnSp>
        <p:nvCxnSpPr>
          <p:cNvPr id="14" name="직선 연결선 13"/>
          <p:cNvCxnSpPr/>
          <p:nvPr userDrawn="1"/>
        </p:nvCxnSpPr>
        <p:spPr>
          <a:xfrm rot="5400000">
            <a:off x="906426" y="3822703"/>
            <a:ext cx="4499800" cy="794"/>
          </a:xfrm>
          <a:prstGeom prst="line">
            <a:avLst/>
          </a:prstGeom>
          <a:ln w="25400">
            <a:solidFill>
              <a:srgbClr val="D6DC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슬라이드 번호 개체 틀 6"/>
          <p:cNvSpPr txBox="1">
            <a:spLocks/>
          </p:cNvSpPr>
          <p:nvPr userDrawn="1"/>
        </p:nvSpPr>
        <p:spPr>
          <a:xfrm>
            <a:off x="655599" y="6287314"/>
            <a:ext cx="570420" cy="42939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121779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977328-0892-4E4A-BB75-013168C83886}" type="slidenum">
              <a:rPr kumimoji="0" lang="ko-KR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666699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pPr marL="0" marR="0" lvl="0" indent="0" algn="ctr" defTabSz="121779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666699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pic>
        <p:nvPicPr>
          <p:cNvPr id="16" name="그림 15" descr="안전보건공단 CI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1441417" y="6287314"/>
            <a:ext cx="790576" cy="260425"/>
          </a:xfrm>
          <a:prstGeom prst="rect">
            <a:avLst/>
          </a:prstGeom>
        </p:spPr>
      </p:pic>
      <p:pic>
        <p:nvPicPr>
          <p:cNvPr id="17" name="그림 16" descr="책제목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869914" y="519870"/>
            <a:ext cx="1357321" cy="338156"/>
          </a:xfrm>
          <a:prstGeom prst="rect">
            <a:avLst/>
          </a:prstGeom>
        </p:spPr>
      </p:pic>
      <p:sp>
        <p:nvSpPr>
          <p:cNvPr id="18" name="직사각형 17"/>
          <p:cNvSpPr/>
          <p:nvPr userDrawn="1"/>
        </p:nvSpPr>
        <p:spPr>
          <a:xfrm>
            <a:off x="655599" y="6644504"/>
            <a:ext cx="10858576" cy="215084"/>
          </a:xfrm>
          <a:prstGeom prst="rect">
            <a:avLst/>
          </a:prstGeom>
          <a:solidFill>
            <a:srgbClr val="C8B5E1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Rectangle 14"/>
          <p:cNvSpPr>
            <a:spLocks noChangeArrowheads="1"/>
          </p:cNvSpPr>
          <p:nvPr userDrawn="1"/>
        </p:nvSpPr>
        <p:spPr bwMode="auto">
          <a:xfrm>
            <a:off x="727037" y="357960"/>
            <a:ext cx="1857388" cy="709610"/>
          </a:xfrm>
          <a:prstGeom prst="rect">
            <a:avLst/>
          </a:prstGeom>
          <a:solidFill>
            <a:srgbClr val="C8B5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655599" y="357960"/>
            <a:ext cx="10858576" cy="709610"/>
          </a:xfrm>
          <a:prstGeom prst="rect">
            <a:avLst/>
          </a:prstGeom>
          <a:solidFill>
            <a:srgbClr val="6666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" name="Rectangle 14"/>
          <p:cNvSpPr>
            <a:spLocks noChangeArrowheads="1"/>
          </p:cNvSpPr>
          <p:nvPr userDrawn="1"/>
        </p:nvSpPr>
        <p:spPr bwMode="auto">
          <a:xfrm>
            <a:off x="655599" y="357960"/>
            <a:ext cx="1857388" cy="709610"/>
          </a:xfrm>
          <a:prstGeom prst="rect">
            <a:avLst/>
          </a:prstGeom>
          <a:solidFill>
            <a:srgbClr val="C8B5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9" name="그룹 8"/>
          <p:cNvGrpSpPr/>
          <p:nvPr userDrawn="1"/>
        </p:nvGrpSpPr>
        <p:grpSpPr>
          <a:xfrm>
            <a:off x="2727301" y="215084"/>
            <a:ext cx="1000132" cy="1143008"/>
            <a:chOff x="1012789" y="215084"/>
            <a:chExt cx="1071570" cy="1143008"/>
          </a:xfrm>
        </p:grpSpPr>
        <p:sp>
          <p:nvSpPr>
            <p:cNvPr id="10" name="Freeform 13"/>
            <p:cNvSpPr>
              <a:spLocks/>
            </p:cNvSpPr>
            <p:nvPr/>
          </p:nvSpPr>
          <p:spPr bwMode="auto">
            <a:xfrm>
              <a:off x="1012789" y="215084"/>
              <a:ext cx="928694" cy="1143008"/>
            </a:xfrm>
            <a:custGeom>
              <a:avLst/>
              <a:gdLst>
                <a:gd name="T0" fmla="*/ 776 w 776"/>
                <a:gd name="T1" fmla="*/ 728 h 906"/>
                <a:gd name="T2" fmla="*/ 388 w 776"/>
                <a:gd name="T3" fmla="*/ 906 h 906"/>
                <a:gd name="T4" fmla="*/ 0 w 776"/>
                <a:gd name="T5" fmla="*/ 728 h 906"/>
                <a:gd name="T6" fmla="*/ 0 w 776"/>
                <a:gd name="T7" fmla="*/ 0 h 906"/>
                <a:gd name="T8" fmla="*/ 776 w 776"/>
                <a:gd name="T9" fmla="*/ 0 h 906"/>
                <a:gd name="T10" fmla="*/ 776 w 776"/>
                <a:gd name="T11" fmla="*/ 728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6" h="906">
                  <a:moveTo>
                    <a:pt x="776" y="728"/>
                  </a:moveTo>
                  <a:lnTo>
                    <a:pt x="388" y="906"/>
                  </a:lnTo>
                  <a:lnTo>
                    <a:pt x="0" y="728"/>
                  </a:lnTo>
                  <a:lnTo>
                    <a:pt x="0" y="0"/>
                  </a:lnTo>
                  <a:lnTo>
                    <a:pt x="776" y="0"/>
                  </a:lnTo>
                  <a:lnTo>
                    <a:pt x="776" y="728"/>
                  </a:lnTo>
                  <a:close/>
                </a:path>
              </a:pathLst>
            </a:custGeom>
            <a:solidFill>
              <a:srgbClr val="33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1941483" y="215084"/>
              <a:ext cx="142876" cy="142876"/>
            </a:xfrm>
            <a:custGeom>
              <a:avLst/>
              <a:gdLst/>
              <a:ahLst/>
              <a:cxnLst/>
              <a:rect l="l" t="t" r="r" b="b"/>
              <a:pathLst>
                <a:path w="88900" h="88900">
                  <a:moveTo>
                    <a:pt x="0" y="0"/>
                  </a:moveTo>
                  <a:lnTo>
                    <a:pt x="88900" y="88900"/>
                  </a:lnTo>
                  <a:lnTo>
                    <a:pt x="0" y="88900"/>
                  </a:lnTo>
                  <a:close/>
                </a:path>
              </a:pathLst>
            </a:custGeom>
            <a:solidFill>
              <a:srgbClr val="597C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3" name="슬라이드 번호 개체 틀 6"/>
          <p:cNvSpPr txBox="1">
            <a:spLocks/>
          </p:cNvSpPr>
          <p:nvPr userDrawn="1"/>
        </p:nvSpPr>
        <p:spPr>
          <a:xfrm>
            <a:off x="655599" y="6287314"/>
            <a:ext cx="570420" cy="42939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121779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977328-0892-4E4A-BB75-013168C83886}" type="slidenum">
              <a:rPr kumimoji="0" lang="ko-KR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666699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pPr marL="0" marR="0" lvl="0" indent="0" algn="ctr" defTabSz="121779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666699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pic>
        <p:nvPicPr>
          <p:cNvPr id="14" name="그림 13" descr="안전보건공단 CI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1441417" y="6287314"/>
            <a:ext cx="790576" cy="260425"/>
          </a:xfrm>
          <a:prstGeom prst="rect">
            <a:avLst/>
          </a:prstGeom>
        </p:spPr>
      </p:pic>
      <p:pic>
        <p:nvPicPr>
          <p:cNvPr id="15" name="그림 14" descr="책제목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869914" y="519870"/>
            <a:ext cx="1357321" cy="338156"/>
          </a:xfrm>
          <a:prstGeom prst="rect">
            <a:avLst/>
          </a:prstGeom>
        </p:spPr>
      </p:pic>
      <p:sp>
        <p:nvSpPr>
          <p:cNvPr id="16" name="직사각형 15"/>
          <p:cNvSpPr/>
          <p:nvPr userDrawn="1"/>
        </p:nvSpPr>
        <p:spPr>
          <a:xfrm>
            <a:off x="655599" y="6644504"/>
            <a:ext cx="10858576" cy="215084"/>
          </a:xfrm>
          <a:prstGeom prst="rect">
            <a:avLst/>
          </a:prstGeom>
          <a:solidFill>
            <a:srgbClr val="C8B5E1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ectangle 14"/>
          <p:cNvSpPr>
            <a:spLocks noChangeArrowheads="1"/>
          </p:cNvSpPr>
          <p:nvPr userDrawn="1"/>
        </p:nvSpPr>
        <p:spPr bwMode="auto">
          <a:xfrm>
            <a:off x="727037" y="357960"/>
            <a:ext cx="1857388" cy="709610"/>
          </a:xfrm>
          <a:prstGeom prst="rect">
            <a:avLst/>
          </a:prstGeom>
          <a:solidFill>
            <a:srgbClr val="C8B5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F2553-9CF6-4E1E-AC8A-3C14144AF5C0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-1"/>
            <a:ext cx="12169775" cy="6865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3312F9-9C1C-47D2-BC8E-36C187EFF96D}" type="datetimeFigureOut">
              <a:rPr lang="ko-KR" altLang="en-US" smtClean="0"/>
              <a:pPr/>
              <a:t>2021-09-28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8" name="그림 7" descr="end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69775" cy="685958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6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9.png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4.png"/><Relationship Id="rId4" Type="http://schemas.openxmlformats.org/officeDocument/2006/relationships/image" Target="../media/image56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5.png"/><Relationship Id="rId4" Type="http://schemas.openxmlformats.org/officeDocument/2006/relationships/image" Target="../media/image56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6.png"/><Relationship Id="rId4" Type="http://schemas.openxmlformats.org/officeDocument/2006/relationships/image" Target="../media/image56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7.png"/><Relationship Id="rId4" Type="http://schemas.openxmlformats.org/officeDocument/2006/relationships/image" Target="../media/image56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8.png"/><Relationship Id="rId4" Type="http://schemas.openxmlformats.org/officeDocument/2006/relationships/image" Target="../media/image56.png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1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4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hyperlink" Target="http://www.kosha.or.kr/" TargetMode="External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8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9.jp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0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1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2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3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4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6.png"/><Relationship Id="rId4" Type="http://schemas.openxmlformats.org/officeDocument/2006/relationships/image" Target="../media/image6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6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8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9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0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1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2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3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4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5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6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7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8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9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0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1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5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6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8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9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0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1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5.png"/><Relationship Id="rId5" Type="http://schemas.openxmlformats.org/officeDocument/2006/relationships/image" Target="../media/image92.png"/><Relationship Id="rId4" Type="http://schemas.openxmlformats.org/officeDocument/2006/relationships/image" Target="../media/image56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3.png"/><Relationship Id="rId5" Type="http://schemas.openxmlformats.org/officeDocument/2006/relationships/image" Target="../media/image55.png"/><Relationship Id="rId4" Type="http://schemas.openxmlformats.org/officeDocument/2006/relationships/image" Target="../media/image5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4.png"/><Relationship Id="rId5" Type="http://schemas.openxmlformats.org/officeDocument/2006/relationships/image" Target="../media/image55.png"/><Relationship Id="rId4" Type="http://schemas.openxmlformats.org/officeDocument/2006/relationships/image" Target="../media/image56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5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6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51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51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51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51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" y="1"/>
            <a:ext cx="12175922" cy="6857999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259" y="5885793"/>
            <a:ext cx="3105704" cy="60150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169" y="378134"/>
            <a:ext cx="1221009" cy="367488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724169" y="1738360"/>
            <a:ext cx="30636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b="1" dirty="0">
                <a:solidFill>
                  <a:srgbClr val="713276"/>
                </a:solidFill>
              </a:rPr>
              <a:t>예비산업인력을 위한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705963" y="2200025"/>
            <a:ext cx="6096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o-KR" altLang="en-US" sz="6600" b="1" dirty="0">
                <a:ln w="12700">
                  <a:solidFill>
                    <a:srgbClr val="713276"/>
                  </a:solidFill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713276"/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안전보건 </a:t>
            </a:r>
          </a:p>
          <a:p>
            <a:r>
              <a:rPr lang="ko-KR" altLang="en-US" sz="6600" b="1" dirty="0">
                <a:ln w="12700">
                  <a:solidFill>
                    <a:srgbClr val="713276"/>
                  </a:solidFill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713276"/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나침반</a:t>
            </a:r>
          </a:p>
        </p:txBody>
      </p:sp>
      <p:sp>
        <p:nvSpPr>
          <p:cNvPr id="8" name="모서리가 둥근 직사각형 7"/>
          <p:cNvSpPr/>
          <p:nvPr/>
        </p:nvSpPr>
        <p:spPr>
          <a:xfrm>
            <a:off x="10726057" y="378134"/>
            <a:ext cx="856343" cy="841066"/>
          </a:xfrm>
          <a:prstGeom prst="roundRect">
            <a:avLst/>
          </a:prstGeom>
          <a:solidFill>
            <a:srgbClr val="7132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0461284" y="378134"/>
            <a:ext cx="13858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b="1" dirty="0" smtClean="0">
                <a:solidFill>
                  <a:schemeClr val="bg1"/>
                </a:solidFill>
              </a:rPr>
              <a:t>2021</a:t>
            </a:r>
            <a:r>
              <a:rPr lang="ko-KR" altLang="en-US" sz="1050" b="1" dirty="0" smtClean="0">
                <a:solidFill>
                  <a:schemeClr val="bg1"/>
                </a:solidFill>
              </a:rPr>
              <a:t>년</a:t>
            </a:r>
            <a:endParaRPr lang="en-US" altLang="ko-KR" sz="1050" b="1" dirty="0" smtClean="0">
              <a:solidFill>
                <a:schemeClr val="bg1"/>
              </a:solidFill>
            </a:endParaRPr>
          </a:p>
          <a:p>
            <a:pPr algn="ctr"/>
            <a:r>
              <a:rPr lang="ko-KR" altLang="en-US" sz="1050" b="1" dirty="0" smtClean="0">
                <a:solidFill>
                  <a:schemeClr val="bg1"/>
                </a:solidFill>
              </a:rPr>
              <a:t>개정안</a:t>
            </a:r>
            <a:endParaRPr lang="ko-KR" altLang="en-US" sz="1050" b="1" dirty="0">
              <a:solidFill>
                <a:schemeClr val="bg1"/>
              </a:solidFill>
            </a:endParaRPr>
          </a:p>
        </p:txBody>
      </p:sp>
      <p:cxnSp>
        <p:nvCxnSpPr>
          <p:cNvPr id="10" name="직선 연결선 9"/>
          <p:cNvCxnSpPr/>
          <p:nvPr/>
        </p:nvCxnSpPr>
        <p:spPr>
          <a:xfrm>
            <a:off x="10773687" y="786762"/>
            <a:ext cx="75156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1010114" y="858014"/>
            <a:ext cx="6929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>
                <a:solidFill>
                  <a:schemeClr val="bg1"/>
                </a:solidFill>
              </a:rPr>
              <a:t>공통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44501" y="910313"/>
            <a:ext cx="207834" cy="14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6947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0"/>
            <a:ext cx="12169775" cy="6859588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80" tIns="60890" rIns="121780" bIns="60890"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41549" y="2286786"/>
            <a:ext cx="4929222" cy="37394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산업안전보건 법령 및 안전규정 등 준수 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2.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올바른 작업 복장 착용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3.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개인 보호구 </a:t>
            </a:r>
            <a:r>
              <a:rPr lang="ko-KR" altLang="en-US" sz="1800" b="1" spc="-133" dirty="0" err="1" smtClean="0">
                <a:solidFill>
                  <a:prstClr val="black"/>
                </a:solidFill>
              </a:rPr>
              <a:t>지급ㆍ착용</a:t>
            </a:r>
            <a:endParaRPr lang="ko-KR" altLang="en-US" sz="1800" b="1" spc="-133" dirty="0" smtClean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4.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유해위험장소 등에 안전보건표지 부착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5.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작업장 내에서의 통행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6.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작업장 정리정돈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7.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유해위험기계기구 방호조치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8.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건강보호장치</a:t>
            </a:r>
            <a:r>
              <a:rPr lang="en-US" altLang="ko-KR" sz="18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설비</a:t>
            </a:r>
            <a:r>
              <a:rPr lang="en-US" altLang="ko-KR" sz="1800" b="1" spc="-133" dirty="0" smtClean="0">
                <a:solidFill>
                  <a:prstClr val="black"/>
                </a:solidFill>
              </a:rPr>
              <a:t>)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를 통한 건강장해 예방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9.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감전 재해 예방을 위한 안전조치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1441417" y="1072340"/>
            <a:ext cx="10619424" cy="913447"/>
            <a:chOff x="2370111" y="658959"/>
            <a:chExt cx="10034240" cy="913447"/>
          </a:xfrm>
        </p:grpSpPr>
        <p:sp>
          <p:nvSpPr>
            <p:cNvPr id="7" name="TextBox 6"/>
            <p:cNvSpPr txBox="1"/>
            <p:nvPr/>
          </p:nvSpPr>
          <p:spPr>
            <a:xfrm>
              <a:off x="3247629" y="715150"/>
              <a:ext cx="9156722" cy="8043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4000" b="1" spc="-133" dirty="0" smtClean="0">
                  <a:solidFill>
                    <a:prstClr val="white"/>
                  </a:solidFill>
                </a:rPr>
                <a:t>안전하고 건강한 직장생활을 위한 가이드</a:t>
              </a:r>
              <a:endParaRPr lang="ko-KR" altLang="en-US" sz="4000" b="1" spc="-133" dirty="0">
                <a:solidFill>
                  <a:prstClr val="white"/>
                </a:solidFill>
              </a:endParaRPr>
            </a:p>
          </p:txBody>
        </p:sp>
        <p:grpSp>
          <p:nvGrpSpPr>
            <p:cNvPr id="8" name="그룹 8"/>
            <p:cNvGrpSpPr/>
            <p:nvPr/>
          </p:nvGrpSpPr>
          <p:grpSpPr>
            <a:xfrm>
              <a:off x="2370111" y="658959"/>
              <a:ext cx="928694" cy="913447"/>
              <a:chOff x="2370111" y="658959"/>
              <a:chExt cx="928694" cy="913447"/>
            </a:xfrm>
          </p:grpSpPr>
          <p:sp>
            <p:nvSpPr>
              <p:cNvPr id="9" name="직사각형 5"/>
              <p:cNvSpPr/>
              <p:nvPr/>
            </p:nvSpPr>
            <p:spPr>
              <a:xfrm>
                <a:off x="2370111" y="929464"/>
                <a:ext cx="642942" cy="6429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2584425" y="658959"/>
                <a:ext cx="714380" cy="82817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200000"/>
                  </a:lnSpc>
                  <a:buClr>
                    <a:srgbClr val="33CCCC"/>
                  </a:buClr>
                </a:pPr>
                <a:r>
                  <a:rPr lang="en-US" altLang="ko-KR" sz="3200" b="1" spc="-133" dirty="0" smtClean="0">
                    <a:solidFill>
                      <a:srgbClr val="33CCCC"/>
                    </a:solidFill>
                  </a:rPr>
                  <a:t>2</a:t>
                </a:r>
                <a:r>
                  <a:rPr lang="en-US" altLang="ko-KR" sz="2800" b="1" spc="-133" dirty="0" smtClean="0">
                    <a:solidFill>
                      <a:prstClr val="black"/>
                    </a:solidFill>
                  </a:rPr>
                  <a:t> </a:t>
                </a:r>
              </a:p>
            </p:txBody>
          </p:sp>
        </p:grpSp>
      </p:grpSp>
      <p:sp>
        <p:nvSpPr>
          <p:cNvPr id="11" name="TextBox 10"/>
          <p:cNvSpPr txBox="1"/>
          <p:nvPr/>
        </p:nvSpPr>
        <p:spPr>
          <a:xfrm>
            <a:off x="7513647" y="2286786"/>
            <a:ext cx="3857652" cy="37394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10.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운반작업 안전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11.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수공구 사용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12.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화재예방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13.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화학물질 안전보건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14.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위험물질</a:t>
            </a:r>
            <a:r>
              <a:rPr lang="en-US" altLang="ko-KR" sz="18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안전한 취급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15.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유해물질</a:t>
            </a:r>
            <a:r>
              <a:rPr lang="en-US" altLang="ko-KR" sz="18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안전한 취급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16.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유해위험장소에 출입제한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17.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사고 발생시 대처 사항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18.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응급조치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378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3" name="직사각형 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6</a:t>
              </a:r>
              <a:endParaRPr lang="ko-KR" altLang="en-US" sz="38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50" dirty="0" smtClean="0">
                  <a:solidFill>
                    <a:schemeClr val="bg1"/>
                  </a:solidFill>
                </a:rPr>
                <a:t>농업종사자의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유해</a:t>
              </a:r>
              <a:r>
                <a:rPr lang="en-US" altLang="ko-KR" sz="2800" b="1" spc="-150" dirty="0">
                  <a:solidFill>
                    <a:schemeClr val="bg1"/>
                  </a:solidFill>
                  <a:ea typeface="맑은 고딕"/>
                </a:rPr>
                <a:t>·</a:t>
              </a:r>
              <a:r>
                <a:rPr lang="ko-KR" altLang="en-US" sz="2800" b="1" spc="-150" dirty="0">
                  <a:solidFill>
                    <a:schemeClr val="bg1"/>
                  </a:solidFill>
                  <a:ea typeface="맑은 고딕"/>
                </a:rPr>
                <a:t>위험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요인 및 안전대책 </a:t>
              </a:r>
              <a:endParaRPr lang="en-US" altLang="ko-KR" sz="2800" b="1" spc="-150" dirty="0">
                <a:solidFill>
                  <a:schemeClr val="bg1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모서리가 둥근 직사각형 5"/>
          <p:cNvSpPr/>
          <p:nvPr/>
        </p:nvSpPr>
        <p:spPr>
          <a:xfrm>
            <a:off x="4149725" y="2435216"/>
            <a:ext cx="6624736" cy="720080"/>
          </a:xfrm>
          <a:prstGeom prst="roundRect">
            <a:avLst/>
          </a:prstGeom>
          <a:solidFill>
            <a:srgbClr val="C04459"/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" name="그룹 6"/>
          <p:cNvGrpSpPr/>
          <p:nvPr/>
        </p:nvGrpSpPr>
        <p:grpSpPr>
          <a:xfrm>
            <a:off x="3429645" y="2924944"/>
            <a:ext cx="8136904" cy="3168352"/>
            <a:chOff x="539552" y="2348880"/>
            <a:chExt cx="8136904" cy="3744416"/>
          </a:xfrm>
        </p:grpSpPr>
        <p:sp>
          <p:nvSpPr>
            <p:cNvPr id="8" name="직사각형 7"/>
            <p:cNvSpPr/>
            <p:nvPr/>
          </p:nvSpPr>
          <p:spPr>
            <a:xfrm>
              <a:off x="539552" y="2348880"/>
              <a:ext cx="8136904" cy="374441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683568" y="2492897"/>
              <a:ext cx="7848872" cy="3456384"/>
            </a:xfrm>
            <a:prstGeom prst="rect">
              <a:avLst/>
            </a:prstGeom>
            <a:noFill/>
            <a:ln w="12700"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4149725" y="1541867"/>
            <a:ext cx="39878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 </a:t>
            </a:r>
            <a:r>
              <a:rPr lang="ko-KR" altLang="en-US" sz="16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노동 </a:t>
            </a:r>
            <a:r>
              <a:rPr lang="ko-KR" altLang="en-US" sz="1600" b="1" spc="-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집약적인 </a:t>
            </a:r>
            <a:r>
              <a:rPr lang="ko-KR" altLang="en-US" sz="16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작업</a:t>
            </a:r>
          </a:p>
          <a:p>
            <a:r>
              <a:rPr lang="en-US" altLang="ko-KR" sz="1600" b="1" spc="-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</a:t>
            </a:r>
            <a:r>
              <a:rPr lang="ko-KR" altLang="en-US" sz="1600" b="1" spc="-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고령화 및 여성농업인 </a:t>
            </a:r>
            <a:r>
              <a:rPr lang="ko-KR" altLang="en-US" sz="16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증가</a:t>
            </a:r>
            <a:endParaRPr lang="ko-KR" altLang="en-US" sz="1600" b="1" spc="-1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90253" y="1541867"/>
            <a:ext cx="39878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 </a:t>
            </a:r>
            <a:r>
              <a:rPr lang="ko-KR" altLang="en-US" sz="1600" b="1" spc="-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농번기</a:t>
            </a:r>
            <a:r>
              <a:rPr lang="en-US" altLang="ko-KR" sz="1600" b="1" spc="-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</a:t>
            </a:r>
            <a:r>
              <a:rPr lang="ko-KR" altLang="en-US" sz="1600" b="1" spc="-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수확기 등 특정기간에 집중되는 작업</a:t>
            </a:r>
          </a:p>
          <a:p>
            <a:r>
              <a:rPr lang="en-US" altLang="ko-KR" sz="1600" b="1" spc="-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</a:t>
            </a:r>
            <a:r>
              <a:rPr lang="ko-KR" altLang="en-US" sz="1600" b="1" spc="-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제한된 인력에 따른 작업량 증가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28703" y="2483475"/>
            <a:ext cx="22608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spc="-150" dirty="0" smtClean="0">
                <a:solidFill>
                  <a:schemeClr val="bg1"/>
                </a:solidFill>
              </a:rPr>
              <a:t>주요 위험요인</a:t>
            </a:r>
            <a:endParaRPr lang="ko-KR" altLang="en-US" dirty="0" smtClean="0">
              <a:solidFill>
                <a:schemeClr val="bg1"/>
              </a:solidFill>
            </a:endParaRPr>
          </a:p>
          <a:p>
            <a:endParaRPr lang="ko-KR" altLang="en-US" b="1" spc="-150" dirty="0"/>
          </a:p>
        </p:txBody>
      </p:sp>
      <p:sp>
        <p:nvSpPr>
          <p:cNvPr id="13" name="L 도형 12"/>
          <p:cNvSpPr/>
          <p:nvPr/>
        </p:nvSpPr>
        <p:spPr>
          <a:xfrm rot="18421074">
            <a:off x="6439747" y="2320040"/>
            <a:ext cx="432048" cy="360040"/>
          </a:xfrm>
          <a:prstGeom prst="corner">
            <a:avLst/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8879622" y="5412226"/>
            <a:ext cx="227567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50" b="1" spc="-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비료를 들다 허리통증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61693" y="5301211"/>
            <a:ext cx="2250474" cy="507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50" b="1" spc="-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비료포대를 운반하다 </a:t>
            </a:r>
            <a:endParaRPr lang="en-US" altLang="ko-KR" sz="1350" b="1" spc="-15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ko-KR" altLang="en-US" sz="135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나뭇가지 </a:t>
            </a:r>
            <a:r>
              <a:rPr lang="ko-KR" altLang="en-US" sz="1350" b="1" spc="-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등에 걸려 넘어짐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149725" y="3272227"/>
            <a:ext cx="20162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전도 </a:t>
            </a:r>
            <a:r>
              <a:rPr lang="en-US" altLang="ko-KR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ko-KR" altLang="en-US" b="1" spc="-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넘어짐</a:t>
            </a:r>
            <a:r>
              <a:rPr lang="en-US" altLang="ko-KR" b="1" spc="-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66960" y="5301208"/>
            <a:ext cx="2275672" cy="507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50" b="1" spc="-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비료포대를 </a:t>
            </a:r>
            <a:r>
              <a:rPr lang="ko-KR" altLang="en-US" sz="135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운반하다</a:t>
            </a:r>
            <a:endParaRPr lang="en-US" altLang="ko-KR" sz="1350" b="1" spc="-15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ko-KR" altLang="en-US" sz="135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ko-KR" altLang="en-US" sz="1350" b="1" spc="-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배수로에서 미끄러져 넘어짐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16935" y="3284984"/>
            <a:ext cx="1944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spc="-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미끄러짐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3937572" y="3140968"/>
            <a:ext cx="347115" cy="347116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  <a:endParaRPr lang="ko-KR" alt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6506110" y="3140968"/>
            <a:ext cx="347115" cy="347116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endParaRPr lang="ko-KR" alt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9030389" y="3174455"/>
            <a:ext cx="347115" cy="347116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</a:t>
            </a:r>
            <a:endParaRPr lang="ko-KR" alt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2" name="Picture 6" descr="C:\Users\Administrator\Desktop\2-2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38908" y="3723794"/>
            <a:ext cx="2131776" cy="1562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7" descr="C:\Users\Administrator\Desktop\2-3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74090" y="3723794"/>
            <a:ext cx="2131776" cy="1569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8" descr="C:\Users\Administrator\Desktop\2-1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38878" y="3723794"/>
            <a:ext cx="2131776" cy="1562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9033885" y="3284984"/>
            <a:ext cx="1944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spc="-15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요통</a:t>
            </a:r>
            <a:endParaRPr lang="ko-KR" altLang="en-US" b="1" spc="-1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55599" y="1572406"/>
            <a:ext cx="2404952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01.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농업작업의 특성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/>
        </p:nvGrpSpPr>
        <p:grpSpPr>
          <a:xfrm>
            <a:off x="3276575" y="1557586"/>
            <a:ext cx="8585086" cy="4572887"/>
            <a:chOff x="424002" y="1736433"/>
            <a:chExt cx="8585086" cy="4572887"/>
          </a:xfrm>
        </p:grpSpPr>
        <p:sp>
          <p:nvSpPr>
            <p:cNvPr id="8" name="TextBox 7"/>
            <p:cNvSpPr txBox="1"/>
            <p:nvPr/>
          </p:nvSpPr>
          <p:spPr>
            <a:xfrm>
              <a:off x="539552" y="1821207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endParaRPr lang="ko-KR" altLang="en-US" sz="1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923928" y="1878701"/>
              <a:ext cx="5085160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4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400" b="1" spc="-15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운반물이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시야를 가리지 않도록 적당한 양을 </a:t>
              </a:r>
              <a:r>
                <a:rPr lang="ko-KR" altLang="en-US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운반한다</a:t>
              </a:r>
              <a:r>
                <a:rPr lang="en-US" altLang="ko-KR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.</a:t>
              </a:r>
              <a:endParaRPr lang="en-US" altLang="ko-KR" sz="1400" b="1" spc="-15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400" b="1" spc="-150" dirty="0" smtClean="0">
                  <a:solidFill>
                    <a:srgbClr val="5BB35D"/>
                  </a:solidFill>
                </a:rPr>
                <a:t>▶</a:t>
              </a:r>
              <a:r>
                <a:rPr lang="ko-KR" altLang="en-US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작업 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시작 전에 운반 경로 상에 장해물을 정리하고 </a:t>
              </a:r>
              <a:r>
                <a:rPr lang="ko-KR" altLang="en-US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작업한다</a:t>
              </a:r>
              <a:r>
                <a:rPr lang="en-US" altLang="ko-KR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.</a:t>
              </a:r>
              <a:endParaRPr lang="en-US" altLang="ko-KR" sz="1400" b="1" spc="-15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400" b="1" spc="-150" dirty="0" smtClean="0">
                  <a:solidFill>
                    <a:srgbClr val="5BB35D"/>
                  </a:solidFill>
                </a:rPr>
                <a:t>▶</a:t>
              </a:r>
              <a:r>
                <a:rPr lang="ko-KR" altLang="en-US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운반 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작업은 서두르거나 뛰지 </a:t>
              </a:r>
              <a:r>
                <a:rPr lang="ko-KR" altLang="en-US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않는다</a:t>
              </a:r>
              <a:r>
                <a:rPr lang="en-US" altLang="ko-KR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.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923928" y="3284984"/>
              <a:ext cx="4248472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400" b="1" spc="-150" dirty="0" smtClean="0">
                  <a:solidFill>
                    <a:srgbClr val="5BB35D"/>
                  </a:solidFill>
                </a:rPr>
                <a:t>▶</a:t>
              </a:r>
              <a:r>
                <a:rPr lang="ko-KR" altLang="en-US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바닥에 진흙 또는 물이 고인 곳으로 </a:t>
              </a:r>
              <a:r>
                <a:rPr lang="ko-KR" altLang="en-US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다니지 않는다</a:t>
              </a:r>
              <a:r>
                <a:rPr lang="en-US" altLang="ko-KR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.</a:t>
              </a:r>
              <a:endParaRPr lang="en-US" altLang="ko-KR" sz="1400" b="1" spc="-15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400" b="1" spc="-150" dirty="0" smtClean="0">
                  <a:solidFill>
                    <a:srgbClr val="5BB35D"/>
                  </a:solidFill>
                </a:rPr>
                <a:t>▶</a:t>
              </a:r>
              <a:r>
                <a:rPr lang="en-US" altLang="ko-KR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안전화 등 미끄러짐이 적은 신발을 </a:t>
              </a:r>
              <a:r>
                <a:rPr lang="ko-KR" altLang="en-US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착용한다</a:t>
              </a:r>
              <a:r>
                <a:rPr lang="en-US" altLang="ko-KR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.</a:t>
              </a:r>
              <a:endParaRPr lang="en-US" altLang="ko-KR" sz="1400" b="1" spc="-15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400" b="1" spc="-150" dirty="0" smtClean="0">
                  <a:solidFill>
                    <a:srgbClr val="5BB35D"/>
                  </a:solidFill>
                </a:rPr>
                <a:t>▶</a:t>
              </a:r>
              <a:r>
                <a:rPr lang="en-US" altLang="ko-KR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배수로를 사전에 점검하며 통행로를 </a:t>
              </a:r>
              <a:r>
                <a:rPr lang="ko-KR" altLang="en-US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확보한다</a:t>
              </a:r>
              <a:r>
                <a:rPr lang="en-US" altLang="ko-KR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.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923929" y="4689652"/>
              <a:ext cx="4642548" cy="14927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400" b="1" spc="-150" dirty="0" smtClean="0">
                  <a:solidFill>
                    <a:srgbClr val="5BB35D"/>
                  </a:solidFill>
                </a:rPr>
                <a:t>▶</a:t>
              </a:r>
              <a:r>
                <a:rPr lang="ko-KR" altLang="en-US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작업 전 후 </a:t>
              </a:r>
              <a:r>
                <a:rPr lang="ko-KR" altLang="en-US" sz="1400" b="1" spc="-15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스트레칭을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한다</a:t>
              </a:r>
              <a:r>
                <a:rPr lang="en-US" altLang="ko-KR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.</a:t>
              </a:r>
              <a:endParaRPr lang="en-US" altLang="ko-KR" sz="1400" b="1" spc="-15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400" b="1" spc="-150" dirty="0" smtClean="0">
                  <a:solidFill>
                    <a:srgbClr val="5BB35D"/>
                  </a:solidFill>
                </a:rPr>
                <a:t>▶</a:t>
              </a:r>
              <a:r>
                <a:rPr lang="en-US" altLang="ko-KR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수확한 과일은 보조설비를 이용해서 운반하고 </a:t>
              </a:r>
              <a:r>
                <a:rPr lang="ko-KR" altLang="en-US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보조설비를</a:t>
              </a:r>
              <a:endParaRPr lang="en-US" altLang="ko-KR" sz="14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r>
                <a:rPr lang="en-US" altLang="ko-KR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 </a:t>
              </a:r>
              <a:r>
                <a:rPr lang="ko-KR" altLang="en-US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이용하지 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못하는 경우에는 </a:t>
              </a:r>
              <a:r>
                <a:rPr lang="en-US" altLang="ko-KR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</a:t>
              </a:r>
              <a:r>
                <a:rPr lang="ko-KR" altLang="en-US" sz="1400" b="1" spc="-15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명이서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함께 </a:t>
              </a:r>
              <a:r>
                <a:rPr lang="ko-KR" altLang="en-US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작업한다</a:t>
              </a:r>
              <a:r>
                <a:rPr lang="en-US" altLang="ko-KR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.</a:t>
              </a:r>
              <a:endParaRPr lang="en-US" altLang="ko-KR" sz="1400" b="1" spc="-15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400" b="1" spc="-150" dirty="0" smtClean="0">
                  <a:solidFill>
                    <a:srgbClr val="5BB35D"/>
                  </a:solidFill>
                </a:rPr>
                <a:t>▶</a:t>
              </a:r>
              <a:r>
                <a:rPr lang="en-US" altLang="ko-KR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들어 올리거나 내릴 때에는 물건을 몸에 가까이 </a:t>
              </a:r>
              <a:r>
                <a:rPr lang="ko-KR" altLang="en-US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붙이고</a:t>
              </a:r>
              <a:endParaRPr lang="en-US" altLang="ko-KR" sz="14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r>
                <a:rPr lang="en-US" altLang="ko-KR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 </a:t>
              </a:r>
              <a:r>
                <a:rPr lang="ko-KR" altLang="en-US" sz="1400" b="1" spc="-15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다리힘으로</a:t>
              </a:r>
              <a:r>
                <a:rPr lang="ko-KR" altLang="en-US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들어 올리거나 </a:t>
              </a:r>
              <a:r>
                <a:rPr lang="ko-KR" altLang="en-US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내린다</a:t>
              </a:r>
              <a:r>
                <a:rPr lang="en-US" altLang="ko-KR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.</a:t>
              </a:r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440998" y="1746623"/>
              <a:ext cx="8252305" cy="1298720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모서리가 접힌 도형 12"/>
            <p:cNvSpPr/>
            <p:nvPr/>
          </p:nvSpPr>
          <p:spPr>
            <a:xfrm>
              <a:off x="440997" y="1770240"/>
              <a:ext cx="3374919" cy="1298720"/>
            </a:xfrm>
            <a:prstGeom prst="foldedCorner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pc="-15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59983" y="1795021"/>
              <a:ext cx="253917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넘어짐</a:t>
              </a:r>
              <a:endParaRPr lang="ko-KR" altLang="en-US" sz="2000" b="1" spc="-15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424002" y="1736433"/>
              <a:ext cx="432048" cy="432048"/>
            </a:xfrm>
            <a:prstGeom prst="rect">
              <a:avLst/>
            </a:prstGeom>
            <a:solidFill>
              <a:srgbClr val="5BB35D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1</a:t>
              </a:r>
              <a:endParaRPr lang="ko-KR" alt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440998" y="3195954"/>
              <a:ext cx="8252305" cy="1298720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모서리가 접힌 도형 16"/>
            <p:cNvSpPr/>
            <p:nvPr/>
          </p:nvSpPr>
          <p:spPr>
            <a:xfrm>
              <a:off x="440997" y="3195954"/>
              <a:ext cx="3374919" cy="1298720"/>
            </a:xfrm>
            <a:prstGeom prst="foldedCorner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pc="-15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59983" y="3244352"/>
              <a:ext cx="253917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미끄러짐</a:t>
              </a:r>
              <a:endParaRPr lang="ko-KR" altLang="en-US" sz="2000" b="1" spc="-15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424002" y="3201795"/>
              <a:ext cx="432048" cy="432048"/>
            </a:xfrm>
            <a:prstGeom prst="rect">
              <a:avLst/>
            </a:prstGeom>
            <a:solidFill>
              <a:srgbClr val="5BB35D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2</a:t>
              </a:r>
              <a:endParaRPr lang="ko-KR" alt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440998" y="4636676"/>
              <a:ext cx="8252305" cy="1672644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모서리가 접힌 도형 20"/>
            <p:cNvSpPr/>
            <p:nvPr/>
          </p:nvSpPr>
          <p:spPr>
            <a:xfrm>
              <a:off x="440997" y="4636676"/>
              <a:ext cx="3374919" cy="1672644"/>
            </a:xfrm>
            <a:prstGeom prst="foldedCorner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pc="-15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59983" y="4685074"/>
              <a:ext cx="253917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b="1" spc="-15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요통</a:t>
              </a:r>
              <a:endParaRPr lang="ko-KR" altLang="en-US" sz="2000" b="1" spc="-15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424002" y="4642517"/>
              <a:ext cx="432048" cy="432048"/>
            </a:xfrm>
            <a:prstGeom prst="rect">
              <a:avLst/>
            </a:prstGeom>
            <a:solidFill>
              <a:srgbClr val="5BB35D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3</a:t>
              </a:r>
              <a:endParaRPr lang="ko-KR" alt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pic>
          <p:nvPicPr>
            <p:cNvPr id="24" name="Picture 6" descr="C:\Users\Administrator\Desktop\2-2.png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8399" y="3289378"/>
              <a:ext cx="1516952" cy="11118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7" descr="C:\Users\Administrator\Desktop\2-3.png"/>
            <p:cNvPicPr>
              <a:picLocks noChangeAspect="1" noChangeArrowheads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168398" y="4757605"/>
              <a:ext cx="1516953" cy="14551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8" descr="C:\Users\Administrator\Desktop\2-1.pn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8399" y="1856608"/>
              <a:ext cx="1516952" cy="11118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7" name="TextBox 26"/>
          <p:cNvSpPr txBox="1"/>
          <p:nvPr/>
        </p:nvSpPr>
        <p:spPr>
          <a:xfrm>
            <a:off x="655599" y="1572406"/>
            <a:ext cx="2404952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02.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안전행동 요령</a:t>
            </a:r>
          </a:p>
        </p:txBody>
      </p:sp>
      <p:grpSp>
        <p:nvGrpSpPr>
          <p:cNvPr id="28" name="그룹 27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9" name="직사각형 28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6</a:t>
              </a:r>
              <a:endParaRPr lang="ko-KR" altLang="en-US" sz="3800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50" dirty="0" smtClean="0">
                  <a:solidFill>
                    <a:schemeClr val="bg1"/>
                  </a:solidFill>
                </a:rPr>
                <a:t>농업종사자의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유해</a:t>
              </a:r>
              <a:r>
                <a:rPr lang="en-US" altLang="ko-KR" sz="2800" b="1" spc="-150" dirty="0">
                  <a:solidFill>
                    <a:schemeClr val="bg1"/>
                  </a:solidFill>
                  <a:ea typeface="맑은 고딕"/>
                </a:rPr>
                <a:t>·</a:t>
              </a:r>
              <a:r>
                <a:rPr lang="ko-KR" altLang="en-US" sz="2800" b="1" spc="-150" dirty="0">
                  <a:solidFill>
                    <a:schemeClr val="bg1"/>
                  </a:solidFill>
                  <a:ea typeface="맑은 고딕"/>
                </a:rPr>
                <a:t>위험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요인 및 안전대책 </a:t>
              </a:r>
              <a:endParaRPr lang="en-US" altLang="ko-KR" sz="2800" b="1" spc="-150" dirty="0">
                <a:solidFill>
                  <a:schemeClr val="bg1"/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/>
        </p:nvGrpSpPr>
        <p:grpSpPr>
          <a:xfrm>
            <a:off x="3384079" y="1557586"/>
            <a:ext cx="8136904" cy="4464496"/>
            <a:chOff x="539552" y="1628800"/>
            <a:chExt cx="8136904" cy="4464496"/>
          </a:xfrm>
        </p:grpSpPr>
        <p:grpSp>
          <p:nvGrpSpPr>
            <p:cNvPr id="8" name="그룹 21"/>
            <p:cNvGrpSpPr/>
            <p:nvPr/>
          </p:nvGrpSpPr>
          <p:grpSpPr>
            <a:xfrm>
              <a:off x="539552" y="2924944"/>
              <a:ext cx="8136904" cy="3168352"/>
              <a:chOff x="539552" y="2348880"/>
              <a:chExt cx="8136904" cy="3744416"/>
            </a:xfrm>
          </p:grpSpPr>
          <p:sp>
            <p:nvSpPr>
              <p:cNvPr id="13" name="직사각형 12"/>
              <p:cNvSpPr/>
              <p:nvPr/>
            </p:nvSpPr>
            <p:spPr>
              <a:xfrm>
                <a:off x="539552" y="2348880"/>
                <a:ext cx="8136904" cy="374441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직사각형 13"/>
              <p:cNvSpPr/>
              <p:nvPr/>
            </p:nvSpPr>
            <p:spPr>
              <a:xfrm>
                <a:off x="683568" y="2492897"/>
                <a:ext cx="7848872" cy="3456384"/>
              </a:xfrm>
              <a:prstGeom prst="rect">
                <a:avLst/>
              </a:prstGeom>
              <a:noFill/>
              <a:ln w="12700">
                <a:solidFill>
                  <a:schemeClr val="bg1">
                    <a:lumMod val="85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539552" y="162880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endParaRPr lang="ko-KR" altLang="en-US" sz="1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77081" y="1655222"/>
              <a:ext cx="799187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농기계</a:t>
              </a:r>
              <a:r>
                <a:rPr lang="en-US" altLang="ko-KR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(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농업기계</a:t>
              </a:r>
              <a:r>
                <a:rPr lang="en-US" altLang="ko-KR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)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란</a:t>
              </a:r>
              <a:r>
                <a:rPr lang="en-US" altLang="ko-KR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, 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농업을 경영하는데 필요한 모든 기계의 총칭이다</a:t>
              </a:r>
              <a:r>
                <a:rPr lang="en-US" altLang="ko-KR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. 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따라서 작물의 생산</a:t>
              </a:r>
              <a:r>
                <a:rPr lang="en-US" altLang="ko-KR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, 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축산</a:t>
              </a:r>
              <a:r>
                <a:rPr lang="en-US" altLang="ko-KR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, </a:t>
              </a:r>
              <a:endParaRPr lang="en-US" altLang="ko-KR" sz="16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  <a:p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잠업</a:t>
              </a:r>
              <a:r>
                <a:rPr lang="en-US" altLang="ko-KR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, 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원예 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및 임업 등 넓은 의미의 농업에 있어서 수단으로 직접 이용되는 기계 또는 생산 후의 </a:t>
              </a:r>
              <a:endParaRPr lang="en-US" altLang="ko-KR" sz="16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  <a:p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가공 처리와</a:t>
              </a:r>
              <a:r>
                <a:rPr lang="en-US" altLang="ko-KR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 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부산물의 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처리 등에 관련되는 모든 기계</a:t>
              </a:r>
              <a:r>
                <a:rPr lang="en-US" altLang="ko-KR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, 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기구 및 장비가 농업기계에 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포함된다</a:t>
              </a:r>
              <a:r>
                <a:rPr lang="en-US" altLang="ko-KR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.</a:t>
              </a:r>
              <a:endParaRPr lang="en-US" altLang="ko-KR" sz="16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11" name="모서리가 둥근 직사각형 10"/>
            <p:cNvSpPr/>
            <p:nvPr/>
          </p:nvSpPr>
          <p:spPr>
            <a:xfrm>
              <a:off x="539552" y="2636912"/>
              <a:ext cx="5653136" cy="504056"/>
            </a:xfrm>
            <a:prstGeom prst="roundRect">
              <a:avLst/>
            </a:prstGeom>
            <a:solidFill>
              <a:srgbClr val="5BB35D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spc="-150" dirty="0"/>
                <a:t>농기계 사고예방을 위한 운전자 준비사항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99592" y="3190324"/>
              <a:ext cx="7488833" cy="2616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600" b="1" spc="-150" dirty="0" smtClean="0">
                  <a:solidFill>
                    <a:srgbClr val="5BB35D"/>
                  </a:solidFill>
                </a:rPr>
                <a:t>▶</a:t>
              </a:r>
              <a:r>
                <a:rPr lang="ko-KR" altLang="en-US" sz="1600" b="1" spc="-150" dirty="0"/>
                <a:t> 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적절한 보호구 지급 및 착용</a:t>
              </a:r>
              <a:endParaRPr lang="en-US" altLang="ko-KR" sz="16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 marL="252000">
                <a:lnSpc>
                  <a:spcPct val="150000"/>
                </a:lnSpc>
              </a:pPr>
              <a:r>
                <a:rPr lang="en-US" altLang="ko-KR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-  </a:t>
              </a:r>
              <a:r>
                <a:rPr lang="ko-KR" altLang="en-US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안전모 </a:t>
              </a:r>
              <a:r>
                <a:rPr lang="en-US" altLang="ko-KR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: 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농기계가 </a:t>
              </a:r>
              <a:r>
                <a:rPr lang="ko-KR" altLang="en-US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넘어짐 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또는 </a:t>
              </a:r>
              <a:r>
                <a:rPr lang="ko-KR" altLang="en-US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작업 중 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농기계로부터 머리 보호</a:t>
              </a:r>
            </a:p>
            <a:p>
              <a:pPr marL="252000">
                <a:lnSpc>
                  <a:spcPct val="150000"/>
                </a:lnSpc>
              </a:pPr>
              <a:r>
                <a:rPr lang="en-US" altLang="ko-KR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- </a:t>
              </a:r>
              <a:r>
                <a:rPr lang="en-US" altLang="ko-KR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몸에 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맞는 옷 </a:t>
              </a:r>
              <a:r>
                <a:rPr lang="en-US" altLang="ko-KR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: 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늘어진 옷으로 인해 농기계에 말려들어가는 것을 예방</a:t>
              </a:r>
            </a:p>
            <a:p>
              <a:pPr marL="252000">
                <a:lnSpc>
                  <a:spcPct val="150000"/>
                </a:lnSpc>
              </a:pPr>
              <a:r>
                <a:rPr lang="en-US" altLang="ko-KR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- </a:t>
              </a:r>
              <a:r>
                <a:rPr lang="en-US" altLang="ko-KR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안전화 </a:t>
              </a:r>
              <a:r>
                <a:rPr lang="en-US" altLang="ko-KR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: 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농기구가 떨어지거나 발등이 기계에 끼는 사고 예방</a:t>
              </a:r>
            </a:p>
            <a:p>
              <a:pPr marL="252000"/>
              <a:r>
                <a:rPr lang="ko-KR" altLang="en-US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∙ 운전미숙련자는 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반드시 사용법과 다른 사람의 도움으로 연습 후 운전</a:t>
              </a:r>
            </a:p>
            <a:p>
              <a:pPr marL="252000">
                <a:lnSpc>
                  <a:spcPct val="150000"/>
                </a:lnSpc>
              </a:pPr>
              <a:r>
                <a:rPr lang="en-US" altLang="ko-KR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- 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농기계회사에서 실시하는 교육프로그램 참가</a:t>
              </a:r>
            </a:p>
            <a:p>
              <a:pPr marL="252000"/>
              <a:r>
                <a:rPr lang="ko-KR" altLang="en-US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∙ 피로한 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상태 또는 음주상태에서 농기계 조작 금지</a:t>
              </a:r>
            </a:p>
            <a:p>
              <a:pPr marL="252000"/>
              <a:r>
                <a:rPr lang="ko-KR" altLang="en-US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∙ 조작 전 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반드시 농기계에 부착된 안전주의 명판을 숙지</a:t>
              </a:r>
            </a:p>
            <a:p>
              <a:pPr marL="252000"/>
              <a:r>
                <a:rPr lang="ko-KR" altLang="en-US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∙ 농기계 조작 전 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반드시 취급설명서를 숙지하고 농기계 </a:t>
              </a:r>
              <a:r>
                <a:rPr lang="ko-KR" altLang="en-US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임대 시 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취급설명서도 함께 제공</a:t>
              </a:r>
              <a:endParaRPr lang="en-US" altLang="ko-KR" sz="1400" b="1" spc="-150" dirty="0" smtClean="0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655599" y="1572406"/>
            <a:ext cx="2404952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농기계란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?</a:t>
            </a:r>
            <a:endParaRPr lang="ko-KR" altLang="en-US" sz="2200" b="1" spc="-133" dirty="0" smtClean="0">
              <a:solidFill>
                <a:srgbClr val="33CCCC"/>
              </a:solidFill>
              <a:latin typeface="+mj-ea"/>
              <a:ea typeface="+mj-ea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7" name="직사각형 16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6</a:t>
              </a:r>
              <a:endParaRPr lang="ko-KR" altLang="en-US" sz="38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50" dirty="0" smtClean="0">
                  <a:solidFill>
                    <a:schemeClr val="bg1"/>
                  </a:solidFill>
                </a:rPr>
                <a:t>농업종사자의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유해</a:t>
              </a:r>
              <a:r>
                <a:rPr lang="en-US" altLang="ko-KR" sz="2800" b="1" spc="-150" dirty="0">
                  <a:solidFill>
                    <a:schemeClr val="bg1"/>
                  </a:solidFill>
                  <a:ea typeface="맑은 고딕"/>
                </a:rPr>
                <a:t>·</a:t>
              </a:r>
              <a:r>
                <a:rPr lang="ko-KR" altLang="en-US" sz="2800" b="1" spc="-150" dirty="0">
                  <a:solidFill>
                    <a:schemeClr val="bg1"/>
                  </a:solidFill>
                  <a:ea typeface="맑은 고딕"/>
                </a:rPr>
                <a:t>위험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요인 및 안전대책 </a:t>
              </a:r>
              <a:endParaRPr lang="en-US" altLang="ko-KR" sz="2800" b="1" spc="-150" dirty="0">
                <a:solidFill>
                  <a:schemeClr val="bg1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/>
        </p:nvGrpSpPr>
        <p:grpSpPr>
          <a:xfrm>
            <a:off x="3420591" y="1628800"/>
            <a:ext cx="8496944" cy="4464496"/>
            <a:chOff x="539552" y="1628800"/>
            <a:chExt cx="8496944" cy="4464496"/>
          </a:xfrm>
        </p:grpSpPr>
        <p:grpSp>
          <p:nvGrpSpPr>
            <p:cNvPr id="8" name="그룹 22"/>
            <p:cNvGrpSpPr/>
            <p:nvPr/>
          </p:nvGrpSpPr>
          <p:grpSpPr>
            <a:xfrm>
              <a:off x="575177" y="1844824"/>
              <a:ext cx="8101279" cy="4248472"/>
              <a:chOff x="539552" y="2348880"/>
              <a:chExt cx="8136904" cy="3744416"/>
            </a:xfrm>
          </p:grpSpPr>
          <p:sp>
            <p:nvSpPr>
              <p:cNvPr id="13" name="직사각형 12"/>
              <p:cNvSpPr/>
              <p:nvPr/>
            </p:nvSpPr>
            <p:spPr>
              <a:xfrm>
                <a:off x="539552" y="2348880"/>
                <a:ext cx="8136904" cy="374441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직사각형 13"/>
              <p:cNvSpPr/>
              <p:nvPr/>
            </p:nvSpPr>
            <p:spPr>
              <a:xfrm>
                <a:off x="683568" y="2492897"/>
                <a:ext cx="7848872" cy="3456384"/>
              </a:xfrm>
              <a:prstGeom prst="rect">
                <a:avLst/>
              </a:prstGeom>
              <a:noFill/>
              <a:ln w="12700">
                <a:solidFill>
                  <a:schemeClr val="bg1">
                    <a:lumMod val="85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539552" y="162880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endParaRPr lang="ko-KR" altLang="en-US" sz="1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0" name="모서리가 둥근 직사각형 9"/>
            <p:cNvSpPr/>
            <p:nvPr/>
          </p:nvSpPr>
          <p:spPr>
            <a:xfrm>
              <a:off x="575177" y="1844824"/>
              <a:ext cx="4824536" cy="504056"/>
            </a:xfrm>
            <a:prstGeom prst="roundRect">
              <a:avLst/>
            </a:prstGeom>
            <a:solidFill>
              <a:srgbClr val="5BB35D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spc="-150" dirty="0"/>
                <a:t>경운기의</a:t>
              </a:r>
              <a:r>
                <a:rPr lang="ko-KR" altLang="en-US" b="1" dirty="0"/>
                <a:t> 특성</a:t>
              </a:r>
            </a:p>
          </p:txBody>
        </p:sp>
        <p:pic>
          <p:nvPicPr>
            <p:cNvPr id="11" name="_x194533312" descr="EMB000007402de1"/>
            <p:cNvPicPr>
              <a:picLocks noChangeAspect="1" noChangeArrowheads="1"/>
            </p:cNvPicPr>
            <p:nvPr/>
          </p:nvPicPr>
          <p:blipFill>
            <a:blip r:embed="rId2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4095" y="2924944"/>
              <a:ext cx="5582401" cy="30243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899592" y="2645357"/>
              <a:ext cx="5400601" cy="2943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ko-KR" sz="16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600" b="1" spc="-15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차폭이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좁아 작업 또는 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운전 중 넘어짐 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위험성 내재</a:t>
              </a:r>
            </a:p>
            <a:p>
              <a:pPr>
                <a:lnSpc>
                  <a:spcPct val="120000"/>
                </a:lnSpc>
                <a:spcBef>
                  <a:spcPts val="500"/>
                </a:spcBef>
              </a:pPr>
              <a:r>
                <a:rPr lang="en-US" altLang="ko-KR" sz="16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안전벨트</a:t>
              </a:r>
              <a:r>
                <a:rPr lang="en-US" altLang="ko-KR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, 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운전자 보호용 프레임 등 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사고 시 </a:t>
              </a:r>
              <a:endParaRPr lang="en-US" altLang="ko-KR" sz="16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 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운전자 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보호용 안전장치 미비</a:t>
              </a:r>
            </a:p>
            <a:p>
              <a:pPr>
                <a:lnSpc>
                  <a:spcPct val="120000"/>
                </a:lnSpc>
                <a:spcBef>
                  <a:spcPts val="500"/>
                </a:spcBef>
              </a:pPr>
              <a:r>
                <a:rPr lang="en-US" altLang="ko-KR" sz="16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후진 시 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핸들이 들리거나 </a:t>
              </a:r>
              <a:endParaRPr lang="en-US" altLang="ko-KR" sz="16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 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급격히 꺾여 넘어짐</a:t>
              </a:r>
              <a:r>
                <a:rPr lang="en-US" altLang="ko-KR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, 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운전자 </a:t>
              </a:r>
              <a:endParaRPr lang="en-US" altLang="ko-KR" sz="16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 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끼임 사고가 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많음</a:t>
              </a:r>
            </a:p>
            <a:p>
              <a:pPr>
                <a:lnSpc>
                  <a:spcPct val="120000"/>
                </a:lnSpc>
                <a:spcBef>
                  <a:spcPts val="500"/>
                </a:spcBef>
              </a:pPr>
              <a:r>
                <a:rPr lang="en-US" altLang="ko-KR" sz="16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저속 및 트레일러 </a:t>
              </a:r>
              <a:r>
                <a:rPr lang="ko-KR" altLang="en-US" sz="1600" b="1" spc="-15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후미등의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6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lnSpc>
                  <a:spcPct val="120000"/>
                </a:lnSpc>
              </a:pP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 </a:t>
              </a:r>
              <a:r>
                <a:rPr lang="ko-KR" altLang="en-US" sz="1600" b="1" spc="-15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미설치로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인한 교통사고 </a:t>
              </a:r>
              <a:endParaRPr lang="en-US" altLang="ko-KR" sz="16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 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다발</a:t>
              </a:r>
              <a:endParaRPr lang="en-US" altLang="ko-KR" sz="16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655599" y="1572406"/>
            <a:ext cx="2404952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04.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경운기에 의한</a:t>
            </a:r>
            <a:endParaRPr lang="en-US" altLang="ko-KR" sz="2200" b="1" spc="-133" dirty="0" smtClean="0">
              <a:solidFill>
                <a:srgbClr val="33CCCC"/>
              </a:solidFill>
              <a:latin typeface="+mj-ea"/>
              <a:ea typeface="+mj-ea"/>
            </a:endParaRP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재해예방</a:t>
            </a:r>
          </a:p>
        </p:txBody>
      </p:sp>
      <p:grpSp>
        <p:nvGrpSpPr>
          <p:cNvPr id="16" name="그룹 1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7" name="직사각형 16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6</a:t>
              </a:r>
              <a:endParaRPr lang="ko-KR" altLang="en-US" sz="38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50" dirty="0" smtClean="0">
                  <a:solidFill>
                    <a:schemeClr val="bg1"/>
                  </a:solidFill>
                </a:rPr>
                <a:t>농업종사자의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유해</a:t>
              </a:r>
              <a:r>
                <a:rPr lang="en-US" altLang="ko-KR" sz="2800" b="1" spc="-150" dirty="0">
                  <a:solidFill>
                    <a:schemeClr val="bg1"/>
                  </a:solidFill>
                  <a:ea typeface="맑은 고딕"/>
                </a:rPr>
                <a:t>·</a:t>
              </a:r>
              <a:r>
                <a:rPr lang="ko-KR" altLang="en-US" sz="2800" b="1" spc="-150" dirty="0">
                  <a:solidFill>
                    <a:schemeClr val="bg1"/>
                  </a:solidFill>
                  <a:ea typeface="맑은 고딕"/>
                </a:rPr>
                <a:t>위험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요인 및 안전대책 </a:t>
              </a:r>
              <a:endParaRPr lang="en-US" altLang="ko-KR" sz="2800" b="1" spc="-150" dirty="0">
                <a:solidFill>
                  <a:schemeClr val="bg1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/>
        </p:nvGrpSpPr>
        <p:grpSpPr>
          <a:xfrm>
            <a:off x="3420591" y="1628800"/>
            <a:ext cx="8136904" cy="4464496"/>
            <a:chOff x="539552" y="1628800"/>
            <a:chExt cx="8136904" cy="4464496"/>
          </a:xfrm>
        </p:grpSpPr>
        <p:grpSp>
          <p:nvGrpSpPr>
            <p:cNvPr id="8" name="그룹 21"/>
            <p:cNvGrpSpPr/>
            <p:nvPr/>
          </p:nvGrpSpPr>
          <p:grpSpPr>
            <a:xfrm>
              <a:off x="575177" y="1844824"/>
              <a:ext cx="8101279" cy="4248472"/>
              <a:chOff x="539552" y="2348880"/>
              <a:chExt cx="8136904" cy="3744416"/>
            </a:xfrm>
          </p:grpSpPr>
          <p:sp>
            <p:nvSpPr>
              <p:cNvPr id="12" name="직사각형 11"/>
              <p:cNvSpPr/>
              <p:nvPr/>
            </p:nvSpPr>
            <p:spPr>
              <a:xfrm>
                <a:off x="539552" y="2348880"/>
                <a:ext cx="8136904" cy="374441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직사각형 12"/>
              <p:cNvSpPr/>
              <p:nvPr/>
            </p:nvSpPr>
            <p:spPr>
              <a:xfrm>
                <a:off x="683568" y="2492897"/>
                <a:ext cx="7848872" cy="3456384"/>
              </a:xfrm>
              <a:prstGeom prst="rect">
                <a:avLst/>
              </a:prstGeom>
              <a:noFill/>
              <a:ln w="12700">
                <a:solidFill>
                  <a:schemeClr val="bg1">
                    <a:lumMod val="85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539552" y="162880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endParaRPr lang="ko-KR" altLang="en-US" sz="1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0" name="모서리가 둥근 직사각형 9"/>
            <p:cNvSpPr/>
            <p:nvPr/>
          </p:nvSpPr>
          <p:spPr>
            <a:xfrm>
              <a:off x="575935" y="1844824"/>
              <a:ext cx="4824536" cy="504056"/>
            </a:xfrm>
            <a:prstGeom prst="roundRect">
              <a:avLst/>
            </a:prstGeom>
            <a:solidFill>
              <a:srgbClr val="5BB35D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spc="-150" dirty="0" smtClean="0"/>
                <a:t>작업 전 </a:t>
              </a:r>
              <a:r>
                <a:rPr lang="ko-KR" altLang="en-US" b="1" spc="-150" dirty="0"/>
                <a:t>일반주의 사항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259632" y="2636912"/>
              <a:ext cx="6984776" cy="2564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6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경운기의 기능에 악영향을 줄 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수 있는 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외부 또는 내부기계류의 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임의 개조는 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금지</a:t>
              </a:r>
            </a:p>
            <a:p>
              <a:pPr>
                <a:lnSpc>
                  <a:spcPct val="150000"/>
                </a:lnSpc>
                <a:spcBef>
                  <a:spcPts val="500"/>
                </a:spcBef>
              </a:pPr>
              <a:r>
                <a:rPr lang="en-US" altLang="ko-KR" sz="16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환기가 불충분한 곳에서 예열 운전이나 작업금지로 배기가스 중독예방</a:t>
              </a:r>
            </a:p>
            <a:p>
              <a:pPr>
                <a:lnSpc>
                  <a:spcPct val="150000"/>
                </a:lnSpc>
                <a:spcBef>
                  <a:spcPts val="500"/>
                </a:spcBef>
              </a:pPr>
              <a:r>
                <a:rPr lang="en-US" altLang="ko-KR" sz="16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경운기 트레일러 위에 사람을 태울 경우</a:t>
              </a:r>
              <a:r>
                <a:rPr lang="en-US" altLang="ko-KR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, 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떨어짐 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또는 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끼임 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등의 사고가 </a:t>
              </a:r>
              <a:endParaRPr lang="en-US" altLang="ko-KR" sz="16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 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발생할 수</a:t>
              </a:r>
              <a:r>
                <a:rPr lang="en-US" altLang="ko-KR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있으므로 운전자외 탑승을 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금지시킴</a:t>
              </a:r>
            </a:p>
            <a:p>
              <a:pPr>
                <a:lnSpc>
                  <a:spcPct val="150000"/>
                </a:lnSpc>
                <a:spcBef>
                  <a:spcPts val="500"/>
                </a:spcBef>
              </a:pPr>
              <a:r>
                <a:rPr lang="en-US" altLang="ko-KR" sz="16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운전자가 뛰어올라 타거나 뛰어내리는 행위 금지</a:t>
              </a:r>
            </a:p>
            <a:p>
              <a:pPr>
                <a:lnSpc>
                  <a:spcPct val="150000"/>
                </a:lnSpc>
                <a:spcBef>
                  <a:spcPts val="500"/>
                </a:spcBef>
              </a:pPr>
              <a:r>
                <a:rPr lang="en-US" altLang="ko-KR" sz="16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트레일러 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장착 시마다 </a:t>
              </a:r>
              <a:r>
                <a:rPr lang="ko-KR" altLang="en-US" sz="1600" b="1" spc="-15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히치</a:t>
              </a:r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(hitch) </a:t>
              </a:r>
              <a:r>
                <a:rPr lang="ko-KR" altLang="en-US" sz="1600" b="1" spc="-15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취부볼트의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600" b="1" spc="-15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조임상태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확인</a:t>
              </a:r>
              <a:endParaRPr lang="en-US" altLang="ko-KR" sz="16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655599" y="1572406"/>
            <a:ext cx="2404952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04.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경운기에 의한</a:t>
            </a:r>
            <a:endParaRPr lang="en-US" altLang="ko-KR" sz="2200" b="1" spc="-133" dirty="0" smtClean="0">
              <a:solidFill>
                <a:srgbClr val="33CCCC"/>
              </a:solidFill>
              <a:latin typeface="+mj-ea"/>
              <a:ea typeface="+mj-ea"/>
            </a:endParaRP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재해예방</a:t>
            </a:r>
          </a:p>
        </p:txBody>
      </p:sp>
      <p:pic>
        <p:nvPicPr>
          <p:cNvPr id="16" name="_x194533312" descr="EMB000007402de1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65713" y="5004732"/>
            <a:ext cx="1909993" cy="1034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그룹 16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8" name="직사각형 17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6</a:t>
              </a:r>
              <a:endParaRPr lang="ko-KR" altLang="en-US" sz="38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50" dirty="0" smtClean="0">
                  <a:solidFill>
                    <a:schemeClr val="bg1"/>
                  </a:solidFill>
                </a:rPr>
                <a:t>농업종사자의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유해</a:t>
              </a:r>
              <a:r>
                <a:rPr lang="en-US" altLang="ko-KR" sz="2800" b="1" spc="-150" dirty="0">
                  <a:solidFill>
                    <a:schemeClr val="bg1"/>
                  </a:solidFill>
                  <a:ea typeface="맑은 고딕"/>
                </a:rPr>
                <a:t>·</a:t>
              </a:r>
              <a:r>
                <a:rPr lang="ko-KR" altLang="en-US" sz="2800" b="1" spc="-150" dirty="0">
                  <a:solidFill>
                    <a:schemeClr val="bg1"/>
                  </a:solidFill>
                  <a:ea typeface="맑은 고딕"/>
                </a:rPr>
                <a:t>위험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요인 및 안전대책 </a:t>
              </a:r>
              <a:endParaRPr lang="en-US" altLang="ko-KR" sz="2800" b="1" spc="-150" dirty="0">
                <a:solidFill>
                  <a:schemeClr val="bg1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/>
        </p:nvGrpSpPr>
        <p:grpSpPr>
          <a:xfrm>
            <a:off x="3420591" y="1844824"/>
            <a:ext cx="8101279" cy="4248472"/>
            <a:chOff x="575177" y="1844824"/>
            <a:chExt cx="8101279" cy="4248472"/>
          </a:xfrm>
        </p:grpSpPr>
        <p:grpSp>
          <p:nvGrpSpPr>
            <p:cNvPr id="8" name="그룹 21"/>
            <p:cNvGrpSpPr/>
            <p:nvPr/>
          </p:nvGrpSpPr>
          <p:grpSpPr>
            <a:xfrm>
              <a:off x="575177" y="1844824"/>
              <a:ext cx="8101279" cy="4248472"/>
              <a:chOff x="539552" y="2348880"/>
              <a:chExt cx="8136904" cy="3744416"/>
            </a:xfrm>
          </p:grpSpPr>
          <p:sp>
            <p:nvSpPr>
              <p:cNvPr id="11" name="직사각형 10"/>
              <p:cNvSpPr/>
              <p:nvPr/>
            </p:nvSpPr>
            <p:spPr>
              <a:xfrm>
                <a:off x="539552" y="2348880"/>
                <a:ext cx="8136904" cy="374441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직사각형 11"/>
              <p:cNvSpPr/>
              <p:nvPr/>
            </p:nvSpPr>
            <p:spPr>
              <a:xfrm>
                <a:off x="683568" y="2492897"/>
                <a:ext cx="7848872" cy="3456384"/>
              </a:xfrm>
              <a:prstGeom prst="rect">
                <a:avLst/>
              </a:prstGeom>
              <a:noFill/>
              <a:ln w="12700">
                <a:solidFill>
                  <a:schemeClr val="bg1">
                    <a:lumMod val="85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1259632" y="2564904"/>
              <a:ext cx="6336704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600" b="1" spc="-150" dirty="0" smtClean="0">
                  <a:solidFill>
                    <a:srgbClr val="5BB35D"/>
                  </a:solidFill>
                </a:rPr>
                <a:t>▶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타이어 </a:t>
              </a:r>
              <a:r>
                <a:rPr lang="ko-KR" altLang="en-US" sz="1600" b="1" spc="-15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조정폭을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넓혀 기체를 안정시켜 넘어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짐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예방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600" b="1" spc="-150" dirty="0" smtClean="0">
                  <a:solidFill>
                    <a:srgbClr val="5BB35D"/>
                  </a:solidFill>
                </a:rPr>
                <a:t>▶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전도사고가 발생할 수 있으므로 </a:t>
              </a:r>
              <a:r>
                <a:rPr lang="ko-KR" altLang="en-US" sz="1600" b="1" spc="-15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급출발</a:t>
              </a:r>
              <a:r>
                <a:rPr lang="en-US" altLang="ko-KR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, 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급정지</a:t>
              </a:r>
              <a:r>
                <a:rPr lang="en-US" altLang="ko-KR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, </a:t>
              </a:r>
              <a:r>
                <a:rPr lang="ko-KR" altLang="en-US" sz="1600" b="1" spc="-15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급방향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변경금지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600" b="1" spc="-150" dirty="0" smtClean="0">
                  <a:solidFill>
                    <a:srgbClr val="5BB35D"/>
                  </a:solidFill>
                </a:rPr>
                <a:t>▶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넘어짐 예방을 위해 상대차량을 피할 때 도로의 </a:t>
              </a:r>
              <a:r>
                <a:rPr lang="ko-KR" altLang="en-US" sz="1600" b="1" spc="-15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끝단부위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이용을 자제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600" b="1" spc="-150" dirty="0" smtClean="0">
                  <a:solidFill>
                    <a:srgbClr val="5BB35D"/>
                  </a:solidFill>
                </a:rPr>
                <a:t>▶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지반이 약한 도로나 풀이 많이 나 있는 곳은 주행 자제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600" b="1" spc="-150" dirty="0" smtClean="0">
                  <a:solidFill>
                    <a:srgbClr val="5BB35D"/>
                  </a:solidFill>
                </a:rPr>
                <a:t>▶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비가 내릴 경우에는 운전자의 시야를 가릴 수 있으므로 서행운행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600" b="1" spc="-150" dirty="0" smtClean="0">
                  <a:solidFill>
                    <a:srgbClr val="5BB35D"/>
                  </a:solidFill>
                </a:rPr>
                <a:t>▶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비탈길에서는 일단 멈추고 변속을 저속으로 조작 주행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600" b="1" spc="-150" dirty="0" smtClean="0">
                  <a:solidFill>
                    <a:srgbClr val="5BB35D"/>
                  </a:solidFill>
                </a:rPr>
                <a:t>▶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비탈길에서는 저속으로 엔진브레이크 사용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600" b="1" spc="-150" dirty="0" smtClean="0">
                  <a:solidFill>
                    <a:srgbClr val="5BB35D"/>
                  </a:solidFill>
                </a:rPr>
                <a:t>▶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비탈길에서는 </a:t>
              </a:r>
              <a:r>
                <a:rPr lang="ko-KR" altLang="en-US" sz="1600" b="1" spc="-15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조향클러치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조작을 자제하고 핸들조작으로 방향을 변경</a:t>
              </a:r>
              <a:endParaRPr lang="en-US" altLang="ko-KR" sz="16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모서리가 둥근 직사각형 9"/>
            <p:cNvSpPr/>
            <p:nvPr/>
          </p:nvSpPr>
          <p:spPr>
            <a:xfrm>
              <a:off x="575935" y="1844824"/>
              <a:ext cx="4824536" cy="504056"/>
            </a:xfrm>
            <a:prstGeom prst="roundRect">
              <a:avLst/>
            </a:prstGeom>
            <a:solidFill>
              <a:srgbClr val="5BB35D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spc="-150" dirty="0" err="1"/>
                <a:t>운행중</a:t>
              </a:r>
              <a:r>
                <a:rPr lang="en-US" altLang="ko-KR" b="1" spc="-150" dirty="0"/>
                <a:t>(</a:t>
              </a:r>
              <a:r>
                <a:rPr lang="ko-KR" altLang="en-US" b="1" spc="-150" dirty="0" err="1"/>
                <a:t>작업중</a:t>
              </a:r>
              <a:r>
                <a:rPr lang="en-US" altLang="ko-KR" b="1" spc="-150" dirty="0"/>
                <a:t>) </a:t>
              </a:r>
              <a:r>
                <a:rPr lang="ko-KR" altLang="en-US" b="1" spc="-150" dirty="0"/>
                <a:t>주의 사항</a:t>
              </a: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655599" y="1572406"/>
            <a:ext cx="2404952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04.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경운기에 의한</a:t>
            </a:r>
            <a:endParaRPr lang="en-US" altLang="ko-KR" sz="2200" b="1" spc="-133" dirty="0" smtClean="0">
              <a:solidFill>
                <a:srgbClr val="33CCCC"/>
              </a:solidFill>
              <a:latin typeface="+mj-ea"/>
              <a:ea typeface="+mj-ea"/>
            </a:endParaRP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재해예방</a:t>
            </a:r>
          </a:p>
        </p:txBody>
      </p:sp>
      <p:pic>
        <p:nvPicPr>
          <p:cNvPr id="16" name="_x194533312" descr="EMB000007402de1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65713" y="5004732"/>
            <a:ext cx="1909993" cy="1034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그룹 14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7" name="직사각형 16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6</a:t>
              </a:r>
              <a:endParaRPr lang="ko-KR" altLang="en-US" sz="38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50" dirty="0" smtClean="0">
                  <a:solidFill>
                    <a:schemeClr val="bg1"/>
                  </a:solidFill>
                </a:rPr>
                <a:t>농업종사자의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유해</a:t>
              </a:r>
              <a:r>
                <a:rPr lang="en-US" altLang="ko-KR" sz="2800" b="1" spc="-150" dirty="0">
                  <a:solidFill>
                    <a:schemeClr val="bg1"/>
                  </a:solidFill>
                  <a:ea typeface="맑은 고딕"/>
                </a:rPr>
                <a:t>·</a:t>
              </a:r>
              <a:r>
                <a:rPr lang="ko-KR" altLang="en-US" sz="2800" b="1" spc="-150" dirty="0">
                  <a:solidFill>
                    <a:schemeClr val="bg1"/>
                  </a:solidFill>
                  <a:ea typeface="맑은 고딕"/>
                </a:rPr>
                <a:t>위험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요인 및 안전대책 </a:t>
              </a:r>
              <a:endParaRPr lang="en-US" altLang="ko-KR" sz="2800" b="1" spc="-150" dirty="0">
                <a:solidFill>
                  <a:schemeClr val="bg1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3" name="직사각형 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6</a:t>
              </a:r>
              <a:endParaRPr lang="ko-KR" altLang="en-US" sz="38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50" dirty="0" smtClean="0">
                  <a:solidFill>
                    <a:schemeClr val="bg1"/>
                  </a:solidFill>
                </a:rPr>
                <a:t>농업종사자의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유해</a:t>
              </a:r>
              <a:r>
                <a:rPr lang="en-US" altLang="ko-KR" sz="2800" b="1" spc="-150" dirty="0">
                  <a:solidFill>
                    <a:schemeClr val="bg1"/>
                  </a:solidFill>
                  <a:ea typeface="맑은 고딕"/>
                </a:rPr>
                <a:t>·</a:t>
              </a:r>
              <a:r>
                <a:rPr lang="ko-KR" altLang="en-US" sz="2800" b="1" spc="-150" dirty="0">
                  <a:solidFill>
                    <a:schemeClr val="bg1"/>
                  </a:solidFill>
                  <a:ea typeface="맑은 고딕"/>
                </a:rPr>
                <a:t>위험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요인 및 안전대책 </a:t>
              </a:r>
              <a:endParaRPr lang="en-US" altLang="ko-KR" sz="2800" b="1" spc="-150" dirty="0">
                <a:solidFill>
                  <a:schemeClr val="bg1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3333911" y="1573572"/>
            <a:ext cx="8136904" cy="4464496"/>
            <a:chOff x="539552" y="1628800"/>
            <a:chExt cx="8136904" cy="4464496"/>
          </a:xfrm>
        </p:grpSpPr>
        <p:grpSp>
          <p:nvGrpSpPr>
            <p:cNvPr id="8" name="그룹 23"/>
            <p:cNvGrpSpPr/>
            <p:nvPr/>
          </p:nvGrpSpPr>
          <p:grpSpPr>
            <a:xfrm>
              <a:off x="575177" y="1844824"/>
              <a:ext cx="8101279" cy="4248472"/>
              <a:chOff x="539552" y="2348880"/>
              <a:chExt cx="8136904" cy="3744416"/>
            </a:xfrm>
          </p:grpSpPr>
          <p:sp>
            <p:nvSpPr>
              <p:cNvPr id="13" name="직사각형 12"/>
              <p:cNvSpPr/>
              <p:nvPr/>
            </p:nvSpPr>
            <p:spPr>
              <a:xfrm>
                <a:off x="539552" y="2348880"/>
                <a:ext cx="8136904" cy="374441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직사각형 13"/>
              <p:cNvSpPr/>
              <p:nvPr/>
            </p:nvSpPr>
            <p:spPr>
              <a:xfrm>
                <a:off x="683568" y="2492897"/>
                <a:ext cx="7848872" cy="3456384"/>
              </a:xfrm>
              <a:prstGeom prst="rect">
                <a:avLst/>
              </a:prstGeom>
              <a:noFill/>
              <a:ln w="12700">
                <a:solidFill>
                  <a:schemeClr val="bg1">
                    <a:lumMod val="85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pic>
          <p:nvPicPr>
            <p:cNvPr id="9" name="_x193497432" descr="EMB000007402dff"/>
            <p:cNvPicPr>
              <a:picLocks noChangeAspect="1" noChangeArrowheads="1"/>
            </p:cNvPicPr>
            <p:nvPr/>
          </p:nvPicPr>
          <p:blipFill>
            <a:blip r:embed="rId2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7134" y="2492896"/>
              <a:ext cx="4063298" cy="34130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539552" y="162880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endParaRPr lang="ko-KR" altLang="en-US" sz="1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115615" y="2858160"/>
              <a:ext cx="7488833" cy="2195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  <a:spcBef>
                  <a:spcPts val="500"/>
                </a:spcBef>
              </a:pPr>
              <a:r>
                <a:rPr lang="en-US" altLang="ko-KR" sz="16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보급증가에 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따른 사고 발생빈도의 증가</a:t>
              </a:r>
            </a:p>
            <a:p>
              <a:pPr>
                <a:lnSpc>
                  <a:spcPct val="150000"/>
                </a:lnSpc>
                <a:spcBef>
                  <a:spcPts val="500"/>
                </a:spcBef>
              </a:pPr>
              <a:r>
                <a:rPr lang="en-US" altLang="ko-KR" sz="16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부착 </a:t>
              </a:r>
              <a:r>
                <a:rPr lang="ko-KR" altLang="en-US" sz="1600" b="1" spc="-15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작업기에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의한 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끼임 사고</a:t>
              </a:r>
              <a:endParaRPr lang="ko-KR" altLang="en-US" sz="1600" b="1" spc="-15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lnSpc>
                  <a:spcPct val="150000"/>
                </a:lnSpc>
                <a:spcBef>
                  <a:spcPts val="500"/>
                </a:spcBef>
              </a:pPr>
              <a:r>
                <a:rPr lang="en-US" altLang="ko-KR" sz="16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600" b="1" spc="-150" dirty="0" smtClean="0">
                  <a:solidFill>
                    <a:srgbClr val="5BB35D"/>
                  </a:solidFill>
                </a:rPr>
                <a:t> 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헤드가드가 불비된 상태에서 </a:t>
              </a:r>
              <a:endParaRPr lang="en-US" altLang="ko-KR" sz="16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넘어짐</a:t>
              </a:r>
              <a:r>
                <a:rPr lang="en-US" altLang="ko-KR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사망사고 발생</a:t>
              </a:r>
            </a:p>
            <a:p>
              <a:pPr>
                <a:lnSpc>
                  <a:spcPct val="150000"/>
                </a:lnSpc>
                <a:spcBef>
                  <a:spcPts val="500"/>
                </a:spcBef>
              </a:pPr>
              <a:r>
                <a:rPr lang="en-US" altLang="ko-KR" sz="1600" b="1" spc="-150" dirty="0" smtClean="0">
                  <a:solidFill>
                    <a:srgbClr val="5BB35D"/>
                  </a:solidFill>
                </a:rPr>
                <a:t>▶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신호위반에 의한 교통사고 다발</a:t>
              </a:r>
              <a:endParaRPr lang="en-US" altLang="ko-KR" sz="16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모서리가 둥근 직사각형 11"/>
            <p:cNvSpPr/>
            <p:nvPr/>
          </p:nvSpPr>
          <p:spPr>
            <a:xfrm>
              <a:off x="575935" y="1844824"/>
              <a:ext cx="4824536" cy="504056"/>
            </a:xfrm>
            <a:prstGeom prst="roundRect">
              <a:avLst/>
            </a:prstGeom>
            <a:solidFill>
              <a:srgbClr val="5BB35D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spc="-150" dirty="0"/>
                <a:t>트랙터의 특징에 따른 사고 위험</a:t>
              </a: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655599" y="1572406"/>
            <a:ext cx="2404952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05.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트랙터에 의한</a:t>
            </a:r>
            <a:endParaRPr lang="en-US" altLang="ko-KR" sz="2200" b="1" spc="-133" dirty="0" smtClean="0">
              <a:solidFill>
                <a:srgbClr val="33CCCC"/>
              </a:solidFill>
              <a:latin typeface="+mj-ea"/>
              <a:ea typeface="+mj-ea"/>
            </a:endParaRP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재해예방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3" name="직사각형 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6</a:t>
              </a:r>
              <a:endParaRPr lang="ko-KR" altLang="en-US" sz="38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50" dirty="0" smtClean="0">
                  <a:solidFill>
                    <a:schemeClr val="bg1"/>
                  </a:solidFill>
                </a:rPr>
                <a:t>농업종사자의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유해</a:t>
              </a:r>
              <a:r>
                <a:rPr lang="en-US" altLang="ko-KR" sz="2800" b="1" spc="-150" dirty="0">
                  <a:solidFill>
                    <a:schemeClr val="bg1"/>
                  </a:solidFill>
                  <a:ea typeface="맑은 고딕"/>
                </a:rPr>
                <a:t>·</a:t>
              </a:r>
              <a:r>
                <a:rPr lang="ko-KR" altLang="en-US" sz="2800" b="1" spc="-150" dirty="0">
                  <a:solidFill>
                    <a:schemeClr val="bg1"/>
                  </a:solidFill>
                  <a:ea typeface="맑은 고딕"/>
                </a:rPr>
                <a:t>위험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요인 및 안전대책 </a:t>
              </a:r>
              <a:endParaRPr lang="en-US" altLang="ko-KR" sz="2800" b="1" spc="-150" dirty="0">
                <a:solidFill>
                  <a:schemeClr val="bg1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3348583" y="1628800"/>
            <a:ext cx="8136904" cy="4464496"/>
            <a:chOff x="539552" y="1628800"/>
            <a:chExt cx="8136904" cy="4464496"/>
          </a:xfrm>
        </p:grpSpPr>
        <p:grpSp>
          <p:nvGrpSpPr>
            <p:cNvPr id="8" name="그룹 22"/>
            <p:cNvGrpSpPr/>
            <p:nvPr/>
          </p:nvGrpSpPr>
          <p:grpSpPr>
            <a:xfrm>
              <a:off x="575177" y="1844824"/>
              <a:ext cx="8101279" cy="4248472"/>
              <a:chOff x="539552" y="2348880"/>
              <a:chExt cx="8136904" cy="3744416"/>
            </a:xfrm>
          </p:grpSpPr>
          <p:sp>
            <p:nvSpPr>
              <p:cNvPr id="12" name="직사각형 11"/>
              <p:cNvSpPr/>
              <p:nvPr/>
            </p:nvSpPr>
            <p:spPr>
              <a:xfrm>
                <a:off x="539552" y="2348880"/>
                <a:ext cx="8136904" cy="374441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직사각형 12"/>
              <p:cNvSpPr/>
              <p:nvPr/>
            </p:nvSpPr>
            <p:spPr>
              <a:xfrm>
                <a:off x="683568" y="2492897"/>
                <a:ext cx="7848872" cy="3456384"/>
              </a:xfrm>
              <a:prstGeom prst="rect">
                <a:avLst/>
              </a:prstGeom>
              <a:noFill/>
              <a:ln w="12700">
                <a:solidFill>
                  <a:schemeClr val="bg1">
                    <a:lumMod val="85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539552" y="162880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endParaRPr lang="ko-KR" altLang="en-US" sz="1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0" name="모서리가 둥근 직사각형 9"/>
            <p:cNvSpPr/>
            <p:nvPr/>
          </p:nvSpPr>
          <p:spPr>
            <a:xfrm>
              <a:off x="575935" y="1844824"/>
              <a:ext cx="4824536" cy="504056"/>
            </a:xfrm>
            <a:prstGeom prst="roundRect">
              <a:avLst/>
            </a:prstGeom>
            <a:solidFill>
              <a:srgbClr val="5BB35D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spc="-150" dirty="0" smtClean="0"/>
                <a:t>작업 전 </a:t>
              </a:r>
              <a:r>
                <a:rPr lang="ko-KR" altLang="en-US" b="1" spc="-150" dirty="0"/>
                <a:t>일반 주의사항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71600" y="2492896"/>
              <a:ext cx="7344816" cy="3411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100"/>
                </a:lnSpc>
                <a:spcBef>
                  <a:spcPts val="300"/>
                </a:spcBef>
              </a:pPr>
              <a:r>
                <a:rPr lang="en-US" altLang="ko-KR" sz="14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기계의 기능에 악영향을 미칠 수 있으므로 트랙터를 임의 개조금지</a:t>
              </a:r>
            </a:p>
            <a:p>
              <a:pPr>
                <a:lnSpc>
                  <a:spcPts val="2100"/>
                </a:lnSpc>
                <a:spcBef>
                  <a:spcPts val="300"/>
                </a:spcBef>
              </a:pPr>
              <a:r>
                <a:rPr lang="en-US" altLang="ko-KR" sz="14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옥내 및 보관창고에서 시동을 </a:t>
              </a:r>
              <a:r>
                <a:rPr lang="ko-KR" altLang="en-US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걸 때는 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창문이나 문을 열어 환기시키어 </a:t>
              </a:r>
              <a:r>
                <a:rPr lang="ko-KR" altLang="en-US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배기가스에 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의한 사고를 예방</a:t>
              </a:r>
            </a:p>
            <a:p>
              <a:pPr>
                <a:lnSpc>
                  <a:spcPts val="2100"/>
                </a:lnSpc>
                <a:spcBef>
                  <a:spcPts val="300"/>
                </a:spcBef>
              </a:pPr>
              <a:r>
                <a:rPr lang="en-US" altLang="ko-KR" sz="14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상해사고를 </a:t>
              </a:r>
              <a:r>
                <a:rPr lang="ko-KR" altLang="en-US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일으킬 수 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있는 트랙터에 뛰어오르거나</a:t>
              </a:r>
              <a:r>
                <a:rPr lang="en-US" altLang="ko-KR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, 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뛰어내리는 행위 금지</a:t>
              </a:r>
            </a:p>
            <a:p>
              <a:pPr>
                <a:lnSpc>
                  <a:spcPts val="2100"/>
                </a:lnSpc>
                <a:spcBef>
                  <a:spcPts val="300"/>
                </a:spcBef>
              </a:pPr>
              <a:r>
                <a:rPr lang="en-US" altLang="ko-KR" sz="14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급유</a:t>
              </a:r>
              <a:r>
                <a:rPr lang="en-US" altLang="ko-KR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, </a:t>
              </a:r>
              <a:r>
                <a:rPr lang="ko-KR" altLang="en-US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주유 시에는 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엔진의 시동을 정지</a:t>
              </a:r>
            </a:p>
            <a:p>
              <a:pPr>
                <a:lnSpc>
                  <a:spcPts val="2100"/>
                </a:lnSpc>
                <a:spcBef>
                  <a:spcPts val="300"/>
                </a:spcBef>
              </a:pPr>
              <a:r>
                <a:rPr lang="en-US" altLang="ko-KR" sz="14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급유 시에는 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라이터</a:t>
              </a:r>
              <a:r>
                <a:rPr lang="en-US" altLang="ko-KR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, 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담배 등 화기를 가까이 하지 않음</a:t>
              </a:r>
            </a:p>
            <a:p>
              <a:pPr>
                <a:lnSpc>
                  <a:spcPts val="2100"/>
                </a:lnSpc>
                <a:spcBef>
                  <a:spcPts val="300"/>
                </a:spcBef>
              </a:pPr>
              <a:r>
                <a:rPr lang="en-US" altLang="ko-KR" sz="14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연료호스의 손상이나 </a:t>
              </a:r>
              <a:r>
                <a:rPr lang="ko-KR" altLang="en-US" sz="1400" b="1" spc="-15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누유가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없는지 점검</a:t>
              </a:r>
            </a:p>
            <a:p>
              <a:pPr>
                <a:lnSpc>
                  <a:spcPts val="2100"/>
                </a:lnSpc>
                <a:spcBef>
                  <a:spcPts val="300"/>
                </a:spcBef>
              </a:pPr>
              <a:r>
                <a:rPr lang="en-US" altLang="ko-KR" sz="14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라디에이터가 가열된 동안에는 뚜껑을 열어 냉각수를 확인하지 않음</a:t>
              </a:r>
            </a:p>
            <a:p>
              <a:pPr>
                <a:lnSpc>
                  <a:spcPts val="2100"/>
                </a:lnSpc>
                <a:spcBef>
                  <a:spcPts val="300"/>
                </a:spcBef>
              </a:pPr>
              <a:r>
                <a:rPr lang="en-US" altLang="ko-KR" sz="14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배터리 </a:t>
              </a:r>
              <a:r>
                <a:rPr lang="ko-KR" altLang="en-US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점검 시</a:t>
              </a:r>
              <a:r>
                <a:rPr lang="en-US" altLang="ko-KR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, 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화기</a:t>
              </a:r>
              <a:r>
                <a:rPr lang="en-US" altLang="ko-KR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담배</a:t>
              </a:r>
              <a:r>
                <a:rPr lang="en-US" altLang="ko-KR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, 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라이터 등</a:t>
              </a:r>
              <a:r>
                <a:rPr lang="en-US" altLang="ko-KR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)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를 가까이하지 않음</a:t>
              </a:r>
            </a:p>
            <a:p>
              <a:pPr>
                <a:lnSpc>
                  <a:spcPts val="2100"/>
                </a:lnSpc>
                <a:spcBef>
                  <a:spcPts val="300"/>
                </a:spcBef>
              </a:pPr>
              <a:r>
                <a:rPr lang="en-US" altLang="ko-KR" sz="14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배터리 액이 눈</a:t>
              </a:r>
              <a:r>
                <a:rPr lang="en-US" altLang="ko-KR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, 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피부</a:t>
              </a:r>
              <a:r>
                <a:rPr lang="en-US" altLang="ko-KR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, 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옷</a:t>
              </a:r>
              <a:r>
                <a:rPr lang="en-US" altLang="ko-KR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, 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공구에 묻었을 시에는 즉시 충분한 물에 씻고 눈에 </a:t>
              </a:r>
              <a:endParaRPr lang="en-US" altLang="ko-KR" sz="14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lnSpc>
                  <a:spcPts val="2100"/>
                </a:lnSpc>
              </a:pPr>
              <a:r>
                <a:rPr lang="en-US" altLang="ko-KR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 </a:t>
              </a:r>
              <a:r>
                <a:rPr lang="ko-KR" altLang="en-US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들어가거나 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마셨을 </a:t>
              </a:r>
              <a:r>
                <a:rPr lang="ko-KR" altLang="en-US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때는</a:t>
              </a:r>
              <a:r>
                <a:rPr lang="en-US" altLang="ko-KR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의사에게 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진단을 받음</a:t>
              </a:r>
            </a:p>
            <a:p>
              <a:pPr>
                <a:lnSpc>
                  <a:spcPts val="2100"/>
                </a:lnSpc>
                <a:spcBef>
                  <a:spcPts val="300"/>
                </a:spcBef>
              </a:pPr>
              <a:r>
                <a:rPr lang="en-US" altLang="ko-KR" sz="14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배터리 단자에서 코드를 분리할 </a:t>
              </a:r>
              <a:r>
                <a:rPr lang="ko-KR" altLang="en-US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때는 </a:t>
              </a:r>
              <a:r>
                <a:rPr lang="en-US" altLang="ko-K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(-)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측을 먼저 떼어내고</a:t>
              </a:r>
              <a:r>
                <a:rPr lang="en-US" altLang="ko-KR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, </a:t>
              </a:r>
              <a:r>
                <a:rPr lang="ko-KR" altLang="en-US" sz="14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부착 시에는 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(+)</a:t>
              </a:r>
              <a:r>
                <a:rPr lang="ko-KR" altLang="en-US" sz="14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측을 먼저 끼움</a:t>
              </a:r>
              <a:endParaRPr lang="en-US" altLang="ko-KR" sz="14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655599" y="1572406"/>
            <a:ext cx="2404952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05.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트랙터에 의한</a:t>
            </a:r>
            <a:endParaRPr lang="en-US" altLang="ko-KR" sz="2200" b="1" spc="-133" dirty="0" smtClean="0">
              <a:solidFill>
                <a:srgbClr val="33CCCC"/>
              </a:solidFill>
              <a:latin typeface="+mj-ea"/>
              <a:ea typeface="+mj-ea"/>
            </a:endParaRP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재해예방</a:t>
            </a:r>
          </a:p>
        </p:txBody>
      </p:sp>
      <p:pic>
        <p:nvPicPr>
          <p:cNvPr id="16" name="_x193497432" descr="EMB000007402dff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25488" y="4869954"/>
            <a:ext cx="1557690" cy="1308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3" name="직사각형 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6</a:t>
              </a:r>
              <a:endParaRPr lang="ko-KR" altLang="en-US" sz="38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50" dirty="0" smtClean="0">
                  <a:solidFill>
                    <a:schemeClr val="bg1"/>
                  </a:solidFill>
                </a:rPr>
                <a:t>농업종사자의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유해</a:t>
              </a:r>
              <a:r>
                <a:rPr lang="en-US" altLang="ko-KR" sz="2800" b="1" spc="-150" dirty="0">
                  <a:solidFill>
                    <a:schemeClr val="bg1"/>
                  </a:solidFill>
                  <a:ea typeface="맑은 고딕"/>
                </a:rPr>
                <a:t>·</a:t>
              </a:r>
              <a:r>
                <a:rPr lang="ko-KR" altLang="en-US" sz="2800" b="1" spc="-150" dirty="0">
                  <a:solidFill>
                    <a:schemeClr val="bg1"/>
                  </a:solidFill>
                  <a:ea typeface="맑은 고딕"/>
                </a:rPr>
                <a:t>위험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요인 및 안전대책 </a:t>
              </a:r>
              <a:endParaRPr lang="en-US" altLang="ko-KR" sz="2800" b="1" spc="-150" dirty="0" smtClean="0">
                <a:solidFill>
                  <a:schemeClr val="bg1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3348583" y="1628800"/>
            <a:ext cx="8136904" cy="4464496"/>
            <a:chOff x="539552" y="1628800"/>
            <a:chExt cx="8136904" cy="4464496"/>
          </a:xfrm>
        </p:grpSpPr>
        <p:grpSp>
          <p:nvGrpSpPr>
            <p:cNvPr id="8" name="그룹 22"/>
            <p:cNvGrpSpPr/>
            <p:nvPr/>
          </p:nvGrpSpPr>
          <p:grpSpPr>
            <a:xfrm>
              <a:off x="575177" y="1844824"/>
              <a:ext cx="8101279" cy="4248472"/>
              <a:chOff x="539552" y="2348880"/>
              <a:chExt cx="8136904" cy="3744416"/>
            </a:xfrm>
          </p:grpSpPr>
          <p:sp>
            <p:nvSpPr>
              <p:cNvPr id="12" name="직사각형 11"/>
              <p:cNvSpPr/>
              <p:nvPr/>
            </p:nvSpPr>
            <p:spPr>
              <a:xfrm>
                <a:off x="539552" y="2348880"/>
                <a:ext cx="8136904" cy="374441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직사각형 12"/>
              <p:cNvSpPr/>
              <p:nvPr/>
            </p:nvSpPr>
            <p:spPr>
              <a:xfrm>
                <a:off x="683568" y="2492897"/>
                <a:ext cx="7848872" cy="3456384"/>
              </a:xfrm>
              <a:prstGeom prst="rect">
                <a:avLst/>
              </a:prstGeom>
              <a:noFill/>
              <a:ln w="12700">
                <a:solidFill>
                  <a:schemeClr val="bg1">
                    <a:lumMod val="85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539552" y="162880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endParaRPr lang="ko-KR" altLang="en-US" sz="1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0" name="모서리가 둥근 직사각형 9"/>
            <p:cNvSpPr/>
            <p:nvPr/>
          </p:nvSpPr>
          <p:spPr>
            <a:xfrm>
              <a:off x="575935" y="1844824"/>
              <a:ext cx="4824536" cy="504056"/>
            </a:xfrm>
            <a:prstGeom prst="roundRect">
              <a:avLst/>
            </a:prstGeom>
            <a:solidFill>
              <a:srgbClr val="5BB35D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spc="-150" dirty="0" smtClean="0"/>
                <a:t>운행 중</a:t>
              </a:r>
              <a:r>
                <a:rPr lang="en-US" altLang="ko-KR" b="1" spc="-150" dirty="0" smtClean="0"/>
                <a:t>(</a:t>
              </a:r>
              <a:r>
                <a:rPr lang="ko-KR" altLang="en-US" b="1" spc="-150" dirty="0" smtClean="0"/>
                <a:t>작업 중</a:t>
              </a:r>
              <a:r>
                <a:rPr lang="en-US" altLang="ko-KR" b="1" spc="-150" dirty="0" smtClean="0"/>
                <a:t>) </a:t>
              </a:r>
              <a:r>
                <a:rPr lang="ko-KR" altLang="en-US" b="1" spc="-150" dirty="0" smtClean="0"/>
                <a:t>주의 </a:t>
              </a:r>
              <a:r>
                <a:rPr lang="ko-KR" altLang="en-US" b="1" spc="-150" dirty="0"/>
                <a:t>사항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187623" y="2636912"/>
              <a:ext cx="6840761" cy="30931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ko-KR" sz="15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두 사람이 </a:t>
              </a:r>
              <a:r>
                <a:rPr lang="ko-KR" altLang="en-US" sz="1500" b="1" spc="-15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작업기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500" b="1" spc="-15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탈부착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시에는 </a:t>
              </a:r>
              <a:r>
                <a:rPr lang="ko-KR" altLang="en-US" sz="1500" b="1" spc="-15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작업기에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끼이는 등 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재해사고가 발생하지 않도록</a:t>
              </a:r>
              <a:endParaRPr lang="en-US" altLang="ko-KR" sz="15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 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서로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신호를 확실하게 맞춰 진행</a:t>
              </a:r>
            </a:p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en-US" altLang="ko-KR" sz="15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트랙터를 이동하여 </a:t>
              </a:r>
              <a:r>
                <a:rPr lang="ko-KR" altLang="en-US" sz="1500" b="1" spc="-15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작업기를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500" b="1" spc="-15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탈부착할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때는 트랙터와 </a:t>
              </a:r>
              <a:r>
                <a:rPr lang="ko-KR" altLang="en-US" sz="1500" b="1" spc="-15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작업기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사이에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접근금지</a:t>
              </a:r>
            </a:p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en-US" altLang="ko-KR" sz="15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500" b="1" spc="-15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작업기를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내려 놓고 </a:t>
              </a:r>
              <a:r>
                <a:rPr lang="ko-KR" altLang="en-US" sz="1500" b="1" spc="-15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톱링크를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조정</a:t>
              </a:r>
            </a:p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en-US" altLang="ko-KR" sz="15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500" b="1" spc="-15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요크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</a:t>
              </a:r>
              <a:r>
                <a:rPr lang="ko-KR" altLang="en-US" sz="1500" b="1" spc="-15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유니버셜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조인트</a:t>
              </a:r>
              <a:r>
                <a:rPr lang="en-US" altLang="ko-KR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)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의 안전커버는 벗겨내는 행위는 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끼임 사고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위험</a:t>
              </a:r>
            </a:p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en-US" altLang="ko-KR" sz="15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각부의 볼트</a:t>
              </a:r>
              <a:r>
                <a:rPr lang="en-US" altLang="ko-KR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,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너트</a:t>
              </a:r>
              <a:r>
                <a:rPr lang="en-US" altLang="ko-KR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,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로터리의 칼날 등이 느슨하지 않은지 확인</a:t>
              </a:r>
            </a:p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en-US" altLang="ko-KR" sz="15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무거운 </a:t>
              </a:r>
              <a:r>
                <a:rPr lang="ko-KR" altLang="en-US" sz="1500" b="1" spc="-15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작업기를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장착했을 대는 트랙터의 앞쪽에 밸런스 </a:t>
              </a:r>
              <a:r>
                <a:rPr lang="ko-KR" altLang="en-US" sz="1500" b="1" spc="-15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웨이트를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부착하여</a:t>
              </a:r>
              <a:endParaRPr lang="en-US" altLang="ko-KR" sz="15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  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무게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균형을 맞춤</a:t>
              </a:r>
            </a:p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en-US" altLang="ko-KR" sz="15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운전자 조작 또는 고장의 원인으로 </a:t>
              </a:r>
              <a:r>
                <a:rPr lang="ko-KR" altLang="en-US" sz="1500" b="1" spc="-15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작업기가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갑자기 내려갈 수 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있으므로</a:t>
              </a:r>
              <a:endParaRPr lang="en-US" altLang="ko-KR" sz="15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 </a:t>
              </a:r>
              <a:r>
                <a:rPr lang="ko-KR" altLang="en-US" sz="1500" b="1" spc="-15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작업기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아래에 들어가거나 발을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넣는 행위 금지</a:t>
              </a:r>
              <a:endParaRPr lang="en-US" altLang="ko-KR" sz="15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655599" y="1572406"/>
            <a:ext cx="2404952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05.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트랙터에 의한</a:t>
            </a:r>
            <a:endParaRPr lang="en-US" altLang="ko-KR" sz="2200" b="1" spc="-133" dirty="0" smtClean="0">
              <a:solidFill>
                <a:srgbClr val="33CCCC"/>
              </a:solidFill>
              <a:latin typeface="+mj-ea"/>
              <a:ea typeface="+mj-ea"/>
            </a:endParaRP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재해예방</a:t>
            </a:r>
          </a:p>
        </p:txBody>
      </p:sp>
      <p:pic>
        <p:nvPicPr>
          <p:cNvPr id="16" name="_x193497432" descr="EMB000007402dff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25488" y="4869954"/>
            <a:ext cx="1557690" cy="1308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3" name="직사각형 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6</a:t>
              </a:r>
              <a:endParaRPr lang="ko-KR" altLang="en-US" sz="38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50" dirty="0" smtClean="0">
                  <a:solidFill>
                    <a:schemeClr val="bg1"/>
                  </a:solidFill>
                </a:rPr>
                <a:t>농업종사자의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유해</a:t>
              </a:r>
              <a:r>
                <a:rPr lang="en-US" altLang="ko-KR" sz="2800" b="1" spc="-150" dirty="0">
                  <a:solidFill>
                    <a:schemeClr val="bg1"/>
                  </a:solidFill>
                  <a:ea typeface="맑은 고딕"/>
                </a:rPr>
                <a:t>·</a:t>
              </a:r>
              <a:r>
                <a:rPr lang="ko-KR" altLang="en-US" sz="2800" b="1" spc="-150" dirty="0">
                  <a:solidFill>
                    <a:schemeClr val="bg1"/>
                  </a:solidFill>
                  <a:ea typeface="맑은 고딕"/>
                </a:rPr>
                <a:t>위험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요인 및 안전대책 </a:t>
              </a:r>
              <a:endParaRPr lang="en-US" altLang="ko-KR" sz="2800" b="1" spc="-150" dirty="0">
                <a:solidFill>
                  <a:schemeClr val="bg1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3348583" y="1628800"/>
            <a:ext cx="8136904" cy="4464496"/>
            <a:chOff x="539552" y="1628800"/>
            <a:chExt cx="8136904" cy="4464496"/>
          </a:xfrm>
        </p:grpSpPr>
        <p:grpSp>
          <p:nvGrpSpPr>
            <p:cNvPr id="8" name="그룹 25"/>
            <p:cNvGrpSpPr/>
            <p:nvPr/>
          </p:nvGrpSpPr>
          <p:grpSpPr>
            <a:xfrm>
              <a:off x="575177" y="1844824"/>
              <a:ext cx="8101279" cy="4248472"/>
              <a:chOff x="539552" y="2348880"/>
              <a:chExt cx="8136904" cy="3744416"/>
            </a:xfrm>
          </p:grpSpPr>
          <p:sp>
            <p:nvSpPr>
              <p:cNvPr id="13" name="직사각형 12"/>
              <p:cNvSpPr/>
              <p:nvPr/>
            </p:nvSpPr>
            <p:spPr>
              <a:xfrm>
                <a:off x="539552" y="2348880"/>
                <a:ext cx="8136904" cy="374441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직사각형 13"/>
              <p:cNvSpPr/>
              <p:nvPr/>
            </p:nvSpPr>
            <p:spPr>
              <a:xfrm>
                <a:off x="683568" y="2492897"/>
                <a:ext cx="7848872" cy="3456384"/>
              </a:xfrm>
              <a:prstGeom prst="rect">
                <a:avLst/>
              </a:prstGeom>
              <a:noFill/>
              <a:ln w="12700">
                <a:solidFill>
                  <a:schemeClr val="bg1">
                    <a:lumMod val="85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539552" y="162880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endParaRPr lang="ko-KR" altLang="en-US" sz="1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0" name="모서리가 둥근 직사각형 9"/>
            <p:cNvSpPr/>
            <p:nvPr/>
          </p:nvSpPr>
          <p:spPr>
            <a:xfrm>
              <a:off x="575935" y="1844824"/>
              <a:ext cx="4824536" cy="504056"/>
            </a:xfrm>
            <a:prstGeom prst="roundRect">
              <a:avLst/>
            </a:prstGeom>
            <a:solidFill>
              <a:srgbClr val="5BB35D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spc="-150" dirty="0"/>
                <a:t>콤바인의 특징에 따른 사고 위험</a:t>
              </a:r>
            </a:p>
          </p:txBody>
        </p:sp>
        <p:pic>
          <p:nvPicPr>
            <p:cNvPr id="11" name="_x194535232" descr="EMB000007402e26"/>
            <p:cNvPicPr>
              <a:picLocks noChangeAspect="1" noChangeArrowheads="1"/>
            </p:cNvPicPr>
            <p:nvPr/>
          </p:nvPicPr>
          <p:blipFill>
            <a:blip r:embed="rId2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3968" y="2521934"/>
              <a:ext cx="4248472" cy="3283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1115615" y="2813734"/>
              <a:ext cx="7488833" cy="26314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5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전국적인 보급대수와 사고사례가 증가하고 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있음</a:t>
              </a:r>
              <a:endParaRPr lang="en-US" altLang="ko-KR" sz="1500" b="1" spc="-15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lnSpc>
                  <a:spcPct val="150000"/>
                </a:lnSpc>
                <a:spcBef>
                  <a:spcPts val="300"/>
                </a:spcBef>
              </a:pPr>
              <a:r>
                <a:rPr lang="en-US" altLang="ko-KR" sz="15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운전자와 작업보조자와의 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의사소통</a:t>
              </a:r>
              <a:endParaRPr lang="en-US" altLang="ko-KR" sz="15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  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불량에 의한</a:t>
              </a:r>
              <a:r>
                <a:rPr lang="en-US" altLang="ko-KR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사고비율이 높음</a:t>
              </a:r>
              <a:endParaRPr lang="en-US" altLang="ko-KR" sz="1500" b="1" spc="-15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lnSpc>
                  <a:spcPct val="150000"/>
                </a:lnSpc>
                <a:spcBef>
                  <a:spcPts val="300"/>
                </a:spcBef>
              </a:pPr>
              <a:r>
                <a:rPr lang="en-US" altLang="ko-KR" sz="15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500" b="1" spc="-15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상하차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시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또는 경사로 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진입 시 </a:t>
              </a:r>
              <a:endParaRPr lang="en-US" altLang="ko-KR" sz="15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넘어짐에 의한 끼임 사고</a:t>
              </a:r>
              <a:endParaRPr lang="en-US" altLang="ko-KR" sz="15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lnSpc>
                  <a:spcPct val="150000"/>
                </a:lnSpc>
                <a:spcBef>
                  <a:spcPts val="300"/>
                </a:spcBef>
              </a:pPr>
              <a:r>
                <a:rPr lang="en-US" altLang="ko-KR" sz="1500" b="1" spc="-150" dirty="0" smtClean="0">
                  <a:solidFill>
                    <a:srgbClr val="5BB35D"/>
                  </a:solidFill>
                </a:rPr>
                <a:t>▶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정비 및 청소 시 체인 또는 칼날에 의한 </a:t>
              </a:r>
              <a:endParaRPr lang="en-US" altLang="ko-KR" sz="15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  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손가락 끼임 및 절단</a:t>
              </a:r>
              <a:endParaRPr lang="ko-KR" altLang="en-US" sz="1500" b="1" spc="-15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655599" y="1572406"/>
            <a:ext cx="2404952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06.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콤바인에 의한</a:t>
            </a:r>
            <a:endParaRPr lang="en-US" altLang="ko-KR" sz="2200" b="1" spc="-133" dirty="0" smtClean="0">
              <a:solidFill>
                <a:srgbClr val="33CCCC"/>
              </a:solidFill>
              <a:latin typeface="+mj-ea"/>
              <a:ea typeface="+mj-ea"/>
            </a:endParaRP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재해예방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41681" y="1572406"/>
            <a:ext cx="8200859" cy="18004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61950" indent="-171450">
              <a:lnSpc>
                <a:spcPct val="15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산업재해 예방은 단순히 회사의 노력만으로는 되지 않음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.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근로자도 적극 협력하고 참여해야 함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361950" indent="-171450">
              <a:lnSpc>
                <a:spcPct val="15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근로자는 산업재해로부터 안전하고 건강하게 일할 수 있는 권리와 함께 산업재해 예방을 위해 지켜야 할 의무도 있음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361950" indent="-171450">
              <a:lnSpc>
                <a:spcPct val="15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산업안전보건법은 근로자 자신  및 동료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사업장 전체의 안전보건을 위한 의무사항을 규정함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400" b="1" spc="-133" dirty="0">
                <a:solidFill>
                  <a:prstClr val="black"/>
                </a:solidFill>
              </a:rPr>
              <a:t>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   *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산업안전보건법 제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6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조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근로자의 의무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5599" y="1572406"/>
            <a:ext cx="2757234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01.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산업안전보건 법령 </a:t>
            </a:r>
            <a:endParaRPr lang="en-US" altLang="ko-KR" sz="2200" b="1" spc="-133" dirty="0" smtClean="0">
              <a:solidFill>
                <a:srgbClr val="33CCCC"/>
              </a:solidFill>
            </a:endParaRP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및 안전규정 등 준수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3505863" y="3888206"/>
            <a:ext cx="8072494" cy="1928826"/>
            <a:chOff x="3441681" y="4072736"/>
            <a:chExt cx="8072494" cy="1928826"/>
          </a:xfrm>
        </p:grpSpPr>
        <p:sp>
          <p:nvSpPr>
            <p:cNvPr id="6" name="직사각형 5"/>
            <p:cNvSpPr/>
            <p:nvPr/>
          </p:nvSpPr>
          <p:spPr>
            <a:xfrm>
              <a:off x="3655995" y="4358488"/>
              <a:ext cx="7858180" cy="1643074"/>
            </a:xfrm>
            <a:prstGeom prst="rect">
              <a:avLst/>
            </a:prstGeom>
            <a:solidFill>
              <a:srgbClr val="33CCC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pic>
          <p:nvPicPr>
            <p:cNvPr id="7" name="그림 6" descr="안전팁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1681" y="4072736"/>
              <a:ext cx="1815074" cy="642942"/>
            </a:xfrm>
            <a:prstGeom prst="rect">
              <a:avLst/>
            </a:prstGeom>
          </p:spPr>
        </p:pic>
        <p:grpSp>
          <p:nvGrpSpPr>
            <p:cNvPr id="10" name="그룹 9"/>
            <p:cNvGrpSpPr/>
            <p:nvPr/>
          </p:nvGrpSpPr>
          <p:grpSpPr>
            <a:xfrm>
              <a:off x="4799003" y="4144174"/>
              <a:ext cx="4857784" cy="357190"/>
              <a:chOff x="4799003" y="3929860"/>
              <a:chExt cx="4857784" cy="357190"/>
            </a:xfrm>
          </p:grpSpPr>
          <p:sp>
            <p:nvSpPr>
              <p:cNvPr id="8" name="모서리가 둥근 직사각형 7"/>
              <p:cNvSpPr/>
              <p:nvPr/>
            </p:nvSpPr>
            <p:spPr>
              <a:xfrm>
                <a:off x="4799003" y="3965799"/>
                <a:ext cx="4357718" cy="32125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solidFill>
                  <a:srgbClr val="4F874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5227631" y="3929860"/>
                <a:ext cx="4429156" cy="3231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383558" indent="-383558">
                  <a:lnSpc>
                    <a:spcPct val="150000"/>
                  </a:lnSpc>
                </a:pPr>
                <a:r>
                  <a:rPr lang="ko-KR" altLang="en-US" sz="1400" b="1" spc="-133" dirty="0" smtClean="0">
                    <a:solidFill>
                      <a:prstClr val="black"/>
                    </a:solidFill>
                  </a:rPr>
                  <a:t>산업안전보건법에서 정하고 있는 근로자의 의무</a:t>
                </a:r>
                <a:endParaRPr lang="ko-KR" altLang="en-US" sz="1400" b="1" spc="-133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4370375" y="4787116"/>
              <a:ext cx="6357982" cy="9278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08000" indent="-108000">
                <a:lnSpc>
                  <a:spcPct val="150000"/>
                </a:lnSpc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근로자는 이 법과 이 법에 따른 명령으로 정하는 산업재해 예방을 위한 기준을  지켜야 하며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사업주 또는 「근로기준법」 제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101</a:t>
              </a: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조에 따른 근로감독관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공단 등 관계인이 실시하는 산업재해 예방에 관한 조치에 따라야 한다 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.(</a:t>
              </a: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법 제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6</a:t>
              </a: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조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4" name="직사각형 1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328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3" name="직사각형 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6</a:t>
              </a:r>
              <a:endParaRPr lang="ko-KR" altLang="en-US" sz="38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50" dirty="0" smtClean="0">
                  <a:solidFill>
                    <a:schemeClr val="bg1"/>
                  </a:solidFill>
                </a:rPr>
                <a:t>농업종사자의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유해</a:t>
              </a:r>
              <a:r>
                <a:rPr lang="en-US" altLang="ko-KR" sz="2800" b="1" spc="-150" dirty="0">
                  <a:solidFill>
                    <a:schemeClr val="bg1"/>
                  </a:solidFill>
                  <a:ea typeface="맑은 고딕"/>
                </a:rPr>
                <a:t>·</a:t>
              </a:r>
              <a:r>
                <a:rPr lang="ko-KR" altLang="en-US" sz="2800" b="1" spc="-150" dirty="0">
                  <a:solidFill>
                    <a:schemeClr val="bg1"/>
                  </a:solidFill>
                  <a:ea typeface="맑은 고딕"/>
                </a:rPr>
                <a:t>위험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요인 및 안전대책 </a:t>
              </a:r>
              <a:endParaRPr lang="en-US" altLang="ko-KR" sz="2800" b="1" spc="-150" dirty="0">
                <a:solidFill>
                  <a:schemeClr val="bg1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3420591" y="1844824"/>
            <a:ext cx="8101279" cy="4248472"/>
            <a:chOff x="575177" y="1844824"/>
            <a:chExt cx="8101279" cy="4248472"/>
          </a:xfrm>
        </p:grpSpPr>
        <p:grpSp>
          <p:nvGrpSpPr>
            <p:cNvPr id="8" name="그룹 23"/>
            <p:cNvGrpSpPr/>
            <p:nvPr/>
          </p:nvGrpSpPr>
          <p:grpSpPr>
            <a:xfrm>
              <a:off x="575177" y="1844824"/>
              <a:ext cx="8101279" cy="4248472"/>
              <a:chOff x="539552" y="2348880"/>
              <a:chExt cx="8136904" cy="3744416"/>
            </a:xfrm>
          </p:grpSpPr>
          <p:sp>
            <p:nvSpPr>
              <p:cNvPr id="11" name="직사각형 10"/>
              <p:cNvSpPr/>
              <p:nvPr/>
            </p:nvSpPr>
            <p:spPr>
              <a:xfrm>
                <a:off x="539552" y="2348880"/>
                <a:ext cx="8136904" cy="374441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직사각형 11"/>
              <p:cNvSpPr/>
              <p:nvPr/>
            </p:nvSpPr>
            <p:spPr>
              <a:xfrm>
                <a:off x="683568" y="2492897"/>
                <a:ext cx="7848872" cy="3456384"/>
              </a:xfrm>
              <a:prstGeom prst="rect">
                <a:avLst/>
              </a:prstGeom>
              <a:noFill/>
              <a:ln w="12700">
                <a:solidFill>
                  <a:schemeClr val="bg1">
                    <a:lumMod val="85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9" name="모서리가 둥근 직사각형 8"/>
            <p:cNvSpPr/>
            <p:nvPr/>
          </p:nvSpPr>
          <p:spPr>
            <a:xfrm>
              <a:off x="575935" y="1844824"/>
              <a:ext cx="4824536" cy="504056"/>
            </a:xfrm>
            <a:prstGeom prst="roundRect">
              <a:avLst/>
            </a:prstGeom>
            <a:solidFill>
              <a:srgbClr val="5BB35D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spc="-150" dirty="0" smtClean="0"/>
                <a:t>작업 전 </a:t>
              </a:r>
              <a:r>
                <a:rPr lang="ko-KR" altLang="en-US" b="1" spc="-150" dirty="0"/>
                <a:t>일반 주의사항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63209" y="2382069"/>
              <a:ext cx="7344816" cy="34394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5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작업자 및 작업보조자 모두 몸에 달라붙는 옷을 착용하여 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회전체에 말려들어가지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않게 함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5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옥내 및 보관창고에서 시동을 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걸 때는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창문이나 문을 열어 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환기 시키어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배기가스에 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의한</a:t>
              </a:r>
              <a:endParaRPr lang="en-US" altLang="ko-KR" sz="15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r>
                <a:rPr lang="en-US" altLang="ko-KR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 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사고를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예방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5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재해를 일으킬 수 있는 뛰어오르거나</a:t>
              </a:r>
              <a:r>
                <a:rPr lang="en-US" altLang="ko-KR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,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뛰어내리는 행위 금지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5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급유</a:t>
              </a:r>
              <a:r>
                <a:rPr lang="en-US" altLang="ko-KR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, 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주유 시에는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엔진의 시동을 정지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5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급유 시에는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라이터</a:t>
              </a:r>
              <a:r>
                <a:rPr lang="en-US" altLang="ko-KR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,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담배 등 화기를 가까이 하지 않음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5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연료호스의 손상이나 </a:t>
              </a:r>
              <a:r>
                <a:rPr lang="ko-KR" altLang="en-US" sz="1500" b="1" spc="-15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누유가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없는지 점검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5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각 부분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센서의 정상작동여부 확인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5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엔진을 시동하거나 각 클러치를 넣을 때에는 경적 기타 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방법으로 보조자나 주위사람에게</a:t>
              </a:r>
              <a:r>
                <a:rPr lang="en-US" altLang="ko-KR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신호하여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안전을 확인</a:t>
              </a:r>
            </a:p>
          </p:txBody>
        </p:sp>
      </p:grpSp>
      <p:pic>
        <p:nvPicPr>
          <p:cNvPr id="13" name="_x194535232" descr="EMB000007402e26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7542" y="4509914"/>
            <a:ext cx="1807338" cy="1396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655599" y="1572406"/>
            <a:ext cx="2404952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06.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콤바인에 의한</a:t>
            </a:r>
            <a:endParaRPr lang="en-US" altLang="ko-KR" sz="2200" b="1" spc="-133" dirty="0" smtClean="0">
              <a:solidFill>
                <a:srgbClr val="33CCCC"/>
              </a:solidFill>
              <a:latin typeface="+mj-ea"/>
              <a:ea typeface="+mj-ea"/>
            </a:endParaRP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재해예방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3" name="직사각형 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6</a:t>
              </a:r>
              <a:endParaRPr lang="ko-KR" altLang="en-US" sz="38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50" dirty="0" smtClean="0">
                  <a:solidFill>
                    <a:schemeClr val="bg1"/>
                  </a:solidFill>
                </a:rPr>
                <a:t>농업종사자의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유해</a:t>
              </a:r>
              <a:r>
                <a:rPr lang="en-US" altLang="ko-KR" sz="2800" b="1" spc="-150" dirty="0">
                  <a:solidFill>
                    <a:schemeClr val="bg1"/>
                  </a:solidFill>
                  <a:ea typeface="맑은 고딕"/>
                </a:rPr>
                <a:t>·</a:t>
              </a:r>
              <a:r>
                <a:rPr lang="ko-KR" altLang="en-US" sz="2800" b="1" spc="-150" dirty="0">
                  <a:solidFill>
                    <a:schemeClr val="bg1"/>
                  </a:solidFill>
                  <a:ea typeface="맑은 고딕"/>
                </a:rPr>
                <a:t>위험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요인 및 안전대책 </a:t>
              </a:r>
              <a:endParaRPr lang="en-US" altLang="ko-KR" sz="2800" b="1" spc="-150" dirty="0">
                <a:solidFill>
                  <a:schemeClr val="bg1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3348583" y="1628800"/>
            <a:ext cx="8136904" cy="4464496"/>
            <a:chOff x="539552" y="1628800"/>
            <a:chExt cx="8136904" cy="4464496"/>
          </a:xfrm>
        </p:grpSpPr>
        <p:grpSp>
          <p:nvGrpSpPr>
            <p:cNvPr id="8" name="그룹 23"/>
            <p:cNvGrpSpPr/>
            <p:nvPr/>
          </p:nvGrpSpPr>
          <p:grpSpPr>
            <a:xfrm>
              <a:off x="575177" y="1844824"/>
              <a:ext cx="8101279" cy="4248472"/>
              <a:chOff x="539552" y="2348880"/>
              <a:chExt cx="8136904" cy="3744416"/>
            </a:xfrm>
          </p:grpSpPr>
          <p:sp>
            <p:nvSpPr>
              <p:cNvPr id="12" name="직사각형 11"/>
              <p:cNvSpPr/>
              <p:nvPr/>
            </p:nvSpPr>
            <p:spPr>
              <a:xfrm>
                <a:off x="539552" y="2348880"/>
                <a:ext cx="8136904" cy="374441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직사각형 12"/>
              <p:cNvSpPr/>
              <p:nvPr/>
            </p:nvSpPr>
            <p:spPr>
              <a:xfrm>
                <a:off x="683568" y="2492897"/>
                <a:ext cx="7848872" cy="3456384"/>
              </a:xfrm>
              <a:prstGeom prst="rect">
                <a:avLst/>
              </a:prstGeom>
              <a:noFill/>
              <a:ln w="12700">
                <a:solidFill>
                  <a:schemeClr val="bg1">
                    <a:lumMod val="85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539552" y="162880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endParaRPr lang="ko-KR" altLang="en-US" sz="1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0" name="모서리가 둥근 직사각형 9"/>
            <p:cNvSpPr/>
            <p:nvPr/>
          </p:nvSpPr>
          <p:spPr>
            <a:xfrm>
              <a:off x="575935" y="1844824"/>
              <a:ext cx="4824536" cy="504056"/>
            </a:xfrm>
            <a:prstGeom prst="roundRect">
              <a:avLst/>
            </a:prstGeom>
            <a:solidFill>
              <a:srgbClr val="5BB35D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spc="-150" dirty="0" err="1"/>
                <a:t>운행중</a:t>
              </a:r>
              <a:r>
                <a:rPr lang="en-US" altLang="ko-KR" b="1" spc="-150" dirty="0"/>
                <a:t>(</a:t>
              </a:r>
              <a:r>
                <a:rPr lang="ko-KR" altLang="en-US" b="1" spc="-150" dirty="0" err="1"/>
                <a:t>작업중</a:t>
              </a:r>
              <a:r>
                <a:rPr lang="en-US" altLang="ko-KR" b="1" spc="-150" dirty="0"/>
                <a:t>) </a:t>
              </a:r>
              <a:r>
                <a:rPr lang="ko-KR" altLang="en-US" b="1" spc="-150" dirty="0"/>
                <a:t>주의 사항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115616" y="2468388"/>
              <a:ext cx="7416825" cy="26571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500"/>
                </a:lnSpc>
              </a:pPr>
              <a:r>
                <a:rPr lang="en-US" altLang="ko-KR" sz="15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기체의 옆으로 </a:t>
              </a:r>
              <a:r>
                <a:rPr lang="en-US" altLang="ko-KR" sz="15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5°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이상 기울어질 수 있는 경사지 또는 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농로에서는 넘어짐 위험성이 있으므로 </a:t>
              </a:r>
              <a:endParaRPr lang="en-US" altLang="ko-KR" sz="15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lnSpc>
                  <a:spcPts val="2500"/>
                </a:lnSpc>
              </a:pPr>
              <a:r>
                <a:rPr lang="en-US" altLang="ko-KR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  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통행제한</a:t>
              </a:r>
              <a:endParaRPr lang="ko-KR" altLang="en-US" sz="1500" b="1" spc="-15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lnSpc>
                  <a:spcPts val="2500"/>
                </a:lnSpc>
              </a:pPr>
              <a:r>
                <a:rPr lang="en-US" altLang="ko-KR" sz="15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후진할 경우는 후방 사람의 안전을 확인하고 하천이나 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언덕이 있을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경우는 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넘어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지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지 </a:t>
              </a:r>
              <a:endParaRPr lang="en-US" altLang="ko-KR" sz="15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lnSpc>
                  <a:spcPts val="2500"/>
                </a:lnSpc>
              </a:pPr>
              <a:r>
                <a:rPr lang="en-US" altLang="ko-KR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  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않도록</a:t>
              </a:r>
              <a:r>
                <a:rPr lang="en-US" altLang="ko-KR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후방확인 후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작업</a:t>
              </a:r>
            </a:p>
            <a:p>
              <a:pPr>
                <a:lnSpc>
                  <a:spcPts val="2500"/>
                </a:lnSpc>
              </a:pPr>
              <a:r>
                <a:rPr lang="en-US" altLang="ko-KR" sz="15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농로연결로의 경사가 급한 경우 출입을 삼가</a:t>
              </a:r>
            </a:p>
            <a:p>
              <a:pPr>
                <a:lnSpc>
                  <a:spcPts val="2500"/>
                </a:lnSpc>
              </a:pPr>
              <a:r>
                <a:rPr lang="en-US" altLang="ko-KR" sz="1500" b="1" spc="-150" dirty="0" smtClean="0">
                  <a:solidFill>
                    <a:srgbClr val="5BB35D"/>
                  </a:solidFill>
                </a:rPr>
                <a:t>▶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각부의 볼트</a:t>
              </a:r>
              <a:r>
                <a:rPr lang="en-US" altLang="ko-KR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,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너트</a:t>
              </a:r>
              <a:r>
                <a:rPr lang="en-US" altLang="ko-KR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,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로터리의 칼날 등이 느슨하지 않은지 확인</a:t>
              </a:r>
            </a:p>
            <a:p>
              <a:pPr>
                <a:lnSpc>
                  <a:spcPts val="2500"/>
                </a:lnSpc>
              </a:pPr>
              <a:r>
                <a:rPr lang="en-US" altLang="ko-KR" sz="15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규모가 적은 작업장이나 작업장 구석에서는 작업하기 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어려우므로 저속으로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주의하며 작업</a:t>
              </a:r>
            </a:p>
            <a:p>
              <a:pPr>
                <a:lnSpc>
                  <a:spcPts val="2500"/>
                </a:lnSpc>
              </a:pPr>
              <a:r>
                <a:rPr lang="en-US" altLang="ko-KR" sz="15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두렁 옆 베기를 할 때는 보조발판을 반드시 접어올림</a:t>
              </a: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655599" y="1572406"/>
            <a:ext cx="2404952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06.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콤바인에 의한</a:t>
            </a:r>
            <a:endParaRPr lang="en-US" altLang="ko-KR" sz="2200" b="1" spc="-133" dirty="0" smtClean="0">
              <a:solidFill>
                <a:srgbClr val="33CCCC"/>
              </a:solidFill>
              <a:latin typeface="+mj-ea"/>
              <a:ea typeface="+mj-ea"/>
            </a:endParaRP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재해예방</a:t>
            </a:r>
          </a:p>
        </p:txBody>
      </p:sp>
      <p:pic>
        <p:nvPicPr>
          <p:cNvPr id="16" name="_x194535232" descr="EMB000007402e26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7542" y="4509914"/>
            <a:ext cx="1807338" cy="1396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3" name="직사각형 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6</a:t>
              </a:r>
              <a:endParaRPr lang="ko-KR" altLang="en-US" sz="38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50" dirty="0" smtClean="0">
                  <a:solidFill>
                    <a:schemeClr val="bg1"/>
                  </a:solidFill>
                </a:rPr>
                <a:t>농업종사자의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유해</a:t>
              </a:r>
              <a:r>
                <a:rPr lang="en-US" altLang="ko-KR" sz="2800" b="1" spc="-150" dirty="0">
                  <a:solidFill>
                    <a:schemeClr val="bg1"/>
                  </a:solidFill>
                  <a:ea typeface="맑은 고딕"/>
                </a:rPr>
                <a:t>·</a:t>
              </a:r>
              <a:r>
                <a:rPr lang="ko-KR" altLang="en-US" sz="2800" b="1" spc="-150" dirty="0">
                  <a:solidFill>
                    <a:schemeClr val="bg1"/>
                  </a:solidFill>
                  <a:ea typeface="맑은 고딕"/>
                </a:rPr>
                <a:t>위험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요인 및 안전대책 </a:t>
              </a:r>
              <a:endParaRPr lang="en-US" altLang="ko-KR" sz="2800" b="1" spc="-150" dirty="0">
                <a:solidFill>
                  <a:schemeClr val="bg1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3305833" y="1572406"/>
            <a:ext cx="8136904" cy="4464496"/>
            <a:chOff x="539552" y="1628800"/>
            <a:chExt cx="8136904" cy="4464496"/>
          </a:xfrm>
        </p:grpSpPr>
        <p:grpSp>
          <p:nvGrpSpPr>
            <p:cNvPr id="8" name="그룹 29"/>
            <p:cNvGrpSpPr/>
            <p:nvPr/>
          </p:nvGrpSpPr>
          <p:grpSpPr>
            <a:xfrm>
              <a:off x="575177" y="1844824"/>
              <a:ext cx="8101279" cy="4248472"/>
              <a:chOff x="539552" y="2348880"/>
              <a:chExt cx="8136904" cy="3744416"/>
            </a:xfrm>
          </p:grpSpPr>
          <p:sp>
            <p:nvSpPr>
              <p:cNvPr id="14" name="직사각형 13"/>
              <p:cNvSpPr/>
              <p:nvPr/>
            </p:nvSpPr>
            <p:spPr>
              <a:xfrm>
                <a:off x="539552" y="2348880"/>
                <a:ext cx="8136904" cy="374441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직사각형 14"/>
              <p:cNvSpPr/>
              <p:nvPr/>
            </p:nvSpPr>
            <p:spPr>
              <a:xfrm>
                <a:off x="683568" y="2492897"/>
                <a:ext cx="7848872" cy="3456384"/>
              </a:xfrm>
              <a:prstGeom prst="rect">
                <a:avLst/>
              </a:prstGeom>
              <a:noFill/>
              <a:ln w="12700">
                <a:solidFill>
                  <a:schemeClr val="bg1">
                    <a:lumMod val="85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539552" y="162880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endParaRPr lang="ko-KR" altLang="en-US" sz="1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187623" y="2348880"/>
              <a:ext cx="5832649" cy="1246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5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500" b="1" spc="-15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방제복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착용으로 부자연스러운 운전조작으로 사고위험 증가</a:t>
              </a:r>
            </a:p>
            <a:p>
              <a:r>
                <a:rPr lang="en-US" altLang="ko-KR" sz="15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고급형을 제외하고는 안전프레임이 없어 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넘어졌을 때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대형사고 발생</a:t>
              </a:r>
            </a:p>
            <a:p>
              <a:r>
                <a:rPr lang="en-US" altLang="ko-KR" sz="15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과수원이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대부분 경사지로 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넘어짐 위험성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증가</a:t>
              </a:r>
            </a:p>
            <a:p>
              <a:r>
                <a:rPr lang="en-US" altLang="ko-KR" sz="15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기계</a:t>
              </a:r>
              <a:r>
                <a:rPr lang="en-US" altLang="ko-KR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끼임</a:t>
              </a:r>
              <a:r>
                <a:rPr lang="en-US" altLang="ko-KR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, 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넘어짐</a:t>
              </a:r>
              <a:r>
                <a:rPr lang="en-US" altLang="ko-KR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)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및 화학</a:t>
              </a:r>
              <a:r>
                <a:rPr lang="en-US" altLang="ko-KR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농약중독</a:t>
              </a:r>
              <a:r>
                <a:rPr lang="en-US" altLang="ko-KR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)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사고가 복합적으로 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발생</a:t>
              </a:r>
            </a:p>
            <a:p>
              <a:r>
                <a:rPr lang="en-US" altLang="ko-KR" sz="12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   ※ </a:t>
              </a:r>
              <a:r>
                <a:rPr lang="ko-KR" altLang="en-US" sz="12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스피드 </a:t>
              </a:r>
              <a:r>
                <a:rPr lang="ko-KR" altLang="en-US" sz="1200" b="1" spc="-15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스프레이어는</a:t>
              </a:r>
              <a:r>
                <a:rPr lang="ko-KR" altLang="en-US" sz="12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약칭하여 “</a:t>
              </a:r>
              <a:r>
                <a:rPr lang="en-US" altLang="ko-KR" sz="1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SS</a:t>
              </a:r>
              <a:r>
                <a:rPr lang="ko-KR" altLang="en-US" sz="12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기”로 불림</a:t>
              </a:r>
              <a:endParaRPr lang="ko-KR" altLang="en-US" sz="1200" b="1" spc="-15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모서리가 둥근 직사각형 10"/>
            <p:cNvSpPr/>
            <p:nvPr/>
          </p:nvSpPr>
          <p:spPr>
            <a:xfrm>
              <a:off x="587810" y="3645024"/>
              <a:ext cx="4824536" cy="504056"/>
            </a:xfrm>
            <a:prstGeom prst="roundRect">
              <a:avLst/>
            </a:prstGeom>
            <a:solidFill>
              <a:srgbClr val="5BB35D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spc="-150" dirty="0" smtClean="0"/>
                <a:t>작업 전 </a:t>
              </a:r>
              <a:r>
                <a:rPr lang="ko-KR" altLang="en-US" b="1" spc="-150" dirty="0"/>
                <a:t>일반 주의사항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187623" y="4191471"/>
              <a:ext cx="7345447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5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작업자는 기계적 위험과 화학적 위험을 동시에 방호할 수 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있는 복장을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선택</a:t>
              </a:r>
            </a:p>
            <a:p>
              <a:r>
                <a:rPr lang="en-US" altLang="ko-KR" sz="15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작업장 이동을 위해 일반도로 주행은 추돌</a:t>
              </a:r>
              <a:r>
                <a:rPr lang="en-US" altLang="ko-KR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,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교통사고 등의 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원인이 되므로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출입금지</a:t>
              </a:r>
            </a:p>
            <a:p>
              <a:r>
                <a:rPr lang="en-US" altLang="ko-KR" sz="15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야간 및 비가 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오는 날에는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시야 확보가 좋지 못하므로 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넘어짐 사고의 원인이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될 수 있으므로 </a:t>
              </a:r>
              <a:endParaRPr lang="en-US" altLang="ko-KR" sz="15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r>
                <a:rPr lang="en-US" altLang="ko-KR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  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가급적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운전자제</a:t>
              </a:r>
            </a:p>
            <a:p>
              <a:r>
                <a:rPr lang="en-US" altLang="ko-KR" sz="15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작업 전날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작업장 및 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이동경로를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미리 둘러보고 급경사지</a:t>
              </a:r>
              <a:r>
                <a:rPr lang="en-US" altLang="ko-KR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, 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큰 돌부리 등 넘어짐의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원인이 </a:t>
              </a:r>
              <a:endParaRPr lang="en-US" altLang="ko-KR" sz="15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r>
                <a:rPr lang="en-US" altLang="ko-KR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  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될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수 있는 곳은 미리 점검</a:t>
              </a:r>
            </a:p>
            <a:p>
              <a:r>
                <a:rPr lang="en-US" altLang="ko-KR" sz="15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풀이 우거진 곳의 웅덩이는 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작업 중 </a:t>
              </a:r>
              <a:r>
                <a:rPr lang="ko-KR" altLang="en-US" sz="15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발견하기 어려우므로 미리 </a:t>
              </a:r>
              <a:r>
                <a:rPr lang="ko-KR" altLang="en-US" sz="15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제초 후 작업</a:t>
              </a:r>
              <a:endParaRPr lang="ko-KR" altLang="en-US" sz="1500" b="1" spc="-15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모서리가 둥근 직사각형 12"/>
            <p:cNvSpPr/>
            <p:nvPr/>
          </p:nvSpPr>
          <p:spPr>
            <a:xfrm>
              <a:off x="575934" y="1844824"/>
              <a:ext cx="6156306" cy="504056"/>
            </a:xfrm>
            <a:prstGeom prst="roundRect">
              <a:avLst/>
            </a:prstGeom>
            <a:solidFill>
              <a:srgbClr val="5BB35D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spc="-150" dirty="0" smtClean="0"/>
                <a:t>스피드 스프레이어의 </a:t>
              </a:r>
              <a:r>
                <a:rPr lang="ko-KR" altLang="en-US" b="1" spc="-150" dirty="0"/>
                <a:t>특징에 따른 사고 위험</a:t>
              </a:r>
            </a:p>
          </p:txBody>
        </p:sp>
      </p:grpSp>
      <p:pic>
        <p:nvPicPr>
          <p:cNvPr id="16" name="그림 15"/>
          <p:cNvPicPr>
            <a:picLocks noChangeAspect="1"/>
          </p:cNvPicPr>
          <p:nvPr/>
        </p:nvPicPr>
        <p:blipFill rotWithShape="1">
          <a:blip r:embed="rId2"/>
          <a:srcRect t="10937"/>
          <a:stretch/>
        </p:blipFill>
        <p:spPr>
          <a:xfrm>
            <a:off x="180231" y="3285778"/>
            <a:ext cx="2796039" cy="2412268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55599" y="1572406"/>
            <a:ext cx="2404952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07.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err="1" smtClean="0">
                <a:solidFill>
                  <a:srgbClr val="33CCCC"/>
                </a:solidFill>
                <a:latin typeface="+mj-ea"/>
                <a:ea typeface="+mj-ea"/>
              </a:rPr>
              <a:t>스피드스프레이어에</a:t>
            </a:r>
            <a:endParaRPr lang="en-US" altLang="ko-KR" sz="2200" b="1" spc="-133" dirty="0" smtClean="0">
              <a:solidFill>
                <a:srgbClr val="33CCCC"/>
              </a:solidFill>
              <a:latin typeface="+mj-ea"/>
              <a:ea typeface="+mj-ea"/>
            </a:endParaRP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의한 재해예방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3" name="직사각형 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6</a:t>
              </a:r>
              <a:endParaRPr lang="ko-KR" altLang="en-US" sz="38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50" dirty="0" smtClean="0">
                  <a:solidFill>
                    <a:schemeClr val="bg1"/>
                  </a:solidFill>
                </a:rPr>
                <a:t>농업종사자의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유해</a:t>
              </a:r>
              <a:r>
                <a:rPr lang="en-US" altLang="ko-KR" sz="2800" b="1" spc="-150" dirty="0">
                  <a:solidFill>
                    <a:schemeClr val="bg1"/>
                  </a:solidFill>
                  <a:ea typeface="맑은 고딕"/>
                </a:rPr>
                <a:t>·</a:t>
              </a:r>
              <a:r>
                <a:rPr lang="ko-KR" altLang="en-US" sz="2800" b="1" spc="-150" dirty="0">
                  <a:solidFill>
                    <a:schemeClr val="bg1"/>
                  </a:solidFill>
                  <a:ea typeface="맑은 고딕"/>
                </a:rPr>
                <a:t>위험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요인 및 안전대책 </a:t>
              </a:r>
              <a:endParaRPr lang="en-US" altLang="ko-KR" sz="2800" b="1" spc="-150" dirty="0">
                <a:solidFill>
                  <a:schemeClr val="bg1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3348583" y="1628800"/>
            <a:ext cx="8136904" cy="4464496"/>
            <a:chOff x="539552" y="1628800"/>
            <a:chExt cx="8136904" cy="4464496"/>
          </a:xfrm>
        </p:grpSpPr>
        <p:grpSp>
          <p:nvGrpSpPr>
            <p:cNvPr id="8" name="그룹 23"/>
            <p:cNvGrpSpPr/>
            <p:nvPr/>
          </p:nvGrpSpPr>
          <p:grpSpPr>
            <a:xfrm>
              <a:off x="575177" y="1844824"/>
              <a:ext cx="8101279" cy="4248472"/>
              <a:chOff x="539552" y="2348880"/>
              <a:chExt cx="8136904" cy="3744416"/>
            </a:xfrm>
          </p:grpSpPr>
          <p:sp>
            <p:nvSpPr>
              <p:cNvPr id="12" name="직사각형 11"/>
              <p:cNvSpPr/>
              <p:nvPr/>
            </p:nvSpPr>
            <p:spPr>
              <a:xfrm>
                <a:off x="539552" y="2348880"/>
                <a:ext cx="8136904" cy="374441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직사각형 12"/>
              <p:cNvSpPr/>
              <p:nvPr/>
            </p:nvSpPr>
            <p:spPr>
              <a:xfrm>
                <a:off x="683568" y="2492897"/>
                <a:ext cx="7848872" cy="3456384"/>
              </a:xfrm>
              <a:prstGeom prst="rect">
                <a:avLst/>
              </a:prstGeom>
              <a:noFill/>
              <a:ln w="12700">
                <a:solidFill>
                  <a:schemeClr val="bg1">
                    <a:lumMod val="85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539552" y="162880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endParaRPr lang="ko-KR" altLang="en-US" sz="1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0" name="모서리가 둥근 직사각형 9"/>
            <p:cNvSpPr/>
            <p:nvPr/>
          </p:nvSpPr>
          <p:spPr>
            <a:xfrm>
              <a:off x="575935" y="1844824"/>
              <a:ext cx="4824536" cy="504056"/>
            </a:xfrm>
            <a:prstGeom prst="roundRect">
              <a:avLst/>
            </a:prstGeom>
            <a:solidFill>
              <a:srgbClr val="5BB35D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spc="-150" dirty="0" smtClean="0"/>
                <a:t>운행 중</a:t>
              </a:r>
              <a:r>
                <a:rPr lang="en-US" altLang="ko-KR" b="1" spc="-150" dirty="0"/>
                <a:t>(</a:t>
              </a:r>
              <a:r>
                <a:rPr lang="ko-KR" altLang="en-US" b="1" spc="-150" dirty="0" smtClean="0"/>
                <a:t>작업 중</a:t>
              </a:r>
              <a:r>
                <a:rPr lang="en-US" altLang="ko-KR" b="1" spc="-150" dirty="0"/>
                <a:t>) </a:t>
              </a:r>
              <a:r>
                <a:rPr lang="ko-KR" altLang="en-US" b="1" spc="-150" dirty="0"/>
                <a:t>주의 사항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99592" y="2564904"/>
              <a:ext cx="7734113" cy="32598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200"/>
                </a:lnSpc>
                <a:spcBef>
                  <a:spcPts val="300"/>
                </a:spcBef>
              </a:pPr>
              <a:r>
                <a:rPr lang="en-US" altLang="ko-KR" sz="16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이동 또는 분무 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작업 시 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서행 안전운전</a:t>
              </a:r>
            </a:p>
            <a:p>
              <a:pPr>
                <a:lnSpc>
                  <a:spcPts val="2200"/>
                </a:lnSpc>
                <a:spcBef>
                  <a:spcPts val="300"/>
                </a:spcBef>
              </a:pPr>
              <a:r>
                <a:rPr lang="en-US" altLang="ko-KR" sz="16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전후 경사 </a:t>
              </a:r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15° 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및 좌우경사 </a:t>
              </a:r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10°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이하 폭 </a:t>
              </a:r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2m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이상의 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이동경로가 확보된 상태에서 작업 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진행</a:t>
              </a:r>
            </a:p>
            <a:p>
              <a:pPr>
                <a:lnSpc>
                  <a:spcPts val="2200"/>
                </a:lnSpc>
                <a:spcBef>
                  <a:spcPts val="300"/>
                </a:spcBef>
              </a:pPr>
              <a:r>
                <a:rPr lang="en-US" altLang="ko-KR" sz="1600" b="1" spc="-150" dirty="0" smtClean="0">
                  <a:solidFill>
                    <a:srgbClr val="5BB35D"/>
                  </a:solidFill>
                </a:rPr>
                <a:t>▶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경사지 운행은 저속으로 하고 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넘어짐 위험이 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있으므로 급회전</a:t>
              </a:r>
              <a:r>
                <a:rPr lang="en-US" altLang="ko-KR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, 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급제동</a:t>
              </a:r>
              <a:r>
                <a:rPr lang="en-US" altLang="ko-KR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, </a:t>
              </a:r>
              <a:r>
                <a:rPr lang="ko-KR" altLang="en-US" sz="1600" b="1" spc="-15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급출발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금지</a:t>
              </a:r>
            </a:p>
            <a:p>
              <a:pPr>
                <a:lnSpc>
                  <a:spcPts val="2200"/>
                </a:lnSpc>
                <a:spcBef>
                  <a:spcPts val="300"/>
                </a:spcBef>
              </a:pPr>
              <a:r>
                <a:rPr lang="en-US" altLang="ko-KR" sz="16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운행 중 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이상으로 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정비 점검 시에는 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반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드시 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엔진을 정지시킨 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상태에서 실시</a:t>
              </a:r>
              <a:endParaRPr lang="ko-KR" altLang="en-US" sz="1600" b="1" spc="-15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lnSpc>
                  <a:spcPts val="2200"/>
                </a:lnSpc>
                <a:spcBef>
                  <a:spcPts val="300"/>
                </a:spcBef>
              </a:pPr>
              <a:r>
                <a:rPr lang="en-US" altLang="ko-KR" sz="16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살포작업 외에는 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통상 브레이크페달 연결고리를 “연결”상태로 사용</a:t>
              </a:r>
            </a:p>
            <a:p>
              <a:pPr>
                <a:lnSpc>
                  <a:spcPts val="2200"/>
                </a:lnSpc>
                <a:spcBef>
                  <a:spcPts val="300"/>
                </a:spcBef>
              </a:pPr>
              <a:r>
                <a:rPr lang="en-US" altLang="ko-KR" sz="16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농약살포 시에는 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농약살포 주의사항에 의거 안전한 농약살포 실시</a:t>
              </a:r>
            </a:p>
            <a:p>
              <a:pPr>
                <a:lnSpc>
                  <a:spcPts val="2200"/>
                </a:lnSpc>
                <a:spcBef>
                  <a:spcPts val="300"/>
                </a:spcBef>
              </a:pPr>
              <a:r>
                <a:rPr lang="en-US" altLang="ko-KR" sz="16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이동 또는 분무 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작업 시 길 가장자리에 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근접하게 운행금지</a:t>
              </a:r>
            </a:p>
            <a:p>
              <a:pPr>
                <a:lnSpc>
                  <a:spcPts val="2200"/>
                </a:lnSpc>
                <a:spcBef>
                  <a:spcPts val="300"/>
                </a:spcBef>
              </a:pPr>
              <a:r>
                <a:rPr lang="en-US" altLang="ko-KR" sz="16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이동 또는 분무 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작업 시 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풀밭이나 웅덩이는 피해서 운행</a:t>
              </a:r>
            </a:p>
            <a:p>
              <a:pPr>
                <a:lnSpc>
                  <a:spcPts val="2200"/>
                </a:lnSpc>
                <a:spcBef>
                  <a:spcPts val="300"/>
                </a:spcBef>
              </a:pPr>
              <a:r>
                <a:rPr lang="en-US" altLang="ko-KR" sz="16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프레임이 없으므로 늘어진 가지 등이 머리와 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부딪히지 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않도록 주의</a:t>
              </a:r>
            </a:p>
            <a:p>
              <a:pPr>
                <a:lnSpc>
                  <a:spcPts val="2200"/>
                </a:lnSpc>
                <a:spcBef>
                  <a:spcPts val="300"/>
                </a:spcBef>
              </a:pPr>
              <a:r>
                <a:rPr lang="en-US" altLang="ko-KR" sz="1600" b="1" spc="-150" dirty="0">
                  <a:solidFill>
                    <a:srgbClr val="5BB35D"/>
                  </a:solidFill>
                </a:rPr>
                <a:t>▶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경사가 급한 작업장은 동력살포기로 </a:t>
              </a:r>
              <a:r>
                <a:rPr lang="ko-KR" altLang="en-US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작업 </a:t>
              </a:r>
              <a:r>
                <a:rPr lang="en-US" altLang="ko-KR" sz="160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</a:t>
              </a:r>
              <a:r>
                <a:rPr lang="ko-KR" altLang="en-US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대체 농기구 사용</a:t>
              </a:r>
              <a:r>
                <a:rPr lang="en-US" altLang="ko-KR" sz="160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)</a:t>
              </a:r>
              <a:endParaRPr lang="ko-KR" altLang="en-US" sz="1600" b="1" spc="-15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pic>
        <p:nvPicPr>
          <p:cNvPr id="15" name="그림 14"/>
          <p:cNvPicPr>
            <a:picLocks noChangeAspect="1"/>
          </p:cNvPicPr>
          <p:nvPr/>
        </p:nvPicPr>
        <p:blipFill rotWithShape="1">
          <a:blip r:embed="rId2"/>
          <a:srcRect t="10937"/>
          <a:stretch/>
        </p:blipFill>
        <p:spPr>
          <a:xfrm>
            <a:off x="180231" y="3285778"/>
            <a:ext cx="2796039" cy="2412268"/>
          </a:xfrm>
          <a:prstGeom prst="rect">
            <a:avLst/>
          </a:prstGeom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직사각형 31"/>
          <p:cNvSpPr/>
          <p:nvPr/>
        </p:nvSpPr>
        <p:spPr>
          <a:xfrm>
            <a:off x="3370243" y="4419974"/>
            <a:ext cx="8072494" cy="1919083"/>
          </a:xfrm>
          <a:prstGeom prst="rect">
            <a:avLst/>
          </a:prstGeom>
          <a:solidFill>
            <a:srgbClr val="33CCC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727037" y="1341562"/>
            <a:ext cx="2357454" cy="820667"/>
            <a:chOff x="727037" y="1572406"/>
            <a:chExt cx="2357454" cy="820667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280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smtClean="0">
                  <a:solidFill>
                    <a:srgbClr val="7030A0"/>
                  </a:solidFill>
                  <a:latin typeface="+mj-ea"/>
                  <a:ea typeface="+mj-ea"/>
                </a:rPr>
                <a:t>1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32060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smtClean="0">
                  <a:solidFill>
                    <a:srgbClr val="666699"/>
                  </a:solidFill>
                </a:rPr>
                <a:t>화물운반작업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12855" y="4509914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513119" y="4456187"/>
            <a:ext cx="8143932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후진 등의 화물자동차 작업 시 주변 작업자 유무 확인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관계자 외 작업자 출입통제 실시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유도자 배치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err="1" smtClean="0">
                <a:latin typeface="+mn-ea"/>
              </a:rPr>
              <a:t>중량물</a:t>
            </a:r>
            <a:r>
              <a:rPr lang="ko-KR" altLang="en-US" sz="1600" b="1" spc="-133" dirty="0" smtClean="0">
                <a:latin typeface="+mn-ea"/>
              </a:rPr>
              <a:t> 위치 이동 시 </a:t>
            </a:r>
            <a:r>
              <a:rPr lang="ko-KR" altLang="en-US" sz="1600" b="1" spc="-133" dirty="0" err="1" smtClean="0">
                <a:latin typeface="+mn-ea"/>
              </a:rPr>
              <a:t>중량물</a:t>
            </a:r>
            <a:r>
              <a:rPr lang="ko-KR" altLang="en-US" sz="1600" b="1" spc="-133" dirty="0" smtClean="0">
                <a:latin typeface="+mn-ea"/>
              </a:rPr>
              <a:t> 이동 반대방향에서 밀기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끌기 금지</a:t>
            </a:r>
            <a:r>
              <a:rPr lang="en-US" altLang="ko-KR" sz="1600" b="1" spc="-133" dirty="0" smtClean="0">
                <a:latin typeface="+mn-ea"/>
              </a:rPr>
              <a:t>)</a:t>
            </a: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차량운행 시 과속금지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신호준수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음주운전 금지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시야 확보상태에서 주행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과도한 화물적재 금지 및 </a:t>
            </a:r>
            <a:r>
              <a:rPr lang="ko-KR" altLang="en-US" sz="1600" b="1" spc="-133" dirty="0" err="1" smtClean="0">
                <a:latin typeface="+mn-ea"/>
              </a:rPr>
              <a:t>적재단</a:t>
            </a:r>
            <a:r>
              <a:rPr lang="ko-KR" altLang="en-US" sz="1600" b="1" spc="-133" dirty="0" smtClean="0">
                <a:latin typeface="+mn-ea"/>
              </a:rPr>
              <a:t> 위에서 불안전한 행동 금지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안전모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안전화 등 보호구 지급 및 착용</a:t>
            </a:r>
            <a:endParaRPr lang="en-US" altLang="ko-KR" sz="1600" b="1" spc="-133" dirty="0">
              <a:latin typeface="+mn-ea"/>
            </a:endParaRPr>
          </a:p>
        </p:txBody>
      </p:sp>
      <p:grpSp>
        <p:nvGrpSpPr>
          <p:cNvPr id="21" name="그룹 20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5" name="직사각형 24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6</a:t>
              </a:r>
              <a:endParaRPr lang="ko-KR" altLang="en-US" sz="3800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50" dirty="0" smtClean="0">
                  <a:solidFill>
                    <a:schemeClr val="bg1"/>
                  </a:solidFill>
                </a:rPr>
                <a:t>농업종사자의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유해</a:t>
              </a:r>
              <a:r>
                <a:rPr lang="en-US" altLang="ko-KR" sz="2800" b="1" spc="-150" dirty="0">
                  <a:solidFill>
                    <a:schemeClr val="bg1"/>
                  </a:solidFill>
                  <a:ea typeface="맑은 고딕"/>
                </a:rPr>
                <a:t>·</a:t>
              </a:r>
              <a:r>
                <a:rPr lang="ko-KR" altLang="en-US" sz="2800" b="1" spc="-150" dirty="0">
                  <a:solidFill>
                    <a:schemeClr val="bg1"/>
                  </a:solidFill>
                  <a:ea typeface="맑은 고딕"/>
                </a:rPr>
                <a:t>위험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요인 및 안전대책 </a:t>
              </a:r>
              <a:endParaRPr lang="en-US" altLang="ko-KR" sz="2800" b="1" spc="-150" dirty="0">
                <a:solidFill>
                  <a:schemeClr val="bg1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29" name="Picture 2" descr="C:\Users\Administrator\Desktop\사고1-1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716735" y="1026753"/>
            <a:ext cx="5112568" cy="3498071"/>
          </a:xfrm>
          <a:prstGeom prst="rect">
            <a:avLst/>
          </a:prstGeom>
          <a:noFill/>
          <a:effectLst>
            <a:softEdge rad="254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221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직사각형 31"/>
          <p:cNvSpPr/>
          <p:nvPr/>
        </p:nvSpPr>
        <p:spPr>
          <a:xfrm>
            <a:off x="3274949" y="4437906"/>
            <a:ext cx="7668381" cy="1919083"/>
          </a:xfrm>
          <a:prstGeom prst="rect">
            <a:avLst/>
          </a:prstGeom>
          <a:solidFill>
            <a:srgbClr val="33CCC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727037" y="1341562"/>
            <a:ext cx="2357454" cy="820667"/>
            <a:chOff x="727037" y="1572406"/>
            <a:chExt cx="2357454" cy="820667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2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32060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지붕 위</a:t>
              </a:r>
              <a:r>
                <a:rPr lang="en-US" altLang="ko-KR" sz="1500" b="1" spc="-133" dirty="0" smtClean="0">
                  <a:solidFill>
                    <a:srgbClr val="666699"/>
                  </a:solidFill>
                </a:rPr>
                <a:t>(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고소</a:t>
              </a:r>
              <a:r>
                <a:rPr lang="en-US" altLang="ko-KR" sz="1500" b="1" spc="-133" dirty="0" smtClean="0">
                  <a:solidFill>
                    <a:srgbClr val="666699"/>
                  </a:solidFill>
                </a:rPr>
                <a:t>) 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작업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12855" y="4509914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370243" y="4510330"/>
            <a:ext cx="7395164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지붕 위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고소</a:t>
            </a:r>
            <a:r>
              <a:rPr lang="en-US" altLang="ko-KR" sz="1600" b="1" spc="-133" dirty="0" smtClean="0">
                <a:latin typeface="+mn-ea"/>
              </a:rPr>
              <a:t>) </a:t>
            </a:r>
            <a:r>
              <a:rPr lang="ko-KR" altLang="en-US" sz="1600" b="1" spc="-133" dirty="0" smtClean="0">
                <a:latin typeface="+mn-ea"/>
              </a:rPr>
              <a:t>작업 시 안전한 작업발판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고소작업대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이동식비계 등</a:t>
            </a:r>
            <a:r>
              <a:rPr lang="en-US" altLang="ko-KR" sz="1600" b="1" spc="-133" dirty="0" smtClean="0">
                <a:latin typeface="+mn-ea"/>
              </a:rPr>
              <a:t>)</a:t>
            </a:r>
            <a:r>
              <a:rPr lang="ko-KR" altLang="en-US" sz="1600" b="1" spc="-133" dirty="0" smtClean="0">
                <a:latin typeface="+mn-ea"/>
              </a:rPr>
              <a:t> 사용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ct val="15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강도가 약한 재료로 덮은 지붕 위에서 작업 시 파손으로 인한 추락 예방을 위해 작업발판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폭 </a:t>
            </a:r>
            <a:r>
              <a:rPr lang="en-US" altLang="ko-KR" sz="1600" b="1" spc="-133" dirty="0" smtClean="0">
                <a:latin typeface="+mn-ea"/>
              </a:rPr>
              <a:t>30cm </a:t>
            </a:r>
            <a:r>
              <a:rPr lang="ko-KR" altLang="en-US" sz="1600" b="1" spc="-133" dirty="0" smtClean="0">
                <a:latin typeface="+mn-ea"/>
              </a:rPr>
              <a:t>이상</a:t>
            </a:r>
            <a:r>
              <a:rPr lang="en-US" altLang="ko-KR" sz="1600" b="1" spc="-133" dirty="0" smtClean="0">
                <a:latin typeface="+mn-ea"/>
              </a:rPr>
              <a:t>) </a:t>
            </a:r>
            <a:r>
              <a:rPr lang="ko-KR" altLang="en-US" sz="1600" b="1" spc="-133" dirty="0" smtClean="0">
                <a:latin typeface="+mn-ea"/>
              </a:rPr>
              <a:t>설치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하부에 </a:t>
            </a:r>
            <a:r>
              <a:rPr lang="ko-KR" altLang="en-US" sz="1600" b="1" spc="-133" dirty="0" err="1" smtClean="0">
                <a:latin typeface="+mn-ea"/>
              </a:rPr>
              <a:t>추락방호망</a:t>
            </a:r>
            <a:r>
              <a:rPr lang="ko-KR" altLang="en-US" sz="1600" b="1" spc="-133" dirty="0" smtClean="0">
                <a:latin typeface="+mn-ea"/>
              </a:rPr>
              <a:t> 설치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ct val="15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이동식비계 </a:t>
            </a:r>
            <a:r>
              <a:rPr lang="ko-KR" altLang="en-US" sz="1600" b="1" spc="-133" dirty="0" err="1" smtClean="0">
                <a:latin typeface="+mn-ea"/>
              </a:rPr>
              <a:t>아웃트리거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넘어짐 예방</a:t>
            </a:r>
            <a:r>
              <a:rPr lang="en-US" altLang="ko-KR" sz="1600" b="1" spc="-133" dirty="0" smtClean="0">
                <a:latin typeface="+mn-ea"/>
              </a:rPr>
              <a:t>)</a:t>
            </a:r>
            <a:r>
              <a:rPr lang="ko-KR" altLang="en-US" sz="1600" b="1" spc="-133" dirty="0" smtClean="0">
                <a:latin typeface="+mn-ea"/>
              </a:rPr>
              <a:t> 및  </a:t>
            </a:r>
            <a:r>
              <a:rPr lang="ko-KR" altLang="en-US" sz="1600" b="1" spc="-133" dirty="0" err="1" smtClean="0">
                <a:latin typeface="+mn-ea"/>
              </a:rPr>
              <a:t>단부</a:t>
            </a:r>
            <a:r>
              <a:rPr lang="ko-KR" altLang="en-US" sz="1600" b="1" spc="-133" dirty="0" smtClean="0">
                <a:latin typeface="+mn-ea"/>
              </a:rPr>
              <a:t> 안전난간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추락 예방</a:t>
            </a:r>
            <a:r>
              <a:rPr lang="en-US" altLang="ko-KR" sz="1600" b="1" spc="-133" dirty="0" smtClean="0">
                <a:latin typeface="+mn-ea"/>
              </a:rPr>
              <a:t>)</a:t>
            </a:r>
            <a:r>
              <a:rPr lang="ko-KR" altLang="en-US" sz="1600" b="1" spc="-133" dirty="0" smtClean="0">
                <a:latin typeface="+mn-ea"/>
              </a:rPr>
              <a:t> 설치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ct val="15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err="1" smtClean="0">
                <a:latin typeface="+mn-ea"/>
              </a:rPr>
              <a:t>안전대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부착설비 설치 및 연결</a:t>
            </a:r>
            <a:r>
              <a:rPr lang="en-US" altLang="ko-KR" sz="1600" b="1" spc="-133" dirty="0" smtClean="0">
                <a:latin typeface="+mn-ea"/>
              </a:rPr>
              <a:t>),</a:t>
            </a:r>
            <a:r>
              <a:rPr lang="ko-KR" altLang="en-US" sz="1600" b="1" spc="-133" dirty="0" smtClean="0">
                <a:latin typeface="+mn-ea"/>
              </a:rPr>
              <a:t> 안전모 등 보호구 지급 및 착용</a:t>
            </a:r>
            <a:endParaRPr lang="en-US" altLang="ko-KR" sz="1600" b="1" spc="-133" dirty="0">
              <a:latin typeface="+mn-ea"/>
            </a:endParaRPr>
          </a:p>
        </p:txBody>
      </p:sp>
      <p:grpSp>
        <p:nvGrpSpPr>
          <p:cNvPr id="21" name="그룹 20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5" name="직사각형 24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6</a:t>
              </a:r>
              <a:endParaRPr lang="ko-KR" altLang="en-US" sz="3800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50" dirty="0" smtClean="0">
                  <a:solidFill>
                    <a:schemeClr val="bg1"/>
                  </a:solidFill>
                </a:rPr>
                <a:t>농업종사자의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유해</a:t>
              </a:r>
              <a:r>
                <a:rPr lang="en-US" altLang="ko-KR" sz="2800" b="1" spc="-150" dirty="0">
                  <a:solidFill>
                    <a:schemeClr val="bg1"/>
                  </a:solidFill>
                  <a:ea typeface="맑은 고딕"/>
                </a:rPr>
                <a:t>·</a:t>
              </a:r>
              <a:r>
                <a:rPr lang="ko-KR" altLang="en-US" sz="2800" b="1" spc="-150" dirty="0">
                  <a:solidFill>
                    <a:schemeClr val="bg1"/>
                  </a:solidFill>
                  <a:ea typeface="맑은 고딕"/>
                </a:rPr>
                <a:t>위험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요인 및 안전대책 </a:t>
              </a:r>
              <a:endParaRPr lang="en-US" altLang="ko-KR" sz="2800" b="1" spc="-150" dirty="0">
                <a:solidFill>
                  <a:schemeClr val="bg1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16" name="Picture 2" descr="C:\Users\Administrator\Desktop\사고2-1.jpg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50" t="6311" r="5000" b="4170"/>
          <a:stretch/>
        </p:blipFill>
        <p:spPr bwMode="auto">
          <a:xfrm>
            <a:off x="4860751" y="1103431"/>
            <a:ext cx="4896544" cy="3286721"/>
          </a:xfrm>
          <a:prstGeom prst="rect">
            <a:avLst/>
          </a:prstGeom>
          <a:noFill/>
          <a:effectLst>
            <a:softEdge rad="254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7428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직사각형 31"/>
          <p:cNvSpPr/>
          <p:nvPr/>
        </p:nvSpPr>
        <p:spPr>
          <a:xfrm>
            <a:off x="3274949" y="4437906"/>
            <a:ext cx="7668381" cy="1919083"/>
          </a:xfrm>
          <a:prstGeom prst="rect">
            <a:avLst/>
          </a:prstGeom>
          <a:solidFill>
            <a:srgbClr val="33CCC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727037" y="1341562"/>
            <a:ext cx="2357454" cy="820667"/>
            <a:chOff x="727037" y="1572406"/>
            <a:chExt cx="2357454" cy="820667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280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3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32060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err="1" smtClean="0">
                  <a:solidFill>
                    <a:srgbClr val="666699"/>
                  </a:solidFill>
                </a:rPr>
                <a:t>혼합기</a:t>
              </a:r>
              <a:r>
                <a:rPr lang="en-US" altLang="ko-KR" sz="1500" b="1" spc="-133" dirty="0" smtClean="0">
                  <a:solidFill>
                    <a:srgbClr val="666699"/>
                  </a:solidFill>
                </a:rPr>
                <a:t>, </a:t>
              </a:r>
              <a:r>
                <a:rPr lang="ko-KR" altLang="en-US" sz="1500" b="1" spc="-133" dirty="0" err="1" smtClean="0">
                  <a:solidFill>
                    <a:srgbClr val="666699"/>
                  </a:solidFill>
                </a:rPr>
                <a:t>교반기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 작업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12855" y="4509914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370243" y="4510330"/>
            <a:ext cx="7395164" cy="17436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2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연료 투입구에 방호덮개 설치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덮개 개방 시 운전이 정지되도록 연동장치 설치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ct val="12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타 작업자의 조작으로 인한 기계 끼임 예방을 위해 정비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청소 등 비정형 작업 시 운전정지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기동장치에 잠금장치 설치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키 별도 보관</a:t>
            </a:r>
            <a:r>
              <a:rPr lang="en-US" altLang="ko-KR" sz="1600" b="1" spc="-133" dirty="0" smtClean="0">
                <a:latin typeface="+mn-ea"/>
              </a:rPr>
              <a:t>), </a:t>
            </a:r>
            <a:r>
              <a:rPr lang="ko-KR" altLang="en-US" sz="1600" b="1" spc="-133" dirty="0" err="1" smtClean="0">
                <a:latin typeface="+mn-ea"/>
              </a:rPr>
              <a:t>점검중</a:t>
            </a:r>
            <a:r>
              <a:rPr lang="ko-KR" altLang="en-US" sz="1600" b="1" spc="-133" dirty="0" smtClean="0">
                <a:latin typeface="+mn-ea"/>
              </a:rPr>
              <a:t> 꼬리표 부착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표지판 설치</a:t>
            </a:r>
            <a:r>
              <a:rPr lang="en-US" altLang="ko-KR" sz="1600" b="1" spc="-133" dirty="0" smtClean="0">
                <a:latin typeface="+mn-ea"/>
              </a:rPr>
              <a:t>)</a:t>
            </a:r>
          </a:p>
          <a:p>
            <a:pPr marL="180975" indent="-180975" latinLnBrk="0">
              <a:lnSpc>
                <a:spcPct val="12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작업자 추락 예방을 위해 </a:t>
            </a:r>
            <a:r>
              <a:rPr lang="ko-KR" altLang="en-US" sz="1600" b="1" spc="-133" dirty="0" err="1" smtClean="0">
                <a:latin typeface="+mn-ea"/>
              </a:rPr>
              <a:t>개구부</a:t>
            </a:r>
            <a:r>
              <a:rPr lang="ko-KR" altLang="en-US" sz="1600" b="1" spc="-133" dirty="0" smtClean="0">
                <a:latin typeface="+mn-ea"/>
              </a:rPr>
              <a:t> 덮개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안전난간 등 설치</a:t>
            </a:r>
            <a:endParaRPr lang="en-US" altLang="ko-KR" sz="1600" b="1" spc="-133" dirty="0">
              <a:latin typeface="+mn-ea"/>
            </a:endParaRPr>
          </a:p>
          <a:p>
            <a:pPr marL="180975" indent="-180975" latinLnBrk="0">
              <a:lnSpc>
                <a:spcPct val="12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err="1" smtClean="0">
                <a:latin typeface="+mn-ea"/>
              </a:rPr>
              <a:t>중량물</a:t>
            </a:r>
            <a:r>
              <a:rPr lang="ko-KR" altLang="en-US" sz="1600" b="1" spc="-133" dirty="0" smtClean="0">
                <a:latin typeface="+mn-ea"/>
              </a:rPr>
              <a:t> 인력운반 시 신호에 의한 작업 실시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ct val="12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작업에 적합한 보호구 지급 및 착용</a:t>
            </a:r>
            <a:endParaRPr lang="en-US" altLang="ko-KR" sz="1600" b="1" spc="-133" dirty="0">
              <a:latin typeface="+mn-ea"/>
            </a:endParaRPr>
          </a:p>
        </p:txBody>
      </p:sp>
      <p:grpSp>
        <p:nvGrpSpPr>
          <p:cNvPr id="21" name="그룹 20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5" name="직사각형 24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6</a:t>
              </a:r>
              <a:endParaRPr lang="ko-KR" altLang="en-US" sz="3800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50" dirty="0" smtClean="0">
                  <a:solidFill>
                    <a:schemeClr val="bg1"/>
                  </a:solidFill>
                </a:rPr>
                <a:t>농업종사자의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유해</a:t>
              </a:r>
              <a:r>
                <a:rPr lang="en-US" altLang="ko-KR" sz="2800" b="1" spc="-150" dirty="0">
                  <a:solidFill>
                    <a:schemeClr val="bg1"/>
                  </a:solidFill>
                  <a:ea typeface="맑은 고딕"/>
                </a:rPr>
                <a:t>·</a:t>
              </a:r>
              <a:r>
                <a:rPr lang="ko-KR" altLang="en-US" sz="2800" b="1" spc="-150" dirty="0">
                  <a:solidFill>
                    <a:schemeClr val="bg1"/>
                  </a:solidFill>
                  <a:ea typeface="맑은 고딕"/>
                </a:rPr>
                <a:t>위험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요인 및 안전대책 </a:t>
              </a:r>
              <a:endParaRPr lang="en-US" altLang="ko-KR" sz="2800" b="1" spc="-150" dirty="0">
                <a:solidFill>
                  <a:schemeClr val="bg1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17" name="Picture 3" descr="C:\Users\Administrator\Desktop\사고3-1.jpg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813" t="6515" r="6726" b="6356"/>
          <a:stretch/>
        </p:blipFill>
        <p:spPr bwMode="auto">
          <a:xfrm>
            <a:off x="4871581" y="1329360"/>
            <a:ext cx="4392488" cy="2960155"/>
          </a:xfrm>
          <a:prstGeom prst="rect">
            <a:avLst/>
          </a:prstGeom>
          <a:noFill/>
          <a:effectLst>
            <a:softEdge rad="254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9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직사각형 31"/>
          <p:cNvSpPr/>
          <p:nvPr/>
        </p:nvSpPr>
        <p:spPr>
          <a:xfrm>
            <a:off x="3274949" y="4437906"/>
            <a:ext cx="7668381" cy="1919083"/>
          </a:xfrm>
          <a:prstGeom prst="rect">
            <a:avLst/>
          </a:prstGeom>
          <a:solidFill>
            <a:srgbClr val="33CCC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727037" y="1341562"/>
            <a:ext cx="2357454" cy="820667"/>
            <a:chOff x="727037" y="1572406"/>
            <a:chExt cx="2357454" cy="820667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4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32060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smtClean="0">
                  <a:solidFill>
                    <a:srgbClr val="666699"/>
                  </a:solidFill>
                </a:rPr>
                <a:t>사다리 취급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12855" y="4509914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370242" y="4510330"/>
            <a:ext cx="7573087" cy="17436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2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고소작업 시 안전성이 확보된 작업대 사용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이동식비계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고소작업대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err="1" smtClean="0">
                <a:latin typeface="+mn-ea"/>
              </a:rPr>
              <a:t>말비계</a:t>
            </a:r>
            <a:r>
              <a:rPr lang="ko-KR" altLang="en-US" sz="1600" b="1" spc="-133" dirty="0" smtClean="0">
                <a:latin typeface="+mn-ea"/>
              </a:rPr>
              <a:t> 등</a:t>
            </a:r>
            <a:r>
              <a:rPr lang="en-US" altLang="ko-KR" sz="1600" b="1" spc="-133" dirty="0" smtClean="0">
                <a:latin typeface="+mn-ea"/>
              </a:rPr>
              <a:t>)</a:t>
            </a:r>
          </a:p>
          <a:p>
            <a:pPr marL="180975" indent="-180975" latinLnBrk="0">
              <a:lnSpc>
                <a:spcPct val="12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이동식사다리는 통로로 사용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원칙</a:t>
            </a:r>
            <a:r>
              <a:rPr lang="en-US" altLang="ko-KR" sz="1600" b="1" spc="-133" dirty="0" smtClean="0">
                <a:latin typeface="+mn-ea"/>
              </a:rPr>
              <a:t>)</a:t>
            </a:r>
          </a:p>
          <a:p>
            <a:pPr marL="180975" indent="-180975" latinLnBrk="0">
              <a:lnSpc>
                <a:spcPct val="12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작업대 설치 곤란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협소</a:t>
            </a:r>
            <a:r>
              <a:rPr lang="en-US" altLang="ko-KR" sz="1600" b="1" spc="-133" dirty="0" smtClean="0">
                <a:latin typeface="+mn-ea"/>
              </a:rPr>
              <a:t>)</a:t>
            </a:r>
            <a:r>
              <a:rPr lang="ko-KR" altLang="en-US" sz="1600" b="1" spc="-133" dirty="0" smtClean="0">
                <a:latin typeface="+mn-ea"/>
              </a:rPr>
              <a:t> 장소 및 </a:t>
            </a:r>
            <a:r>
              <a:rPr lang="ko-KR" altLang="en-US" sz="1600" b="1" spc="-133" dirty="0" err="1" smtClean="0">
                <a:latin typeface="+mn-ea"/>
              </a:rPr>
              <a:t>경작업</a:t>
            </a:r>
            <a:r>
              <a:rPr lang="ko-KR" altLang="en-US" sz="1600" b="1" spc="-133" dirty="0" smtClean="0">
                <a:latin typeface="+mn-ea"/>
              </a:rPr>
              <a:t> 시 예외적으로 이동식사다리를 작업용으로 사용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ct val="12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이동식사다리 미끄럼방지조치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넘어짐 방지조치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err="1" smtClean="0">
                <a:latin typeface="+mn-ea"/>
              </a:rPr>
              <a:t>아웃트리거</a:t>
            </a:r>
            <a:r>
              <a:rPr lang="ko-KR" altLang="en-US" sz="1600" b="1" spc="-133" dirty="0" smtClean="0">
                <a:latin typeface="+mn-ea"/>
              </a:rPr>
              <a:t> 설치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잠금장치 등</a:t>
            </a:r>
            <a:r>
              <a:rPr lang="en-US" altLang="ko-KR" sz="1600" b="1" spc="-133" dirty="0" smtClean="0">
                <a:latin typeface="+mn-ea"/>
              </a:rPr>
              <a:t>)</a:t>
            </a:r>
            <a:r>
              <a:rPr lang="ko-KR" altLang="en-US" sz="1600" b="1" spc="-133" dirty="0" smtClean="0">
                <a:latin typeface="+mn-ea"/>
              </a:rPr>
              <a:t> 실시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ct val="12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안전모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err="1" smtClean="0">
                <a:latin typeface="+mn-ea"/>
              </a:rPr>
              <a:t>안전대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부착설비 설치 및 연결</a:t>
            </a:r>
            <a:r>
              <a:rPr lang="en-US" altLang="ko-KR" sz="1600" b="1" spc="-133" dirty="0" smtClean="0">
                <a:latin typeface="+mn-ea"/>
              </a:rPr>
              <a:t>)</a:t>
            </a:r>
            <a:r>
              <a:rPr lang="ko-KR" altLang="en-US" sz="1600" b="1" spc="-133" dirty="0" smtClean="0">
                <a:latin typeface="+mn-ea"/>
              </a:rPr>
              <a:t> 등 상황에 적합한 보호구 지급 및 착용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ct val="12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사다리 이용 시 물건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기구 등을 손에 든 채 오르지 않음</a:t>
            </a:r>
            <a:endParaRPr lang="en-US" altLang="ko-KR" sz="1600" b="1" spc="-133" dirty="0" smtClean="0">
              <a:latin typeface="+mn-ea"/>
            </a:endParaRPr>
          </a:p>
        </p:txBody>
      </p:sp>
      <p:grpSp>
        <p:nvGrpSpPr>
          <p:cNvPr id="21" name="그룹 20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5" name="직사각형 24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6</a:t>
              </a:r>
              <a:endParaRPr lang="ko-KR" altLang="en-US" sz="3800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50" dirty="0" smtClean="0">
                  <a:solidFill>
                    <a:schemeClr val="bg1"/>
                  </a:solidFill>
                </a:rPr>
                <a:t>농업종사자의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유해</a:t>
              </a:r>
              <a:r>
                <a:rPr lang="en-US" altLang="ko-KR" sz="2800" b="1" spc="-150" dirty="0">
                  <a:solidFill>
                    <a:schemeClr val="bg1"/>
                  </a:solidFill>
                  <a:ea typeface="맑은 고딕"/>
                </a:rPr>
                <a:t>·</a:t>
              </a:r>
              <a:r>
                <a:rPr lang="ko-KR" altLang="en-US" sz="2800" b="1" spc="-150" dirty="0">
                  <a:solidFill>
                    <a:schemeClr val="bg1"/>
                  </a:solidFill>
                  <a:ea typeface="맑은 고딕"/>
                </a:rPr>
                <a:t>위험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요인 및 안전대책 </a:t>
              </a:r>
              <a:endParaRPr lang="en-US" altLang="ko-KR" sz="2800" b="1" spc="-150" dirty="0">
                <a:solidFill>
                  <a:schemeClr val="bg1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16" name="Picture 2" descr="C:\Users\Administrator\Desktop\사고4-1.jpg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940" t="1404" r="7887"/>
          <a:stretch/>
        </p:blipFill>
        <p:spPr bwMode="auto">
          <a:xfrm>
            <a:off x="4788743" y="1158665"/>
            <a:ext cx="4281207" cy="3176201"/>
          </a:xfrm>
          <a:prstGeom prst="rect">
            <a:avLst/>
          </a:prstGeom>
          <a:noFill/>
          <a:effectLst>
            <a:softEdge rad="254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4034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직사각형 31"/>
          <p:cNvSpPr/>
          <p:nvPr/>
        </p:nvSpPr>
        <p:spPr>
          <a:xfrm>
            <a:off x="3427436" y="4303977"/>
            <a:ext cx="8101889" cy="1919083"/>
          </a:xfrm>
          <a:prstGeom prst="rect">
            <a:avLst/>
          </a:prstGeom>
          <a:solidFill>
            <a:srgbClr val="33CCC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727037" y="1341562"/>
            <a:ext cx="2357454" cy="820667"/>
            <a:chOff x="727037" y="1572406"/>
            <a:chExt cx="2357454" cy="820667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5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32060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smtClean="0">
                  <a:solidFill>
                    <a:srgbClr val="666699"/>
                  </a:solidFill>
                </a:rPr>
                <a:t>폐기물 처리 작업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12855" y="4509914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564607" y="4440154"/>
            <a:ext cx="7573087" cy="16743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7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저장탱크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통로 등 </a:t>
            </a:r>
            <a:r>
              <a:rPr lang="ko-KR" altLang="en-US" sz="1600" b="1" spc="-133" dirty="0" err="1" smtClean="0">
                <a:latin typeface="+mn-ea"/>
              </a:rPr>
              <a:t>끝단이나</a:t>
            </a:r>
            <a:r>
              <a:rPr lang="ko-KR" altLang="en-US" sz="1600" b="1" spc="-133" dirty="0" smtClean="0">
                <a:latin typeface="+mn-ea"/>
              </a:rPr>
              <a:t> </a:t>
            </a:r>
            <a:r>
              <a:rPr lang="ko-KR" altLang="en-US" sz="1600" b="1" spc="-133" dirty="0" err="1" smtClean="0">
                <a:latin typeface="+mn-ea"/>
              </a:rPr>
              <a:t>개구부에</a:t>
            </a:r>
            <a:r>
              <a:rPr lang="ko-KR" altLang="en-US" sz="1600" b="1" spc="-133" dirty="0" smtClean="0">
                <a:latin typeface="+mn-ea"/>
              </a:rPr>
              <a:t> 덮개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안전난간 설치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ct val="17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폐수처리탱크 회전축 감김 예방을 위해 덮개 또는 울 설치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ct val="17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>
                <a:latin typeface="+mn-ea"/>
              </a:rPr>
              <a:t>타 작업자의 조작으로 인한 기계 끼임 예방을 위해 정비</a:t>
            </a:r>
            <a:r>
              <a:rPr lang="en-US" altLang="ko-KR" sz="1600" b="1" spc="-133" dirty="0">
                <a:latin typeface="+mn-ea"/>
              </a:rPr>
              <a:t>, </a:t>
            </a:r>
            <a:r>
              <a:rPr lang="ko-KR" altLang="en-US" sz="1600" b="1" spc="-133" dirty="0">
                <a:latin typeface="+mn-ea"/>
              </a:rPr>
              <a:t>청소 등 비정형 작업 시 운전정지</a:t>
            </a:r>
            <a:r>
              <a:rPr lang="en-US" altLang="ko-KR" sz="1600" b="1" spc="-133" dirty="0">
                <a:latin typeface="+mn-ea"/>
              </a:rPr>
              <a:t>, </a:t>
            </a:r>
            <a:r>
              <a:rPr lang="ko-KR" altLang="en-US" sz="1600" b="1" spc="-133" dirty="0">
                <a:latin typeface="+mn-ea"/>
              </a:rPr>
              <a:t>기동장치에 잠금장치 설치</a:t>
            </a:r>
            <a:r>
              <a:rPr lang="en-US" altLang="ko-KR" sz="1600" b="1" spc="-133" dirty="0">
                <a:latin typeface="+mn-ea"/>
              </a:rPr>
              <a:t>(</a:t>
            </a:r>
            <a:r>
              <a:rPr lang="ko-KR" altLang="en-US" sz="1600" b="1" spc="-133" dirty="0">
                <a:latin typeface="+mn-ea"/>
              </a:rPr>
              <a:t>키 별도 보관</a:t>
            </a:r>
            <a:r>
              <a:rPr lang="en-US" altLang="ko-KR" sz="1600" b="1" spc="-133" dirty="0">
                <a:latin typeface="+mn-ea"/>
              </a:rPr>
              <a:t>), </a:t>
            </a:r>
            <a:r>
              <a:rPr lang="ko-KR" altLang="en-US" sz="1600" b="1" spc="-133" dirty="0" err="1">
                <a:latin typeface="+mn-ea"/>
              </a:rPr>
              <a:t>점검중</a:t>
            </a:r>
            <a:r>
              <a:rPr lang="ko-KR" altLang="en-US" sz="1600" b="1" spc="-133" dirty="0">
                <a:latin typeface="+mn-ea"/>
              </a:rPr>
              <a:t> 꼬리표 부착</a:t>
            </a:r>
            <a:r>
              <a:rPr lang="en-US" altLang="ko-KR" sz="1600" b="1" spc="-133" dirty="0">
                <a:latin typeface="+mn-ea"/>
              </a:rPr>
              <a:t>(</a:t>
            </a:r>
            <a:r>
              <a:rPr lang="ko-KR" altLang="en-US" sz="1600" b="1" spc="-133" dirty="0">
                <a:latin typeface="+mn-ea"/>
              </a:rPr>
              <a:t>표지판 설치</a:t>
            </a:r>
            <a:r>
              <a:rPr lang="en-US" altLang="ko-KR" sz="1600" b="1" spc="-133" dirty="0" smtClean="0">
                <a:latin typeface="+mn-ea"/>
              </a:rPr>
              <a:t>)</a:t>
            </a:r>
            <a:endParaRPr lang="en-US" altLang="ko-KR" sz="1600" b="1" spc="-133" dirty="0">
              <a:latin typeface="+mn-ea"/>
            </a:endParaRPr>
          </a:p>
        </p:txBody>
      </p:sp>
      <p:grpSp>
        <p:nvGrpSpPr>
          <p:cNvPr id="21" name="그룹 20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5" name="직사각형 24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6</a:t>
              </a:r>
              <a:endParaRPr lang="ko-KR" altLang="en-US" sz="3800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50" dirty="0" smtClean="0">
                  <a:solidFill>
                    <a:schemeClr val="bg1"/>
                  </a:solidFill>
                </a:rPr>
                <a:t>농업종사자의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유해</a:t>
              </a:r>
              <a:r>
                <a:rPr lang="en-US" altLang="ko-KR" sz="2800" b="1" spc="-150" dirty="0">
                  <a:solidFill>
                    <a:schemeClr val="bg1"/>
                  </a:solidFill>
                  <a:ea typeface="맑은 고딕"/>
                </a:rPr>
                <a:t>·</a:t>
              </a:r>
              <a:r>
                <a:rPr lang="ko-KR" altLang="en-US" sz="2800" b="1" spc="-150" dirty="0">
                  <a:solidFill>
                    <a:schemeClr val="bg1"/>
                  </a:solidFill>
                  <a:ea typeface="맑은 고딕"/>
                </a:rPr>
                <a:t>위험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요인 및 안전대책 </a:t>
              </a:r>
              <a:endParaRPr lang="en-US" altLang="ko-KR" sz="2800" b="1" spc="-150" dirty="0">
                <a:solidFill>
                  <a:schemeClr val="bg1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17" name="Picture 2" descr="C:\Users\Administrator\Desktop\사고5-1.jpg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202" t="6540" r="6371" b="3986"/>
          <a:stretch/>
        </p:blipFill>
        <p:spPr bwMode="auto">
          <a:xfrm>
            <a:off x="4840887" y="1224550"/>
            <a:ext cx="4772392" cy="3113426"/>
          </a:xfrm>
          <a:prstGeom prst="rect">
            <a:avLst/>
          </a:prstGeom>
          <a:noFill/>
          <a:effectLst>
            <a:softEdge rad="254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557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0"/>
            <a:ext cx="12169775" cy="6859588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80" tIns="60890" rIns="121780" bIns="60890"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3"/>
          <p:cNvGrpSpPr/>
          <p:nvPr/>
        </p:nvGrpSpPr>
        <p:grpSpPr>
          <a:xfrm>
            <a:off x="2052439" y="1773610"/>
            <a:ext cx="8640960" cy="1484381"/>
            <a:chOff x="2370111" y="658959"/>
            <a:chExt cx="8640960" cy="1484381"/>
          </a:xfrm>
        </p:grpSpPr>
        <p:sp>
          <p:nvSpPr>
            <p:cNvPr id="4" name="TextBox 4"/>
            <p:cNvSpPr txBox="1"/>
            <p:nvPr/>
          </p:nvSpPr>
          <p:spPr>
            <a:xfrm>
              <a:off x="3298805" y="912234"/>
              <a:ext cx="7712266" cy="12311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4000" b="1" spc="-150" dirty="0" smtClean="0">
                  <a:solidFill>
                    <a:schemeClr val="bg1"/>
                  </a:solidFill>
                </a:rPr>
                <a:t>(</a:t>
              </a:r>
              <a:r>
                <a:rPr lang="ko-KR" altLang="en-US" sz="4000" b="1" spc="-150" dirty="0" smtClean="0">
                  <a:solidFill>
                    <a:schemeClr val="bg1"/>
                  </a:solidFill>
                </a:rPr>
                <a:t>참고</a:t>
              </a:r>
              <a:r>
                <a:rPr lang="en-US" altLang="ko-KR" sz="4000" b="1" spc="-150" dirty="0" smtClean="0">
                  <a:solidFill>
                    <a:schemeClr val="bg1"/>
                  </a:solidFill>
                </a:rPr>
                <a:t>) </a:t>
              </a:r>
              <a:r>
                <a:rPr lang="ko-KR" altLang="en-US" sz="4000" b="1" spc="-150" dirty="0" smtClean="0">
                  <a:solidFill>
                    <a:schemeClr val="bg1"/>
                  </a:solidFill>
                </a:rPr>
                <a:t>수산업의 </a:t>
              </a:r>
              <a:r>
                <a:rPr lang="ko-KR" altLang="en-US" sz="4000" b="1" spc="-150" dirty="0">
                  <a:solidFill>
                    <a:schemeClr val="bg1"/>
                  </a:solidFill>
                </a:rPr>
                <a:t>유해</a:t>
              </a:r>
              <a:r>
                <a:rPr lang="en-US" altLang="ko-KR" sz="4000" b="1" spc="-150" dirty="0">
                  <a:solidFill>
                    <a:schemeClr val="bg1"/>
                  </a:solidFill>
                  <a:ea typeface="맑은 고딕"/>
                </a:rPr>
                <a:t>·</a:t>
              </a:r>
              <a:r>
                <a:rPr lang="ko-KR" altLang="en-US" sz="4000" b="1" spc="-150" dirty="0">
                  <a:solidFill>
                    <a:schemeClr val="bg1"/>
                  </a:solidFill>
                  <a:ea typeface="맑은 고딕"/>
                </a:rPr>
                <a:t>위험 </a:t>
              </a:r>
              <a:r>
                <a:rPr lang="ko-KR" altLang="en-US" sz="4000" b="1" spc="-150" dirty="0">
                  <a:solidFill>
                    <a:schemeClr val="bg1"/>
                  </a:solidFill>
                </a:rPr>
                <a:t>요인 및 안전대책 </a:t>
              </a:r>
              <a:endParaRPr lang="en-US" altLang="ko-KR" sz="4000" b="1" spc="-150" dirty="0">
                <a:solidFill>
                  <a:schemeClr val="bg1"/>
                </a:solidFill>
              </a:endParaRPr>
            </a:p>
          </p:txBody>
        </p:sp>
        <p:grpSp>
          <p:nvGrpSpPr>
            <p:cNvPr id="5" name="그룹 8"/>
            <p:cNvGrpSpPr/>
            <p:nvPr/>
          </p:nvGrpSpPr>
          <p:grpSpPr>
            <a:xfrm>
              <a:off x="2370111" y="658959"/>
              <a:ext cx="928694" cy="913447"/>
              <a:chOff x="2370111" y="658959"/>
              <a:chExt cx="928694" cy="913447"/>
            </a:xfrm>
          </p:grpSpPr>
          <p:sp>
            <p:nvSpPr>
              <p:cNvPr id="6" name="직사각형 5"/>
              <p:cNvSpPr/>
              <p:nvPr/>
            </p:nvSpPr>
            <p:spPr>
              <a:xfrm>
                <a:off x="2370111" y="929464"/>
                <a:ext cx="642942" cy="6429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2584425" y="658959"/>
                <a:ext cx="714380" cy="82817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200000"/>
                  </a:lnSpc>
                  <a:buClr>
                    <a:srgbClr val="33CCCC"/>
                  </a:buClr>
                </a:pPr>
                <a:r>
                  <a:rPr lang="en-US" altLang="ko-KR" sz="3200" b="1" spc="-133" dirty="0" smtClean="0">
                    <a:solidFill>
                      <a:srgbClr val="33CCCC"/>
                    </a:solidFill>
                    <a:latin typeface="+mn-ea"/>
                  </a:rPr>
                  <a:t>7</a:t>
                </a:r>
                <a:r>
                  <a:rPr lang="en-US" altLang="ko-KR" sz="2800" b="1" spc="-133" dirty="0" smtClean="0">
                    <a:latin typeface="+mn-ea"/>
                  </a:rPr>
                  <a:t> </a:t>
                </a:r>
              </a:p>
            </p:txBody>
          </p:sp>
        </p:grp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55599" y="1572406"/>
            <a:ext cx="2757234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02.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올바른 작업 복장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착용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3513119" y="1500968"/>
            <a:ext cx="8001056" cy="3693319"/>
            <a:chOff x="3513119" y="1572406"/>
            <a:chExt cx="8001056" cy="3693319"/>
          </a:xfrm>
        </p:grpSpPr>
        <p:sp>
          <p:nvSpPr>
            <p:cNvPr id="4" name="TextBox 3"/>
            <p:cNvSpPr txBox="1"/>
            <p:nvPr/>
          </p:nvSpPr>
          <p:spPr>
            <a:xfrm>
              <a:off x="4727565" y="1572406"/>
              <a:ext cx="6786610" cy="369331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44000" indent="-144000" latinLnBrk="0">
                <a:lnSpc>
                  <a:spcPct val="150000"/>
                </a:lnSpc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회사에서 정해진 복장 규정이 있는 경우에는 그 내용을 따름</a:t>
              </a:r>
              <a:endParaRPr lang="en-US" altLang="ko-KR" sz="1600" b="1" spc="-133" dirty="0" smtClean="0">
                <a:solidFill>
                  <a:prstClr val="black"/>
                </a:solidFill>
              </a:endParaRPr>
            </a:p>
            <a:p>
              <a:pPr marL="144000" indent="-144000" latinLnBrk="0">
                <a:lnSpc>
                  <a:spcPct val="150000"/>
                </a:lnSpc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떨어지는 물체로부터 머리 보호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안전모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),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 </a:t>
              </a:r>
              <a:r>
                <a:rPr lang="ko-KR" altLang="en-US" sz="1600" b="1" spc="-133" dirty="0" err="1" smtClean="0">
                  <a:solidFill>
                    <a:prstClr val="black"/>
                  </a:solidFill>
                </a:rPr>
                <a:t>작업물로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 인해 머리가 지저분해지는 것 방지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머리카락이 기계나 회전축에 말려 들어갈 위험을 방지하기 위해 착용</a:t>
              </a:r>
              <a:endParaRPr lang="en-US" altLang="ko-KR" sz="1600" b="1" spc="-133" dirty="0" smtClean="0">
                <a:solidFill>
                  <a:prstClr val="black"/>
                </a:solidFill>
              </a:endParaRPr>
            </a:p>
            <a:p>
              <a:pPr marL="144000" indent="-144000" latinLnBrk="0">
                <a:lnSpc>
                  <a:spcPct val="150000"/>
                </a:lnSpc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손 보호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작업 시 손이 더러워지는 것 방지</a:t>
              </a:r>
              <a:endParaRPr lang="en-US" altLang="ko-KR" sz="1600" b="1" spc="-133" dirty="0" smtClean="0">
                <a:solidFill>
                  <a:prstClr val="black"/>
                </a:solidFill>
              </a:endParaRPr>
            </a:p>
            <a:p>
              <a:pPr marL="144000" indent="-144000" latinLnBrk="0">
                <a:lnSpc>
                  <a:spcPct val="150000"/>
                </a:lnSpc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장갑을 끼면 손가락의 감각이 무뎌져 작업에 영향을 주고 위험한 일도 발생할 수 있어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 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작업특성에 적합한 장갑 착용</a:t>
              </a:r>
              <a:endParaRPr lang="en-US" altLang="ko-KR" sz="1600" b="1" spc="-133" dirty="0" smtClean="0">
                <a:solidFill>
                  <a:prstClr val="black"/>
                </a:solidFill>
              </a:endParaRPr>
            </a:p>
            <a:p>
              <a:pPr marL="144000" indent="-144000" latinLnBrk="0">
                <a:lnSpc>
                  <a:spcPct val="150000"/>
                </a:lnSpc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위생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유해요인 제거 등을 위해 앞치마 착용 시 앞치마가 기계에 말려 들어가지 않도록 조치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 (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목도리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,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 스카프 착용 시 말림에 의한 재해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)</a:t>
              </a:r>
            </a:p>
            <a:p>
              <a:pPr marL="144000" indent="-144000" latinLnBrk="0">
                <a:lnSpc>
                  <a:spcPct val="150000"/>
                </a:lnSpc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작업내용에 적합한 안전화 착용</a:t>
              </a:r>
              <a:endParaRPr lang="en-US" altLang="ko-KR" sz="1600" b="1" spc="-133" dirty="0" smtClean="0">
                <a:solidFill>
                  <a:prstClr val="black"/>
                </a:solidFill>
              </a:endParaRPr>
            </a:p>
            <a:p>
              <a:pPr marL="144000" indent="-144000" latinLnBrk="0">
                <a:lnSpc>
                  <a:spcPct val="150000"/>
                </a:lnSpc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슬리퍼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샌들과 같이 벗겨지기거나 미끄러지기 쉬운 신발 착용 금지</a:t>
              </a:r>
              <a:endParaRPr lang="en-US" altLang="ko-KR" sz="1600" b="1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513120" y="1572406"/>
              <a:ext cx="1428760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91779">
                <a:lnSpc>
                  <a:spcPct val="150000"/>
                </a:lnSpc>
                <a:buClr>
                  <a:srgbClr val="33CCCC"/>
                </a:buClr>
              </a:pPr>
              <a:r>
                <a:rPr lang="ko-KR" altLang="en-US" sz="1600" b="1" spc="-133" dirty="0" smtClean="0">
                  <a:solidFill>
                    <a:srgbClr val="666699"/>
                  </a:solidFill>
                </a:rPr>
                <a:t>■ 작업복</a:t>
              </a:r>
              <a:endParaRPr lang="en-US" altLang="ko-KR" sz="1600" b="1" spc="-133" dirty="0" smtClean="0">
                <a:solidFill>
                  <a:srgbClr val="666699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513119" y="4858554"/>
              <a:ext cx="1428760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91779">
                <a:lnSpc>
                  <a:spcPct val="150000"/>
                </a:lnSpc>
                <a:buClr>
                  <a:srgbClr val="33CCCC"/>
                </a:buClr>
              </a:pPr>
              <a:r>
                <a:rPr lang="ko-KR" altLang="en-US" sz="1600" b="1" spc="-133" dirty="0" smtClean="0">
                  <a:solidFill>
                    <a:srgbClr val="666699"/>
                  </a:solidFill>
                </a:rPr>
                <a:t>■ 신   발</a:t>
              </a:r>
              <a:endParaRPr lang="en-US" altLang="ko-KR" sz="1400" b="1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513119" y="1965095"/>
              <a:ext cx="1428760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91779">
                <a:lnSpc>
                  <a:spcPct val="150000"/>
                </a:lnSpc>
                <a:buClr>
                  <a:srgbClr val="33CCCC"/>
                </a:buClr>
              </a:pPr>
              <a:r>
                <a:rPr lang="ko-KR" altLang="en-US" sz="1600" b="1" spc="-133" dirty="0" smtClean="0">
                  <a:solidFill>
                    <a:srgbClr val="666699"/>
                  </a:solidFill>
                </a:rPr>
                <a:t>■ 모   자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513119" y="2679475"/>
              <a:ext cx="1428760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91779">
                <a:lnSpc>
                  <a:spcPct val="150000"/>
                </a:lnSpc>
                <a:buClr>
                  <a:srgbClr val="33CCCC"/>
                </a:buClr>
              </a:pPr>
              <a:r>
                <a:rPr lang="ko-KR" altLang="en-US" sz="1600" b="1" spc="-133" dirty="0" smtClean="0">
                  <a:solidFill>
                    <a:srgbClr val="666699"/>
                  </a:solidFill>
                </a:rPr>
                <a:t>■ 장   갑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513119" y="3786984"/>
              <a:ext cx="1428760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91779">
                <a:lnSpc>
                  <a:spcPct val="150000"/>
                </a:lnSpc>
                <a:buClr>
                  <a:srgbClr val="33CCCC"/>
                </a:buClr>
              </a:pPr>
              <a:r>
                <a:rPr lang="ko-KR" altLang="en-US" sz="1600" b="1" spc="-133" dirty="0" smtClean="0">
                  <a:solidFill>
                    <a:srgbClr val="666699"/>
                  </a:solidFill>
                </a:rPr>
                <a:t>■ 앞치마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513119" y="5644372"/>
            <a:ext cx="792961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■ 올바른 직장에서의 복장 </a:t>
            </a:r>
            <a:r>
              <a:rPr lang="en-US" altLang="ko-KR" sz="1600" b="1" spc="-133" dirty="0" smtClean="0">
                <a:solidFill>
                  <a:srgbClr val="666699"/>
                </a:solidFill>
              </a:rPr>
              <a:t>: </a:t>
            </a:r>
            <a:r>
              <a:rPr lang="ko-KR" altLang="en-US" sz="1600" b="1" spc="-133" dirty="0" smtClean="0">
                <a:solidFill>
                  <a:srgbClr val="666699"/>
                </a:solidFill>
              </a:rPr>
              <a:t>신체의 부상을 방지하는 것이 첫 번째 목적</a:t>
            </a:r>
            <a:r>
              <a:rPr lang="en-US" altLang="ko-KR" sz="1600" b="1" spc="-133" dirty="0" smtClean="0">
                <a:solidFill>
                  <a:srgbClr val="666699"/>
                </a:solidFill>
              </a:rPr>
              <a:t>,</a:t>
            </a:r>
            <a:r>
              <a:rPr lang="ko-KR" altLang="en-US" sz="1600" b="1" spc="-133" dirty="0" smtClean="0">
                <a:solidFill>
                  <a:srgbClr val="666699"/>
                </a:solidFill>
              </a:rPr>
              <a:t> </a:t>
            </a:r>
            <a:r>
              <a:rPr lang="en-US" altLang="ko-KR" sz="1600" b="1" spc="-133" dirty="0" smtClean="0">
                <a:solidFill>
                  <a:srgbClr val="666699"/>
                </a:solidFill>
              </a:rPr>
              <a:t/>
            </a:r>
            <a:br>
              <a:rPr lang="en-US" altLang="ko-KR" sz="1600" b="1" spc="-133" dirty="0" smtClean="0">
                <a:solidFill>
                  <a:srgbClr val="666699"/>
                </a:solidFill>
              </a:rPr>
            </a:br>
            <a:r>
              <a:rPr lang="en-US" altLang="ko-KR" sz="1600" b="1" spc="-133" dirty="0" smtClean="0">
                <a:solidFill>
                  <a:srgbClr val="666699"/>
                </a:solidFill>
              </a:rPr>
              <a:t>                                           </a:t>
            </a:r>
            <a:r>
              <a:rPr lang="ko-KR" altLang="en-US" sz="1600" b="1" spc="-133" dirty="0" smtClean="0">
                <a:solidFill>
                  <a:srgbClr val="666699"/>
                </a:solidFill>
              </a:rPr>
              <a:t>일을 편리하게 하도록 하는 것은 두 번째 목적</a:t>
            </a:r>
            <a:endParaRPr lang="en-US" altLang="ko-KR" sz="14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4" name="직사각형 1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4145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3" name="직사각형 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7</a:t>
              </a:r>
              <a:endParaRPr lang="ko-KR" altLang="en-US" sz="38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50" dirty="0" smtClean="0">
                  <a:solidFill>
                    <a:schemeClr val="bg1"/>
                  </a:solidFill>
                </a:rPr>
                <a:t>수산업의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유해</a:t>
              </a:r>
              <a:r>
                <a:rPr lang="en-US" altLang="ko-KR" sz="2800" b="1" spc="-150" dirty="0">
                  <a:solidFill>
                    <a:schemeClr val="bg1"/>
                  </a:solidFill>
                  <a:ea typeface="맑은 고딕"/>
                </a:rPr>
                <a:t>·</a:t>
              </a:r>
              <a:r>
                <a:rPr lang="ko-KR" altLang="en-US" sz="2800" b="1" spc="-150" dirty="0">
                  <a:solidFill>
                    <a:schemeClr val="bg1"/>
                  </a:solidFill>
                  <a:ea typeface="맑은 고딕"/>
                </a:rPr>
                <a:t>위험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요인 및 안전대책 </a:t>
              </a:r>
              <a:endParaRPr lang="en-US" altLang="ko-KR" sz="2800" b="1" spc="-150" dirty="0">
                <a:solidFill>
                  <a:schemeClr val="bg1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9" name="그룹 8"/>
          <p:cNvGrpSpPr/>
          <p:nvPr/>
        </p:nvGrpSpPr>
        <p:grpSpPr>
          <a:xfrm>
            <a:off x="3297841" y="2132856"/>
            <a:ext cx="8331662" cy="3384376"/>
            <a:chOff x="416802" y="2132856"/>
            <a:chExt cx="8331662" cy="3384376"/>
          </a:xfrm>
        </p:grpSpPr>
        <p:grpSp>
          <p:nvGrpSpPr>
            <p:cNvPr id="10" name="그룹 27"/>
            <p:cNvGrpSpPr/>
            <p:nvPr/>
          </p:nvGrpSpPr>
          <p:grpSpPr>
            <a:xfrm>
              <a:off x="416802" y="2132856"/>
              <a:ext cx="8280920" cy="3384376"/>
              <a:chOff x="416802" y="2132856"/>
              <a:chExt cx="8280920" cy="3384376"/>
            </a:xfrm>
          </p:grpSpPr>
          <p:sp>
            <p:nvSpPr>
              <p:cNvPr id="20" name="직사각형 19"/>
              <p:cNvSpPr/>
              <p:nvPr/>
            </p:nvSpPr>
            <p:spPr>
              <a:xfrm>
                <a:off x="3225114" y="2132856"/>
                <a:ext cx="2664296" cy="338437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" name="직사각형 20"/>
              <p:cNvSpPr/>
              <p:nvPr/>
            </p:nvSpPr>
            <p:spPr>
              <a:xfrm>
                <a:off x="6033426" y="2132856"/>
                <a:ext cx="2664296" cy="338437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" name="직사각형 21"/>
              <p:cNvSpPr/>
              <p:nvPr/>
            </p:nvSpPr>
            <p:spPr>
              <a:xfrm>
                <a:off x="416802" y="2132856"/>
                <a:ext cx="2664296" cy="338437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3" name="직사각형 22"/>
              <p:cNvSpPr/>
              <p:nvPr/>
            </p:nvSpPr>
            <p:spPr>
              <a:xfrm>
                <a:off x="418884" y="2132856"/>
                <a:ext cx="347115" cy="347115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chemeClr val="bg1"/>
                    </a:solidFill>
                  </a:rPr>
                  <a:t>1</a:t>
                </a:r>
                <a:endParaRPr lang="ko-KR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24" name="직사각형 23"/>
              <p:cNvSpPr/>
              <p:nvPr/>
            </p:nvSpPr>
            <p:spPr>
              <a:xfrm>
                <a:off x="3229120" y="2132856"/>
                <a:ext cx="347115" cy="347115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chemeClr val="bg1"/>
                    </a:solidFill>
                  </a:rPr>
                  <a:t>2</a:t>
                </a:r>
                <a:endParaRPr lang="ko-KR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25" name="직사각형 24"/>
              <p:cNvSpPr/>
              <p:nvPr/>
            </p:nvSpPr>
            <p:spPr>
              <a:xfrm>
                <a:off x="6031666" y="2132856"/>
                <a:ext cx="347115" cy="347115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chemeClr val="bg1"/>
                    </a:solidFill>
                  </a:rPr>
                  <a:t>3</a:t>
                </a:r>
                <a:endParaRPr lang="ko-KR" altLang="en-US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6234357" y="4689852"/>
              <a:ext cx="2275673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35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냉동된 재료를 옮기던 </a:t>
              </a:r>
              <a:r>
                <a:rPr lang="ko-KR" altLang="en-US" sz="135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중</a:t>
              </a:r>
              <a:endParaRPr lang="en-US" altLang="ko-KR" sz="135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 algn="ctr"/>
              <a:r>
                <a:rPr lang="ko-KR" altLang="en-US" sz="135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발등에 떨어뜨림</a:t>
              </a:r>
              <a:endParaRPr lang="ko-KR" altLang="en-US" sz="1350" b="1" spc="-15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040964" y="2326249"/>
              <a:ext cx="2707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물품 </a:t>
              </a:r>
              <a:r>
                <a:rPr lang="ko-KR" altLang="en-US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떨어짐</a:t>
              </a:r>
              <a:endParaRPr lang="ko-KR" altLang="en-US" b="1" spc="-15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42259" y="4689852"/>
              <a:ext cx="2250475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35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롤러에 가공물 </a:t>
              </a:r>
              <a:r>
                <a:rPr lang="ko-KR" altLang="en-US" sz="135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투입 시 </a:t>
              </a:r>
              <a:r>
                <a:rPr lang="ko-KR" altLang="en-US" sz="135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손 끼임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18884" y="2326249"/>
              <a:ext cx="2707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협착</a:t>
              </a:r>
              <a:r>
                <a:rPr lang="en-US" altLang="ko-KR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</a:t>
              </a:r>
              <a:r>
                <a:rPr lang="ko-KR" altLang="en-US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끼임</a:t>
              </a:r>
              <a:r>
                <a:rPr lang="en-US" altLang="ko-KR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)</a:t>
              </a:r>
              <a:endParaRPr lang="ko-KR" altLang="en-US" b="1" spc="-15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448455" y="4689852"/>
              <a:ext cx="2275673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35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물기 등으로 </a:t>
              </a:r>
              <a:r>
                <a:rPr lang="ko-KR" altLang="en-US" sz="135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미끄러운</a:t>
              </a:r>
              <a:endParaRPr lang="en-US" altLang="ko-KR" sz="135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 algn="ctr"/>
              <a:r>
                <a:rPr lang="ko-KR" altLang="en-US" sz="135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바닥에서 넘어짐</a:t>
              </a:r>
              <a:endParaRPr lang="ko-KR" altLang="en-US" sz="1350" b="1" spc="-15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223082" y="2326249"/>
              <a:ext cx="2707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전도</a:t>
              </a:r>
              <a:r>
                <a:rPr lang="en-US" altLang="ko-KR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</a:t>
              </a:r>
              <a:r>
                <a:rPr lang="ko-KR" altLang="en-US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넘어짐</a:t>
              </a:r>
              <a:r>
                <a:rPr lang="en-US" altLang="ko-KR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)</a:t>
              </a:r>
              <a:endParaRPr lang="ko-KR" altLang="en-US" b="1" spc="-15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17" name="Picture 3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6609" y="2807651"/>
              <a:ext cx="2487600" cy="1836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" name="Picture 4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9197" y="2807651"/>
              <a:ext cx="2487600" cy="1836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" name="Picture 5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20276" y="2807651"/>
              <a:ext cx="2487600" cy="1836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6" name="TextBox 25"/>
          <p:cNvSpPr txBox="1"/>
          <p:nvPr/>
        </p:nvSpPr>
        <p:spPr>
          <a:xfrm>
            <a:off x="655599" y="1572406"/>
            <a:ext cx="2404952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01.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주요 위험요인</a:t>
            </a: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3" name="직사각형 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7</a:t>
              </a:r>
              <a:endParaRPr lang="ko-KR" altLang="en-US" sz="38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50" dirty="0" smtClean="0">
                  <a:solidFill>
                    <a:schemeClr val="bg1"/>
                  </a:solidFill>
                </a:rPr>
                <a:t>수산업의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유해</a:t>
              </a:r>
              <a:r>
                <a:rPr lang="en-US" altLang="ko-KR" sz="2800" b="1" spc="-150" dirty="0">
                  <a:solidFill>
                    <a:schemeClr val="bg1"/>
                  </a:solidFill>
                  <a:ea typeface="맑은 고딕"/>
                </a:rPr>
                <a:t>·</a:t>
              </a:r>
              <a:r>
                <a:rPr lang="ko-KR" altLang="en-US" sz="2800" b="1" spc="-150" dirty="0">
                  <a:solidFill>
                    <a:schemeClr val="bg1"/>
                  </a:solidFill>
                  <a:ea typeface="맑은 고딕"/>
                </a:rPr>
                <a:t>위험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요인 및 안전대책 </a:t>
              </a:r>
              <a:endParaRPr lang="en-US" altLang="ko-KR" sz="2800" b="1" spc="-150" dirty="0">
                <a:solidFill>
                  <a:schemeClr val="bg1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3276575" y="2132856"/>
            <a:ext cx="8331662" cy="3384376"/>
            <a:chOff x="416802" y="2132856"/>
            <a:chExt cx="8331662" cy="3384376"/>
          </a:xfrm>
        </p:grpSpPr>
        <p:grpSp>
          <p:nvGrpSpPr>
            <p:cNvPr id="8" name="그룹 28"/>
            <p:cNvGrpSpPr/>
            <p:nvPr/>
          </p:nvGrpSpPr>
          <p:grpSpPr>
            <a:xfrm>
              <a:off x="416802" y="2132856"/>
              <a:ext cx="8280920" cy="3384376"/>
              <a:chOff x="416802" y="2132856"/>
              <a:chExt cx="8280920" cy="3384376"/>
            </a:xfrm>
          </p:grpSpPr>
          <p:sp>
            <p:nvSpPr>
              <p:cNvPr id="18" name="직사각형 17"/>
              <p:cNvSpPr/>
              <p:nvPr/>
            </p:nvSpPr>
            <p:spPr>
              <a:xfrm>
                <a:off x="3225114" y="2132856"/>
                <a:ext cx="2664296" cy="338437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직사각형 18"/>
              <p:cNvSpPr/>
              <p:nvPr/>
            </p:nvSpPr>
            <p:spPr>
              <a:xfrm>
                <a:off x="6033426" y="2132856"/>
                <a:ext cx="2664296" cy="338437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" name="직사각형 19"/>
              <p:cNvSpPr/>
              <p:nvPr/>
            </p:nvSpPr>
            <p:spPr>
              <a:xfrm>
                <a:off x="416802" y="2132856"/>
                <a:ext cx="2664296" cy="338437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" name="직사각형 20"/>
              <p:cNvSpPr/>
              <p:nvPr/>
            </p:nvSpPr>
            <p:spPr>
              <a:xfrm>
                <a:off x="418884" y="2132856"/>
                <a:ext cx="347115" cy="347115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chemeClr val="bg1"/>
                    </a:solidFill>
                  </a:rPr>
                  <a:t>4</a:t>
                </a:r>
                <a:endParaRPr lang="ko-KR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22" name="직사각형 21"/>
              <p:cNvSpPr/>
              <p:nvPr/>
            </p:nvSpPr>
            <p:spPr>
              <a:xfrm>
                <a:off x="3229120" y="2132856"/>
                <a:ext cx="347115" cy="347115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chemeClr val="bg1"/>
                    </a:solidFill>
                  </a:rPr>
                  <a:t>5</a:t>
                </a:r>
                <a:endParaRPr lang="ko-KR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23" name="직사각형 22"/>
              <p:cNvSpPr/>
              <p:nvPr/>
            </p:nvSpPr>
            <p:spPr>
              <a:xfrm>
                <a:off x="6031666" y="2132856"/>
                <a:ext cx="347115" cy="347115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chemeClr val="bg1"/>
                    </a:solidFill>
                  </a:rPr>
                  <a:t>6</a:t>
                </a:r>
                <a:endParaRPr lang="ko-KR" altLang="en-US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6234357" y="4689852"/>
              <a:ext cx="2275673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35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젓갈저장 탱크 청소를 위해</a:t>
              </a:r>
            </a:p>
            <a:p>
              <a:pPr algn="ctr"/>
              <a:r>
                <a:rPr lang="ko-KR" altLang="en-US" sz="135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사다리로 </a:t>
              </a:r>
              <a:r>
                <a:rPr lang="ko-KR" altLang="en-US" sz="135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이동 중 떨어짐</a:t>
              </a:r>
              <a:endParaRPr lang="ko-KR" altLang="en-US" sz="1350" b="1" spc="-15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040964" y="2326249"/>
              <a:ext cx="2707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추락</a:t>
              </a:r>
              <a:r>
                <a:rPr lang="en-US" altLang="ko-KR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</a:t>
              </a:r>
              <a:r>
                <a:rPr lang="ko-KR" altLang="en-US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떨어짐</a:t>
              </a:r>
              <a:r>
                <a:rPr lang="en-US" altLang="ko-KR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)</a:t>
              </a:r>
              <a:endParaRPr lang="ko-KR" altLang="en-US" b="1" spc="-15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67544" y="4689852"/>
              <a:ext cx="2484125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35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작업 중 </a:t>
              </a:r>
              <a:r>
                <a:rPr lang="ko-KR" altLang="en-US" sz="135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화장실 등으로 </a:t>
              </a:r>
              <a:r>
                <a:rPr lang="ko-KR" altLang="en-US" sz="135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이동 중</a:t>
              </a:r>
              <a:endParaRPr lang="en-US" altLang="ko-KR" sz="135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 algn="ctr"/>
              <a:r>
                <a:rPr lang="ko-KR" altLang="en-US" sz="135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이물질을 </a:t>
              </a:r>
              <a:r>
                <a:rPr lang="ko-KR" altLang="en-US" sz="135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밟아 미끄러져 넘어짐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18884" y="2326249"/>
              <a:ext cx="2707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전도</a:t>
              </a:r>
              <a:r>
                <a:rPr lang="en-US" altLang="ko-KR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</a:t>
              </a:r>
              <a:r>
                <a:rPr lang="ko-KR" altLang="en-US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넘어짐</a:t>
              </a:r>
              <a:r>
                <a:rPr lang="en-US" altLang="ko-KR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)</a:t>
              </a:r>
              <a:endParaRPr lang="ko-KR" altLang="en-US" b="1" spc="-15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390589" y="4689852"/>
              <a:ext cx="2333539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35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제품 이송 컨베이어에 </a:t>
              </a:r>
              <a:endParaRPr lang="en-US" altLang="ko-KR" sz="135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 algn="ctr"/>
              <a:r>
                <a:rPr lang="ko-KR" altLang="en-US" sz="1350" b="1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손가락이 </a:t>
              </a:r>
              <a:r>
                <a:rPr lang="ko-KR" altLang="en-US" sz="1350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끼임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223082" y="2326249"/>
              <a:ext cx="2707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협착</a:t>
              </a:r>
              <a:r>
                <a:rPr lang="en-US" altLang="ko-KR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</a:t>
              </a:r>
              <a:r>
                <a:rPr lang="ko-KR" altLang="en-US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끼임</a:t>
              </a:r>
              <a:r>
                <a:rPr lang="en-US" altLang="ko-KR" b="1" spc="-1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)</a:t>
              </a:r>
              <a:endParaRPr lang="ko-KR" altLang="en-US" b="1" spc="-15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6609" y="2807651"/>
              <a:ext cx="2487600" cy="1836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9197" y="2807651"/>
              <a:ext cx="2487600" cy="1836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20276" y="2807651"/>
              <a:ext cx="2487599" cy="1836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4" name="TextBox 23"/>
          <p:cNvSpPr txBox="1"/>
          <p:nvPr/>
        </p:nvSpPr>
        <p:spPr>
          <a:xfrm>
            <a:off x="655599" y="1572406"/>
            <a:ext cx="2404952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01.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주요 위험요인</a:t>
            </a: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3" name="직사각형 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7</a:t>
              </a:r>
              <a:endParaRPr lang="ko-KR" altLang="en-US" sz="38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50" dirty="0" smtClean="0">
                  <a:solidFill>
                    <a:schemeClr val="bg1"/>
                  </a:solidFill>
                </a:rPr>
                <a:t>수산업의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유해</a:t>
              </a:r>
              <a:r>
                <a:rPr lang="en-US" altLang="ko-KR" sz="2800" b="1" spc="-150" dirty="0">
                  <a:solidFill>
                    <a:schemeClr val="bg1"/>
                  </a:solidFill>
                  <a:ea typeface="맑은 고딕"/>
                </a:rPr>
                <a:t>·</a:t>
              </a:r>
              <a:r>
                <a:rPr lang="ko-KR" altLang="en-US" sz="2800" b="1" spc="-150" dirty="0">
                  <a:solidFill>
                    <a:schemeClr val="bg1"/>
                  </a:solidFill>
                  <a:ea typeface="맑은 고딕"/>
                </a:rPr>
                <a:t>위험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요인 및 안전대책 </a:t>
              </a:r>
              <a:endParaRPr lang="en-US" altLang="ko-KR" sz="2800" b="1" spc="-150" dirty="0">
                <a:solidFill>
                  <a:schemeClr val="bg1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8" name="그룹 18"/>
          <p:cNvGrpSpPr/>
          <p:nvPr/>
        </p:nvGrpSpPr>
        <p:grpSpPr>
          <a:xfrm>
            <a:off x="3480302" y="1587262"/>
            <a:ext cx="8252304" cy="1991771"/>
            <a:chOff x="467544" y="2276872"/>
            <a:chExt cx="8252304" cy="3096344"/>
          </a:xfrm>
        </p:grpSpPr>
        <p:sp>
          <p:nvSpPr>
            <p:cNvPr id="14" name="직사각형 13"/>
            <p:cNvSpPr/>
            <p:nvPr/>
          </p:nvSpPr>
          <p:spPr>
            <a:xfrm>
              <a:off x="467544" y="2276872"/>
              <a:ext cx="8252304" cy="3096344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467544" y="2276872"/>
              <a:ext cx="2592288" cy="309634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9" name="직사각형 8"/>
          <p:cNvSpPr/>
          <p:nvPr/>
        </p:nvSpPr>
        <p:spPr>
          <a:xfrm>
            <a:off x="3480302" y="1587262"/>
            <a:ext cx="432048" cy="211222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1</a:t>
            </a:r>
            <a:endParaRPr lang="ko-KR" altLang="en-US" sz="1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  <p:pic>
        <p:nvPicPr>
          <p:cNvPr id="11" name="Picture 3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335" y="1872539"/>
            <a:ext cx="2487600" cy="1186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497367" y="3047257"/>
            <a:ext cx="25391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방호 덮개 설치</a:t>
            </a:r>
            <a:endParaRPr lang="ko-KR" altLang="en-US" sz="1400" b="1" spc="-1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52538" y="1508207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끼임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9883" y="1600150"/>
            <a:ext cx="2404952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02.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안전작업대책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71441" y="1880353"/>
            <a:ext cx="4896544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20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200" b="1" spc="-133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재료 투입구에 손가락이 들어가지 않도록 가드 등 설치</a:t>
            </a:r>
            <a:endParaRPr lang="en-US" altLang="ko-KR" sz="1200" b="1" spc="-133" dirty="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180975" indent="-180975" latinLnBrk="0">
              <a:lnSpc>
                <a:spcPct val="20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200" b="1" spc="-133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재료 투입 시 전용 보조도구 등 사용</a:t>
            </a:r>
            <a:endParaRPr lang="en-US" altLang="ko-KR" sz="1200" b="1" spc="-133" dirty="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180975" indent="-180975" latinLnBrk="0">
              <a:lnSpc>
                <a:spcPct val="20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200" b="1" spc="-133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게 다리 등에 장갑이 걸리지 않도록 </a:t>
            </a:r>
            <a:r>
              <a:rPr lang="ko-KR" altLang="en-US" sz="1200" b="1" spc="-133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밀착력이</a:t>
            </a:r>
            <a:r>
              <a:rPr lang="ko-KR" altLang="en-US" sz="1200" b="1" spc="-133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좋은 장갑 지급 및 착용</a:t>
            </a:r>
            <a:endParaRPr lang="en-US" altLang="ko-KR" sz="1200" b="1" spc="-133" dirty="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180975" indent="-180975" latinLnBrk="0">
              <a:lnSpc>
                <a:spcPct val="20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200" b="1" spc="-133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기계에 비상정지장치 설치</a:t>
            </a:r>
            <a:endParaRPr lang="en-US" altLang="ko-KR" sz="1200" b="1" spc="-133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grpSp>
        <p:nvGrpSpPr>
          <p:cNvPr id="16" name="그룹 20"/>
          <p:cNvGrpSpPr/>
          <p:nvPr/>
        </p:nvGrpSpPr>
        <p:grpSpPr>
          <a:xfrm>
            <a:off x="3521039" y="3799800"/>
            <a:ext cx="8252304" cy="2166335"/>
            <a:chOff x="467544" y="2276872"/>
            <a:chExt cx="8252304" cy="3096344"/>
          </a:xfrm>
        </p:grpSpPr>
        <p:sp>
          <p:nvSpPr>
            <p:cNvPr id="19" name="직사각형 18"/>
            <p:cNvSpPr/>
            <p:nvPr/>
          </p:nvSpPr>
          <p:spPr>
            <a:xfrm>
              <a:off x="467544" y="2276872"/>
              <a:ext cx="8252304" cy="3096344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467544" y="2276872"/>
              <a:ext cx="2592288" cy="309634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  <p:sp>
        <p:nvSpPr>
          <p:cNvPr id="21" name="직사각형 20"/>
          <p:cNvSpPr/>
          <p:nvPr/>
        </p:nvSpPr>
        <p:spPr>
          <a:xfrm>
            <a:off x="3509664" y="3799800"/>
            <a:ext cx="432048" cy="209220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2</a:t>
            </a:r>
            <a:endParaRPr lang="ko-KR" altLang="en-US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480302" y="5319942"/>
            <a:ext cx="25391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미끄럼방지용 장화 착용</a:t>
            </a:r>
            <a:endParaRPr lang="ko-KR" altLang="en-US" sz="1200" b="1" spc="-1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3" name="Picture 2" descr="C:\Users\Administrator\Desktop\5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030" y="4001518"/>
            <a:ext cx="2014804" cy="1614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6310776" y="4059046"/>
            <a:ext cx="4176464" cy="17647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25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200" b="1" spc="-133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바닥은 미끄럽지 않은 재질로 시공</a:t>
            </a:r>
            <a:endParaRPr lang="en-US" altLang="ko-KR" sz="1200" b="1" spc="-133" dirty="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180975" indent="-180975" latinLnBrk="0">
              <a:lnSpc>
                <a:spcPct val="25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200" b="1" spc="-133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바닥에 방치된 원재료</a:t>
            </a:r>
            <a:r>
              <a:rPr lang="en-US" altLang="ko-KR" sz="1200" b="1" spc="-133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ko-KR" altLang="en-US" sz="1200" b="1" spc="-133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도구 등은 수시로 정리정돈</a:t>
            </a:r>
            <a:endParaRPr lang="en-US" altLang="ko-KR" sz="1200" b="1" spc="-133" dirty="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180975" indent="-180975" latinLnBrk="0">
              <a:lnSpc>
                <a:spcPct val="25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200" b="1" spc="-133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바닥 배수상태 확인 및 수시 물기 제거</a:t>
            </a:r>
            <a:endParaRPr lang="en-US" altLang="ko-KR" sz="1200" b="1" spc="-133" dirty="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180975" indent="-180975" latinLnBrk="0">
              <a:lnSpc>
                <a:spcPct val="25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200" b="1" spc="-133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미끄럼 방지 기능이 있는 신발 지급 및 착용</a:t>
            </a:r>
            <a:endParaRPr lang="en-US" altLang="ko-KR" sz="1200" b="1" spc="-133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150396" y="3725745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넘어짐</a:t>
            </a: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3" name="직사각형 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7</a:t>
              </a:r>
              <a:endParaRPr lang="ko-KR" altLang="en-US" sz="38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50" dirty="0" smtClean="0">
                  <a:solidFill>
                    <a:schemeClr val="bg1"/>
                  </a:solidFill>
                </a:rPr>
                <a:t>수산업의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유해</a:t>
              </a:r>
              <a:r>
                <a:rPr lang="en-US" altLang="ko-KR" sz="2800" b="1" spc="-150" dirty="0">
                  <a:solidFill>
                    <a:schemeClr val="bg1"/>
                  </a:solidFill>
                  <a:ea typeface="맑은 고딕"/>
                </a:rPr>
                <a:t>·</a:t>
              </a:r>
              <a:r>
                <a:rPr lang="ko-KR" altLang="en-US" sz="2800" b="1" spc="-150" dirty="0">
                  <a:solidFill>
                    <a:schemeClr val="bg1"/>
                  </a:solidFill>
                  <a:ea typeface="맑은 고딕"/>
                </a:rPr>
                <a:t>위험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요인 및 안전대책 </a:t>
              </a:r>
              <a:endParaRPr lang="en-US" altLang="ko-KR" sz="2800" b="1" spc="-150" dirty="0" smtClean="0">
                <a:solidFill>
                  <a:schemeClr val="bg1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8" name="그룹 23"/>
          <p:cNvGrpSpPr/>
          <p:nvPr/>
        </p:nvGrpSpPr>
        <p:grpSpPr>
          <a:xfrm>
            <a:off x="3348583" y="1485578"/>
            <a:ext cx="8276636" cy="2161034"/>
            <a:chOff x="467544" y="2276872"/>
            <a:chExt cx="8252304" cy="3096344"/>
          </a:xfrm>
        </p:grpSpPr>
        <p:sp>
          <p:nvSpPr>
            <p:cNvPr id="14" name="직사각형 13"/>
            <p:cNvSpPr/>
            <p:nvPr/>
          </p:nvSpPr>
          <p:spPr>
            <a:xfrm>
              <a:off x="467544" y="2276872"/>
              <a:ext cx="8252304" cy="3096344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467544" y="2276872"/>
              <a:ext cx="2592288" cy="309634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  <p:sp>
        <p:nvSpPr>
          <p:cNvPr id="9" name="직사각형 8"/>
          <p:cNvSpPr/>
          <p:nvPr/>
        </p:nvSpPr>
        <p:spPr>
          <a:xfrm>
            <a:off x="3344299" y="1485578"/>
            <a:ext cx="414472" cy="311587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3</a:t>
            </a:r>
            <a:endParaRPr lang="ko-KR" altLang="en-US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03875" y="3291869"/>
            <a:ext cx="24358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이동대차 활용</a:t>
            </a:r>
            <a:endParaRPr lang="ko-KR" altLang="en-US" sz="1200" b="1" spc="-1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13555" y="1441316"/>
            <a:ext cx="2486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물품 떨어짐</a:t>
            </a:r>
            <a:endParaRPr lang="ko-KR" altLang="en-US" sz="2000" b="1" spc="-1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2" name="Picture 2" descr="C:\Users\Administrator\Desktop\6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0577" y="1828962"/>
            <a:ext cx="2035076" cy="1354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6109007" y="1676042"/>
            <a:ext cx="5651277" cy="130311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25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200" b="1" spc="-133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중량물</a:t>
            </a:r>
            <a:r>
              <a:rPr lang="ko-KR" altLang="en-US" sz="1200" b="1" spc="-133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취급 시 안전화 착용</a:t>
            </a:r>
            <a:endParaRPr lang="en-US" altLang="ko-KR" sz="1200" b="1" spc="-133" dirty="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180975" indent="-180975" latinLnBrk="0">
              <a:lnSpc>
                <a:spcPct val="25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200" b="1" spc="-133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이동대차로 </a:t>
            </a:r>
            <a:r>
              <a:rPr lang="ko-KR" altLang="en-US" sz="1200" b="1" spc="-133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중량물</a:t>
            </a:r>
            <a:r>
              <a:rPr lang="ko-KR" altLang="en-US" sz="1200" b="1" spc="-133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운반 시 떨어짐 위험이 없도록 적당한 양으로 나눠 운반</a:t>
            </a:r>
            <a:endParaRPr lang="en-US" altLang="ko-KR" sz="1200" b="1" spc="-133" dirty="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180975" indent="-180975" latinLnBrk="0">
              <a:lnSpc>
                <a:spcPct val="25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200" b="1" spc="-133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이동대차에 전용손잡이 설치</a:t>
            </a:r>
            <a:endParaRPr lang="en-US" altLang="ko-KR" sz="1200" b="1" spc="-133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9883" y="1600150"/>
            <a:ext cx="2404952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02.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안전작업대책</a:t>
            </a:r>
          </a:p>
        </p:txBody>
      </p:sp>
      <p:grpSp>
        <p:nvGrpSpPr>
          <p:cNvPr id="18" name="그룹 24"/>
          <p:cNvGrpSpPr/>
          <p:nvPr/>
        </p:nvGrpSpPr>
        <p:grpSpPr>
          <a:xfrm>
            <a:off x="3382053" y="3837076"/>
            <a:ext cx="8243165" cy="2305050"/>
            <a:chOff x="467544" y="2276872"/>
            <a:chExt cx="8252304" cy="3096344"/>
          </a:xfrm>
        </p:grpSpPr>
        <p:sp>
          <p:nvSpPr>
            <p:cNvPr id="19" name="직사각형 18"/>
            <p:cNvSpPr/>
            <p:nvPr/>
          </p:nvSpPr>
          <p:spPr>
            <a:xfrm>
              <a:off x="467544" y="2276872"/>
              <a:ext cx="8252304" cy="3096344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467544" y="2276872"/>
              <a:ext cx="2592288" cy="309634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21" name="직사각형 20"/>
          <p:cNvSpPr/>
          <p:nvPr/>
        </p:nvSpPr>
        <p:spPr>
          <a:xfrm>
            <a:off x="3377770" y="3837076"/>
            <a:ext cx="414472" cy="294193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4</a:t>
            </a:r>
            <a:endParaRPr lang="ko-KR" altLang="en-US" sz="1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86082" y="4058454"/>
            <a:ext cx="5371413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20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200" b="1" spc="-133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사다리 설치각도는 </a:t>
            </a:r>
            <a:r>
              <a:rPr lang="en-US" altLang="ko-KR" sz="1200" b="1" spc="-133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75°</a:t>
            </a:r>
            <a:r>
              <a:rPr lang="ko-KR" altLang="en-US" sz="1200" b="1" spc="-133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이내</a:t>
            </a:r>
            <a:r>
              <a:rPr lang="en-US" altLang="ko-KR" sz="1200" b="1" spc="-133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ko-KR" altLang="en-US" sz="1200" b="1" spc="-133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걸친 높이는 </a:t>
            </a:r>
            <a:r>
              <a:rPr lang="en-US" altLang="ko-KR" sz="1200" b="1" spc="-133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60cm </a:t>
            </a:r>
            <a:r>
              <a:rPr lang="ko-KR" altLang="en-US" sz="1200" b="1" spc="-133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이상으로 설치</a:t>
            </a:r>
            <a:endParaRPr lang="en-US" altLang="ko-KR" sz="1200" b="1" spc="-133" dirty="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180975" indent="-180975" latinLnBrk="0">
              <a:lnSpc>
                <a:spcPct val="20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200" b="1" spc="-133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미끄러짐 방지</a:t>
            </a:r>
            <a:r>
              <a:rPr lang="en-US" altLang="ko-KR" sz="1200" b="1" spc="-133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ko-KR" altLang="en-US" sz="1200" b="1" spc="-133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고무 패드 등</a:t>
            </a:r>
            <a:r>
              <a:rPr lang="en-US" altLang="ko-KR" sz="1200" b="1" spc="-133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), </a:t>
            </a:r>
            <a:r>
              <a:rPr lang="ko-KR" altLang="en-US" sz="1200" b="1" spc="-133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넘어짐 방지</a:t>
            </a:r>
            <a:r>
              <a:rPr lang="en-US" altLang="ko-KR" sz="1200" b="1" spc="-133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ko-KR" altLang="en-US" sz="1200" b="1" spc="-133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아웃트리거</a:t>
            </a:r>
            <a:r>
              <a:rPr lang="ko-KR" altLang="en-US" sz="1200" b="1" spc="-133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등</a:t>
            </a:r>
            <a:r>
              <a:rPr lang="en-US" altLang="ko-KR" sz="1200" b="1" spc="-133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 </a:t>
            </a:r>
            <a:r>
              <a:rPr lang="ko-KR" altLang="en-US" sz="1200" b="1" spc="-133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기능이 있는 사다리 사용</a:t>
            </a:r>
            <a:endParaRPr lang="en-US" altLang="ko-KR" sz="1200" b="1" spc="-133" dirty="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180975" indent="-180975" latinLnBrk="0">
              <a:lnSpc>
                <a:spcPct val="20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200" b="1" spc="-133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사다리 이용 시 안전모 등 보호구 지급 및 착용</a:t>
            </a:r>
            <a:endParaRPr lang="en-US" altLang="ko-KR" sz="1200" b="1" spc="-133" dirty="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180975" indent="-180975" latinLnBrk="0">
              <a:lnSpc>
                <a:spcPct val="20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200" b="1" spc="-133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사다리를 통한 이동이 빈번한 장소에는 고정식사다리 설치</a:t>
            </a:r>
            <a:endParaRPr lang="en-US" altLang="ko-KR" sz="1200" b="1" spc="-133" dirty="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pic>
        <p:nvPicPr>
          <p:cNvPr id="23" name="그림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9665" y="4263539"/>
            <a:ext cx="2171610" cy="1641574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3068820" y="3798975"/>
            <a:ext cx="2486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800" b="1" spc="-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떨어짐</a:t>
            </a: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0"/>
            <a:ext cx="12169775" cy="6859588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80" tIns="60890" rIns="121780" bIns="60890" rtlCol="0" anchor="ctr"/>
          <a:lstStyle/>
          <a:p>
            <a:pPr algn="ctr"/>
            <a:endParaRPr lang="ko-KR" altLang="en-US"/>
          </a:p>
        </p:txBody>
      </p:sp>
      <p:grpSp>
        <p:nvGrpSpPr>
          <p:cNvPr id="8" name="그룹 3"/>
          <p:cNvGrpSpPr/>
          <p:nvPr/>
        </p:nvGrpSpPr>
        <p:grpSpPr>
          <a:xfrm>
            <a:off x="2052439" y="1773610"/>
            <a:ext cx="8928992" cy="913447"/>
            <a:chOff x="2370111" y="658959"/>
            <a:chExt cx="8928992" cy="913447"/>
          </a:xfrm>
        </p:grpSpPr>
        <p:sp>
          <p:nvSpPr>
            <p:cNvPr id="9" name="TextBox 4"/>
            <p:cNvSpPr txBox="1"/>
            <p:nvPr/>
          </p:nvSpPr>
          <p:spPr>
            <a:xfrm>
              <a:off x="3298805" y="912234"/>
              <a:ext cx="8000298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4000" b="1" spc="-150" dirty="0" smtClean="0">
                  <a:solidFill>
                    <a:schemeClr val="bg1"/>
                  </a:solidFill>
                </a:rPr>
                <a:t>(</a:t>
              </a:r>
              <a:r>
                <a:rPr lang="ko-KR" altLang="en-US" sz="4000" b="1" spc="-150" dirty="0" smtClean="0">
                  <a:solidFill>
                    <a:schemeClr val="bg1"/>
                  </a:solidFill>
                </a:rPr>
                <a:t>참고</a:t>
              </a:r>
              <a:r>
                <a:rPr lang="en-US" altLang="ko-KR" sz="4000" b="1" spc="-150" dirty="0" smtClean="0">
                  <a:solidFill>
                    <a:schemeClr val="bg1"/>
                  </a:solidFill>
                </a:rPr>
                <a:t>) </a:t>
              </a:r>
              <a:r>
                <a:rPr lang="ko-KR" altLang="en-US" sz="4000" b="1" spc="-150" dirty="0" smtClean="0">
                  <a:solidFill>
                    <a:schemeClr val="bg1"/>
                  </a:solidFill>
                </a:rPr>
                <a:t>안전보건 </a:t>
              </a:r>
              <a:r>
                <a:rPr lang="ko-KR" altLang="en-US" sz="4000" b="1" spc="-150" dirty="0" err="1" smtClean="0">
                  <a:solidFill>
                    <a:schemeClr val="bg1"/>
                  </a:solidFill>
                </a:rPr>
                <a:t>콘텐츠</a:t>
              </a:r>
              <a:r>
                <a:rPr lang="ko-KR" altLang="en-US" sz="4000" b="1" spc="-150" dirty="0" smtClean="0">
                  <a:solidFill>
                    <a:schemeClr val="bg1"/>
                  </a:solidFill>
                </a:rPr>
                <a:t> 활용 가이드</a:t>
              </a:r>
              <a:endParaRPr lang="en-US" altLang="ko-KR" sz="4000" b="1" spc="-150" dirty="0" smtClean="0">
                <a:solidFill>
                  <a:schemeClr val="bg1"/>
                </a:solidFill>
              </a:endParaRPr>
            </a:p>
          </p:txBody>
        </p:sp>
        <p:grpSp>
          <p:nvGrpSpPr>
            <p:cNvPr id="10" name="그룹 8"/>
            <p:cNvGrpSpPr/>
            <p:nvPr/>
          </p:nvGrpSpPr>
          <p:grpSpPr>
            <a:xfrm>
              <a:off x="2370111" y="658959"/>
              <a:ext cx="928694" cy="913447"/>
              <a:chOff x="2370111" y="658959"/>
              <a:chExt cx="928694" cy="913447"/>
            </a:xfrm>
          </p:grpSpPr>
          <p:sp>
            <p:nvSpPr>
              <p:cNvPr id="11" name="직사각형 10"/>
              <p:cNvSpPr/>
              <p:nvPr/>
            </p:nvSpPr>
            <p:spPr>
              <a:xfrm>
                <a:off x="2370111" y="929464"/>
                <a:ext cx="642942" cy="6429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2584425" y="658959"/>
                <a:ext cx="714380" cy="82817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200000"/>
                  </a:lnSpc>
                  <a:buClr>
                    <a:srgbClr val="33CCCC"/>
                  </a:buClr>
                </a:pPr>
                <a:r>
                  <a:rPr lang="en-US" altLang="ko-KR" sz="3200" b="1" spc="-133" dirty="0" smtClean="0">
                    <a:solidFill>
                      <a:srgbClr val="33CCCC"/>
                    </a:solidFill>
                    <a:latin typeface="+mn-ea"/>
                  </a:rPr>
                  <a:t>8</a:t>
                </a:r>
                <a:r>
                  <a:rPr lang="en-US" altLang="ko-KR" sz="2800" b="1" spc="-133" dirty="0" smtClean="0">
                    <a:latin typeface="+mn-ea"/>
                  </a:rPr>
                  <a:t> </a:t>
                </a:r>
              </a:p>
            </p:txBody>
          </p:sp>
        </p:grpSp>
      </p:grp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안전보건 </a:t>
              </a:r>
              <a:r>
                <a:rPr lang="ko-KR" altLang="en-US" sz="2800" b="1" spc="-133" dirty="0" err="1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콘텐츠</a:t>
              </a:r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 활용 가이드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8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807999" y="2997746"/>
            <a:ext cx="2252552" cy="75918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200" dirty="0" err="1" smtClean="0">
                <a:latin typeface="+mj-ea"/>
                <a:ea typeface="+mj-ea"/>
              </a:rPr>
              <a:t>포털사이트에</a:t>
            </a:r>
            <a:r>
              <a:rPr lang="ko-KR" altLang="en-US" sz="1200" dirty="0" smtClean="0">
                <a:latin typeface="+mj-ea"/>
                <a:ea typeface="+mj-ea"/>
              </a:rPr>
              <a:t> </a:t>
            </a:r>
            <a:r>
              <a:rPr lang="en-US" altLang="ko-KR" sz="1200" dirty="0" smtClean="0">
                <a:latin typeface="+mj-ea"/>
                <a:ea typeface="+mj-ea"/>
              </a:rPr>
              <a:t>‘</a:t>
            </a:r>
            <a:r>
              <a:rPr lang="ko-KR" altLang="en-US" sz="1200" dirty="0" smtClean="0">
                <a:latin typeface="+mj-ea"/>
                <a:ea typeface="+mj-ea"/>
              </a:rPr>
              <a:t>안전보건공단</a:t>
            </a:r>
            <a:r>
              <a:rPr lang="en-US" altLang="ko-KR" sz="1200" dirty="0" smtClean="0">
                <a:latin typeface="+mj-ea"/>
                <a:ea typeface="+mj-ea"/>
              </a:rPr>
              <a:t>’ </a:t>
            </a:r>
          </a:p>
          <a:p>
            <a:pPr marL="383558" indent="-383558">
              <a:spcAft>
                <a:spcPts val="799"/>
              </a:spcAft>
            </a:pPr>
            <a:r>
              <a:rPr lang="ko-KR" altLang="en-US" sz="1200" dirty="0" smtClean="0">
                <a:latin typeface="+mj-ea"/>
                <a:ea typeface="+mj-ea"/>
              </a:rPr>
              <a:t>입력 또는 </a:t>
            </a:r>
            <a:r>
              <a:rPr lang="ko-KR" altLang="en-US" sz="1200" dirty="0" err="1" smtClean="0">
                <a:latin typeface="+mj-ea"/>
                <a:ea typeface="+mj-ea"/>
              </a:rPr>
              <a:t>주소창에</a:t>
            </a:r>
            <a:endParaRPr lang="en-US" altLang="ko-KR" sz="1200" dirty="0" smtClean="0">
              <a:latin typeface="+mj-ea"/>
              <a:ea typeface="+mj-ea"/>
            </a:endParaRPr>
          </a:p>
          <a:p>
            <a:pPr marL="383558" indent="-383558">
              <a:spcAft>
                <a:spcPts val="799"/>
              </a:spcAft>
            </a:pPr>
            <a:r>
              <a:rPr lang="ko-KR" altLang="en-US" sz="1200" dirty="0" smtClean="0">
                <a:latin typeface="+mj-ea"/>
                <a:ea typeface="+mj-ea"/>
              </a:rPr>
              <a:t> </a:t>
            </a:r>
            <a:r>
              <a:rPr lang="en-US" altLang="ko-KR" sz="1200" dirty="0" smtClean="0">
                <a:latin typeface="+mj-ea"/>
                <a:ea typeface="+mj-ea"/>
                <a:hlinkClick r:id="rId2"/>
              </a:rPr>
              <a:t>http://www.kosha.or.kr</a:t>
            </a:r>
            <a:r>
              <a:rPr lang="en-US" altLang="ko-KR" sz="1200" dirty="0" smtClean="0">
                <a:latin typeface="+mj-ea"/>
                <a:ea typeface="+mj-ea"/>
              </a:rPr>
              <a:t> </a:t>
            </a:r>
            <a:r>
              <a:rPr lang="ko-KR" altLang="en-US" sz="1200" dirty="0" smtClean="0">
                <a:latin typeface="+mj-ea"/>
                <a:ea typeface="+mj-ea"/>
              </a:rPr>
              <a:t>입력</a:t>
            </a:r>
            <a:endParaRPr lang="ko-KR" altLang="en-US" sz="1200" b="1" spc="-133" dirty="0">
              <a:solidFill>
                <a:srgbClr val="0070C0"/>
              </a:solidFill>
              <a:latin typeface="+mj-ea"/>
              <a:ea typeface="+mj-ea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6615" y="1197546"/>
            <a:ext cx="7416824" cy="518457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55599" y="1572406"/>
            <a:ext cx="2404952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01.</a:t>
            </a:r>
          </a:p>
          <a:p>
            <a:pPr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공단 홈페이지</a:t>
            </a:r>
            <a:endParaRPr lang="en-US" altLang="ko-KR" sz="2200" b="1" spc="-133" dirty="0" smtClean="0">
              <a:solidFill>
                <a:srgbClr val="33CCCC"/>
              </a:solidFill>
              <a:latin typeface="+mj-ea"/>
              <a:ea typeface="+mj-ea"/>
            </a:endParaRPr>
          </a:p>
          <a:p>
            <a:pPr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안전보건자료실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0977" y="5273352"/>
            <a:ext cx="2404952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02.</a:t>
            </a:r>
          </a:p>
          <a:p>
            <a:pPr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공단 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VR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홈페이지</a:t>
            </a: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안전보건 </a:t>
              </a:r>
              <a:r>
                <a:rPr lang="ko-KR" altLang="en-US" sz="2800" b="1" spc="-133" dirty="0" err="1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콘텐츠</a:t>
              </a:r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 활용 가이드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8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731799" y="2555756"/>
            <a:ext cx="2252552" cy="1046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200" b="1" spc="-133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구글</a:t>
            </a: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 </a:t>
            </a:r>
            <a:r>
              <a:rPr lang="en-US" altLang="ko-KR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PLAY</a:t>
            </a: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스토어</a:t>
            </a:r>
            <a:r>
              <a:rPr lang="en-US" altLang="ko-KR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(Android), </a:t>
            </a:r>
            <a:r>
              <a:rPr lang="ko-KR" altLang="en-US" sz="1200" b="1" spc="-133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앱스토어</a:t>
            </a:r>
            <a:endParaRPr lang="en-US" altLang="ko-KR" sz="1200" b="1" spc="-133" dirty="0" smtClean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  <a:p>
            <a:pPr marL="383558" indent="-383558">
              <a:spcAft>
                <a:spcPts val="799"/>
              </a:spcAft>
            </a:pPr>
            <a:r>
              <a:rPr lang="en-US" altLang="ko-KR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(</a:t>
            </a:r>
            <a:r>
              <a:rPr lang="en-US" altLang="ko-KR" sz="1200" b="1" spc="-133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iOS</a:t>
            </a:r>
            <a:r>
              <a:rPr lang="en-US" altLang="ko-KR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)</a:t>
            </a: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에서 키워드 </a:t>
            </a:r>
            <a:r>
              <a:rPr lang="en-US" altLang="ko-KR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‘</a:t>
            </a: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안전보건공단</a:t>
            </a:r>
            <a:r>
              <a:rPr lang="en-US" altLang="ko-KR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’ </a:t>
            </a: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또는</a:t>
            </a:r>
            <a:endParaRPr lang="en-US" altLang="ko-KR" sz="1200" b="1" spc="-133" dirty="0" smtClean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  <a:p>
            <a:pPr marL="383558" indent="-383558">
              <a:spcAft>
                <a:spcPts val="799"/>
              </a:spcAft>
            </a:pP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 </a:t>
            </a:r>
            <a:r>
              <a:rPr lang="en-US" altLang="ko-KR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‘</a:t>
            </a: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위기탈출 안전보건</a:t>
            </a:r>
            <a:r>
              <a:rPr lang="en-US" altLang="ko-KR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’</a:t>
            </a: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을 검색하여 </a:t>
            </a:r>
            <a:endParaRPr lang="en-US" altLang="ko-KR" sz="1200" b="1" spc="-133" dirty="0" smtClean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  <a:p>
            <a:pPr marL="383558" indent="-383558">
              <a:spcAft>
                <a:spcPts val="799"/>
              </a:spcAft>
            </a:pPr>
            <a:r>
              <a:rPr lang="ko-KR" altLang="en-US" sz="1200" b="1" spc="-13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애플리케이션 설치 </a:t>
            </a:r>
            <a:endParaRPr lang="ko-KR" altLang="en-US" sz="1200" b="1" spc="-133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3119" y="1341562"/>
            <a:ext cx="7789159" cy="500536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55599" y="1572406"/>
            <a:ext cx="2404952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</a:t>
            </a:r>
          </a:p>
          <a:p>
            <a:pPr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err="1" smtClean="0">
                <a:solidFill>
                  <a:srgbClr val="33CCCC"/>
                </a:solidFill>
                <a:latin typeface="+mj-ea"/>
                <a:ea typeface="+mj-ea"/>
              </a:rPr>
              <a:t>스마트폰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 </a:t>
            </a:r>
            <a:r>
              <a:rPr lang="ko-KR" altLang="en-US" sz="2200" b="1" spc="-133" dirty="0" err="1" smtClean="0">
                <a:solidFill>
                  <a:srgbClr val="33CCCC"/>
                </a:solidFill>
                <a:latin typeface="+mj-ea"/>
                <a:ea typeface="+mj-ea"/>
              </a:rPr>
              <a:t>앱</a:t>
            </a:r>
            <a:endParaRPr lang="ko-KR" altLang="en-US" sz="2200" b="1" spc="-133" dirty="0" smtClean="0">
              <a:solidFill>
                <a:srgbClr val="33CCCC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안전보건 </a:t>
              </a:r>
              <a:r>
                <a:rPr lang="ko-KR" altLang="en-US" sz="2800" b="1" spc="-133" dirty="0" err="1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콘텐츠</a:t>
              </a:r>
              <a:r>
                <a:rPr lang="ko-KR" altLang="en-US" sz="2800" b="1" spc="-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 활용 가이드</a:t>
              </a:r>
              <a:endParaRPr lang="en-US" altLang="ko-KR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8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11" name="그림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3119" y="1485578"/>
            <a:ext cx="8013811" cy="479585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55599" y="1572406"/>
            <a:ext cx="2404952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04.</a:t>
            </a:r>
          </a:p>
          <a:p>
            <a:pPr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미디어 현장배송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5712" y="3545160"/>
            <a:ext cx="2404952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05.</a:t>
            </a:r>
          </a:p>
          <a:p>
            <a:pPr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공단 </a:t>
            </a:r>
            <a:r>
              <a:rPr lang="ko-KR" altLang="en-US" sz="2200" b="1" spc="-133" dirty="0" err="1" smtClean="0">
                <a:solidFill>
                  <a:srgbClr val="33CCCC"/>
                </a:solidFill>
                <a:latin typeface="+mj-ea"/>
                <a:ea typeface="+mj-ea"/>
              </a:rPr>
              <a:t>유튜브</a:t>
            </a:r>
            <a:endParaRPr lang="ko-KR" altLang="en-US" sz="2200" b="1" spc="-133" dirty="0" smtClean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9904" y="4985320"/>
            <a:ext cx="2404952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06.</a:t>
            </a:r>
          </a:p>
          <a:p>
            <a:pPr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가까운 일선기관</a:t>
            </a: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12921" y="2061642"/>
            <a:ext cx="8286808" cy="242889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latinLnBrk="0">
              <a:lnSpc>
                <a:spcPct val="200000"/>
              </a:lnSpc>
              <a:buClr>
                <a:srgbClr val="33CCCC"/>
              </a:buClr>
            </a:pPr>
            <a:r>
              <a:rPr lang="ko-KR" altLang="en-US" sz="7000" b="1" dirty="0" smtClean="0">
                <a:solidFill>
                  <a:schemeClr val="bg1"/>
                </a:solidFill>
                <a:latin typeface="+mn-ea"/>
              </a:rPr>
              <a:t>감사합니다</a:t>
            </a:r>
            <a:r>
              <a:rPr lang="en-US" altLang="ko-KR" sz="7000" b="1" dirty="0" smtClean="0">
                <a:solidFill>
                  <a:schemeClr val="bg1"/>
                </a:solidFill>
                <a:latin typeface="+mn-ea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55599" y="1572406"/>
            <a:ext cx="2757234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03.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개인 보호구 </a:t>
            </a:r>
            <a:r>
              <a:rPr lang="ko-KR" altLang="en-US" sz="2200" b="1" spc="-133" dirty="0" err="1" smtClean="0">
                <a:solidFill>
                  <a:srgbClr val="33CCCC"/>
                </a:solidFill>
              </a:rPr>
              <a:t>지급ㆍ</a:t>
            </a:r>
            <a:endParaRPr lang="en-US" altLang="ko-KR" sz="2200" b="1" spc="-133" dirty="0" smtClean="0">
              <a:solidFill>
                <a:srgbClr val="33CCCC"/>
              </a:solidFill>
            </a:endParaRP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착용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grpSp>
        <p:nvGrpSpPr>
          <p:cNvPr id="21" name="그룹 20"/>
          <p:cNvGrpSpPr/>
          <p:nvPr/>
        </p:nvGrpSpPr>
        <p:grpSpPr>
          <a:xfrm>
            <a:off x="3513119" y="1929596"/>
            <a:ext cx="8001056" cy="3286148"/>
            <a:chOff x="3513119" y="1786720"/>
            <a:chExt cx="8001056" cy="3286148"/>
          </a:xfrm>
        </p:grpSpPr>
        <p:pic>
          <p:nvPicPr>
            <p:cNvPr id="20" name="그림 19" descr="12 보호구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13119" y="1786720"/>
              <a:ext cx="8001056" cy="2744651"/>
            </a:xfrm>
            <a:prstGeom prst="rect">
              <a:avLst/>
            </a:prstGeom>
          </p:spPr>
        </p:pic>
        <p:grpSp>
          <p:nvGrpSpPr>
            <p:cNvPr id="19" name="그룹 18"/>
            <p:cNvGrpSpPr/>
            <p:nvPr/>
          </p:nvGrpSpPr>
          <p:grpSpPr>
            <a:xfrm>
              <a:off x="3513119" y="2715414"/>
              <a:ext cx="8001056" cy="500066"/>
              <a:chOff x="3513119" y="1929596"/>
              <a:chExt cx="8001056" cy="500066"/>
            </a:xfrm>
          </p:grpSpPr>
          <p:pic>
            <p:nvPicPr>
              <p:cNvPr id="3074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513119" y="1929596"/>
                <a:ext cx="8001056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4" name="TextBox 3"/>
              <p:cNvSpPr txBox="1"/>
              <p:nvPr/>
            </p:nvSpPr>
            <p:spPr>
              <a:xfrm>
                <a:off x="3584557" y="2040565"/>
                <a:ext cx="142876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smtClean="0">
                    <a:solidFill>
                      <a:prstClr val="white"/>
                    </a:solidFill>
                  </a:rPr>
                  <a:t>안전모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5084755" y="2040565"/>
                <a:ext cx="142876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smtClean="0">
                    <a:solidFill>
                      <a:prstClr val="white"/>
                    </a:solidFill>
                  </a:rPr>
                  <a:t>안전화</a:t>
                </a: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6442077" y="2040565"/>
                <a:ext cx="1214446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smtClean="0">
                    <a:solidFill>
                      <a:prstClr val="white"/>
                    </a:solidFill>
                  </a:rPr>
                  <a:t>방진마스크</a:t>
                </a: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7942275" y="1929596"/>
                <a:ext cx="2143140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smtClean="0">
                    <a:solidFill>
                      <a:prstClr val="white"/>
                    </a:solidFill>
                  </a:rPr>
                  <a:t>방독마스크</a:t>
                </a:r>
                <a:r>
                  <a:rPr lang="en-US" altLang="ko-KR" sz="1600" b="1" spc="-133" dirty="0" smtClean="0">
                    <a:solidFill>
                      <a:prstClr val="white"/>
                    </a:solidFill>
                  </a:rPr>
                  <a:t>, </a:t>
                </a:r>
                <a:r>
                  <a:rPr lang="ko-KR" altLang="en-US" sz="1600" b="1" spc="-133" dirty="0" err="1" smtClean="0">
                    <a:solidFill>
                      <a:prstClr val="white"/>
                    </a:solidFill>
                  </a:rPr>
                  <a:t>송기마스크</a:t>
                </a:r>
                <a:r>
                  <a:rPr lang="en-US" altLang="ko-KR" sz="1600" b="1" spc="-133" dirty="0" smtClean="0">
                    <a:solidFill>
                      <a:prstClr val="white"/>
                    </a:solidFill>
                  </a:rPr>
                  <a:t>, </a:t>
                </a:r>
              </a:p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err="1" smtClean="0">
                    <a:solidFill>
                      <a:prstClr val="white"/>
                    </a:solidFill>
                  </a:rPr>
                  <a:t>전동식</a:t>
                </a:r>
                <a:r>
                  <a:rPr lang="ko-KR" altLang="en-US" sz="1600" b="1" spc="-133" dirty="0" smtClean="0">
                    <a:solidFill>
                      <a:prstClr val="white"/>
                    </a:solidFill>
                  </a:rPr>
                  <a:t> 호흡보호구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10156853" y="2040565"/>
                <a:ext cx="1214446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smtClean="0">
                    <a:solidFill>
                      <a:prstClr val="white"/>
                    </a:solidFill>
                  </a:rPr>
                  <a:t>귀마개</a:t>
                </a:r>
              </a:p>
            </p:txBody>
          </p:sp>
        </p:grpSp>
        <p:grpSp>
          <p:nvGrpSpPr>
            <p:cNvPr id="18" name="그룹 17"/>
            <p:cNvGrpSpPr/>
            <p:nvPr/>
          </p:nvGrpSpPr>
          <p:grpSpPr>
            <a:xfrm>
              <a:off x="3513119" y="4572802"/>
              <a:ext cx="8001056" cy="500066"/>
              <a:chOff x="3513119" y="3858422"/>
              <a:chExt cx="8001056" cy="500066"/>
            </a:xfrm>
          </p:grpSpPr>
          <p:pic>
            <p:nvPicPr>
              <p:cNvPr id="11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513119" y="3858422"/>
                <a:ext cx="8001056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2" name="TextBox 11"/>
              <p:cNvSpPr txBox="1"/>
              <p:nvPr/>
            </p:nvSpPr>
            <p:spPr>
              <a:xfrm>
                <a:off x="3584557" y="3969391"/>
                <a:ext cx="1214446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err="1" smtClean="0">
                    <a:solidFill>
                      <a:prstClr val="white"/>
                    </a:solidFill>
                  </a:rPr>
                  <a:t>귀덮개</a:t>
                </a:r>
                <a:endParaRPr lang="ko-KR" altLang="en-US" sz="1600" b="1" spc="-133" dirty="0" smtClean="0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6299201" y="3969391"/>
                <a:ext cx="1143008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err="1" smtClean="0">
                    <a:solidFill>
                      <a:prstClr val="white"/>
                    </a:solidFill>
                  </a:rPr>
                  <a:t>보안면</a:t>
                </a:r>
                <a:endParaRPr lang="ko-KR" altLang="en-US" sz="1600" b="1" spc="-133" dirty="0" smtClean="0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5013317" y="4001298"/>
                <a:ext cx="1143008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smtClean="0">
                    <a:solidFill>
                      <a:prstClr val="white"/>
                    </a:solidFill>
                  </a:rPr>
                  <a:t>보안경</a:t>
                </a: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7656523" y="4001298"/>
                <a:ext cx="1143008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smtClean="0">
                    <a:solidFill>
                      <a:prstClr val="white"/>
                    </a:solidFill>
                  </a:rPr>
                  <a:t>안전장갑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8942407" y="4001298"/>
                <a:ext cx="1143008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err="1" smtClean="0">
                    <a:solidFill>
                      <a:prstClr val="white"/>
                    </a:solidFill>
                  </a:rPr>
                  <a:t>보호복</a:t>
                </a:r>
                <a:endParaRPr lang="ko-KR" altLang="en-US" sz="1600" b="1" spc="-133" dirty="0" smtClean="0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10299729" y="4001298"/>
                <a:ext cx="1143008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err="1" smtClean="0">
                    <a:solidFill>
                      <a:prstClr val="white"/>
                    </a:solidFill>
                  </a:rPr>
                  <a:t>안전대</a:t>
                </a:r>
                <a:endParaRPr lang="ko-KR" altLang="en-US" sz="1600" b="1" spc="-133" dirty="0" smtClean="0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22" name="그룹 2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3308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5599" y="1572406"/>
            <a:ext cx="2757234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04.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유해위험장소 등에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안전보건표지 부착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41682" y="1500968"/>
            <a:ext cx="4000527" cy="27597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1000"/>
              </a:spcAft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rgbClr val="666699"/>
                </a:solidFill>
              </a:rPr>
              <a:t>■ 안전보건표지란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?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ct val="150000"/>
              </a:lnSpc>
              <a:spcAft>
                <a:spcPts val="1000"/>
              </a:spcAft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위험장소 또는 위험물질에 대한 경고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ko-KR" altLang="en-US" sz="1600" b="1" spc="-133" dirty="0" smtClean="0">
                <a:solidFill>
                  <a:prstClr val="black"/>
                </a:solidFill>
              </a:rPr>
              <a:t>비상시에 대처하기 위한 지시 또는 안내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ko-KR" altLang="en-US" sz="1600" b="1" spc="-133" dirty="0" smtClean="0">
                <a:solidFill>
                  <a:prstClr val="black"/>
                </a:solidFill>
              </a:rPr>
              <a:t>기타 근로자의 안전보건의식을 고취하기 위한 사항 등을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그림ㆍ기호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및 글자 등으로 표시하여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유해위험장소ㆍ시설ㆍ물체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등에 설치 또는 부착하는 표지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13119" y="5072868"/>
            <a:ext cx="4000528" cy="3619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1000"/>
              </a:spcAft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rgbClr val="666699"/>
                </a:solidFill>
              </a:rPr>
              <a:t>■ 안전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·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보건표지의 종류와 형태</a:t>
            </a:r>
            <a:endParaRPr lang="en-US" altLang="ko-KR" sz="1800" b="1" spc="-133" dirty="0" smtClean="0">
              <a:solidFill>
                <a:srgbClr val="666699"/>
              </a:solidFill>
            </a:endParaRPr>
          </a:p>
        </p:txBody>
      </p:sp>
      <p:pic>
        <p:nvPicPr>
          <p:cNvPr id="13" name="그림 12" descr="13 안전표지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56523" y="1358092"/>
            <a:ext cx="3822445" cy="5169911"/>
          </a:xfrm>
          <a:prstGeom prst="rect">
            <a:avLst/>
          </a:prstGeom>
        </p:spPr>
      </p:pic>
      <p:grpSp>
        <p:nvGrpSpPr>
          <p:cNvPr id="6" name="그룹 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7" name="직사각형 6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3708623" y="5464142"/>
            <a:ext cx="2664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spc="-133" dirty="0" smtClean="0">
                <a:solidFill>
                  <a:prstClr val="black"/>
                </a:solidFill>
              </a:rPr>
              <a:t>-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산업안전보건법 </a:t>
            </a:r>
            <a:r>
              <a:rPr lang="ko-KR" altLang="en-US" sz="1400" b="1" spc="-133" dirty="0">
                <a:solidFill>
                  <a:prstClr val="black"/>
                </a:solidFill>
              </a:rPr>
              <a:t>시행규칙 </a:t>
            </a:r>
            <a:r>
              <a:rPr lang="en-US" altLang="ko-KR" sz="1400" b="1" spc="-133" dirty="0">
                <a:solidFill>
                  <a:prstClr val="black"/>
                </a:solidFill>
              </a:rPr>
              <a:t>[</a:t>
            </a:r>
            <a:r>
              <a:rPr lang="ko-KR" altLang="en-US" sz="1400" b="1" spc="-133" dirty="0">
                <a:solidFill>
                  <a:prstClr val="black"/>
                </a:solidFill>
              </a:rPr>
              <a:t>별표</a:t>
            </a:r>
            <a:r>
              <a:rPr lang="en-US" altLang="ko-KR" sz="1400" b="1" spc="-133" dirty="0">
                <a:solidFill>
                  <a:prstClr val="black"/>
                </a:solidFill>
              </a:rPr>
              <a:t>6] </a:t>
            </a: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 rotWithShape="1">
          <a:blip r:embed="rId3"/>
          <a:srcRect l="10216" t="11821"/>
          <a:stretch/>
        </p:blipFill>
        <p:spPr>
          <a:xfrm>
            <a:off x="8821191" y="2837944"/>
            <a:ext cx="432048" cy="361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05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572406"/>
            <a:ext cx="2757234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05.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작업장 내에서의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통행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41682" y="1786720"/>
            <a:ext cx="8072493" cy="1605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1000"/>
              </a:spcAft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교통사고는 도로 뿐만 아니라 공장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사업장 내에서도 발생할 수 있음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.</a:t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ko-KR" altLang="en-US" sz="1600" b="1" spc="-133" dirty="0" smtClean="0">
                <a:solidFill>
                  <a:prstClr val="black"/>
                </a:solidFill>
              </a:rPr>
              <a:t>이는 지게차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화물자동차 등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차량계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하역 운반기계로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중량물을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운반하는 작업이 많기 때문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ct val="150000"/>
              </a:lnSpc>
              <a:spcAft>
                <a:spcPts val="1000"/>
              </a:spcAft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따라서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>
                <a:solidFill>
                  <a:prstClr val="black"/>
                </a:solidFill>
              </a:rPr>
              <a:t>작업자와 운반기계가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뒤섞여 이동하지 않도록 별도의 </a:t>
            </a:r>
            <a:r>
              <a:rPr lang="ko-KR" altLang="en-US" sz="1600" b="1" spc="-133" dirty="0">
                <a:solidFill>
                  <a:prstClr val="black"/>
                </a:solidFill>
              </a:rPr>
              <a:t>통로를 만들고 해당 통로에는 안전표시가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되어 있어야 </a:t>
            </a:r>
            <a:r>
              <a:rPr lang="ko-KR" altLang="en-US" sz="1600" b="1" spc="-133" dirty="0">
                <a:solidFill>
                  <a:prstClr val="black"/>
                </a:solidFill>
              </a:rPr>
              <a:t>함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3441680" y="3734926"/>
            <a:ext cx="8072495" cy="321691"/>
            <a:chOff x="3441680" y="2786852"/>
            <a:chExt cx="8072495" cy="321691"/>
          </a:xfrm>
        </p:grpSpPr>
        <p:sp>
          <p:nvSpPr>
            <p:cNvPr id="6" name="TextBox 5"/>
            <p:cNvSpPr txBox="1"/>
            <p:nvPr/>
          </p:nvSpPr>
          <p:spPr>
            <a:xfrm>
              <a:off x="3441681" y="2786852"/>
              <a:ext cx="8072494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44000" indent="-144000" latinLnBrk="0">
                <a:lnSpc>
                  <a:spcPct val="150000"/>
                </a:lnSpc>
                <a:spcAft>
                  <a:spcPts val="1000"/>
                </a:spcAft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  </a:t>
              </a:r>
              <a:r>
                <a:rPr lang="ko-KR" altLang="en-US" sz="1600" b="1" spc="-133" dirty="0" smtClean="0">
                  <a:solidFill>
                    <a:srgbClr val="666699"/>
                  </a:solidFill>
                </a:rPr>
                <a:t>안전통로 예시</a:t>
              </a:r>
              <a:endParaRPr lang="en-US" altLang="ko-KR" sz="1600" b="1" spc="-133" dirty="0" smtClean="0">
                <a:solidFill>
                  <a:prstClr val="black"/>
                </a:solidFill>
              </a:endParaRPr>
            </a:p>
          </p:txBody>
        </p:sp>
        <p:pic>
          <p:nvPicPr>
            <p:cNvPr id="7" name="그림 6" descr="아이콘 화살표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1680" y="2929728"/>
              <a:ext cx="142876" cy="142876"/>
            </a:xfrm>
            <a:prstGeom prst="rect">
              <a:avLst/>
            </a:prstGeom>
          </p:spPr>
        </p:pic>
      </p:grpSp>
      <p:pic>
        <p:nvPicPr>
          <p:cNvPr id="8" name="그림 7" descr="14 안전통로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55995" y="4092116"/>
            <a:ext cx="7358569" cy="1785950"/>
          </a:xfrm>
          <a:prstGeom prst="rect">
            <a:avLst/>
          </a:prstGeom>
        </p:spPr>
      </p:pic>
      <p:grpSp>
        <p:nvGrpSpPr>
          <p:cNvPr id="9" name="그룹 8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0" name="직사각형 9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37805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572406"/>
            <a:ext cx="2757234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06.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작업장 정리정돈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41682" y="1500968"/>
            <a:ext cx="6858047" cy="34009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1000"/>
              </a:spcAft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rgbClr val="666699"/>
                </a:solidFill>
              </a:rPr>
              <a:t>     사업주 및 근로자 준수사항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360000" indent="-144000" latinLnBrk="0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근로자가 작업장에서 넘어지거나 미끄러지는 등의 위험이 없도록 작업장 바닥 등을 안전하고 청결한 상태로 유지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360000" indent="-144000" latinLnBrk="0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제품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자재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부재 등이 넘어지지 않도록 단단히 고정 하는 등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ko-KR" altLang="en-US" sz="1600" b="1" spc="-133" dirty="0" smtClean="0">
                <a:solidFill>
                  <a:prstClr val="black"/>
                </a:solidFill>
              </a:rPr>
              <a:t>안전조치를 해야 함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360000" indent="-144000" latinLnBrk="0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근로자가 작업하는 장소를 항상 청결하게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ko-KR" altLang="en-US" sz="1600" b="1" spc="-133" dirty="0" smtClean="0">
                <a:solidFill>
                  <a:prstClr val="black"/>
                </a:solidFill>
              </a:rPr>
              <a:t>유지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·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관리하며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폐기물은 정해진 장소에만 버림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pic>
        <p:nvPicPr>
          <p:cNvPr id="10" name="그림 9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1643844"/>
            <a:ext cx="142876" cy="142876"/>
          </a:xfrm>
          <a:prstGeom prst="rect">
            <a:avLst/>
          </a:prstGeom>
        </p:spPr>
      </p:pic>
      <p:pic>
        <p:nvPicPr>
          <p:cNvPr id="11" name="그림 10" descr="15 정리정돈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28027" y="3858422"/>
            <a:ext cx="3357586" cy="2080614"/>
          </a:xfrm>
          <a:prstGeom prst="rect">
            <a:avLst/>
          </a:prstGeom>
        </p:spPr>
      </p:pic>
      <p:grpSp>
        <p:nvGrpSpPr>
          <p:cNvPr id="6" name="그룹 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7" name="직사각형 6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317725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572406"/>
            <a:ext cx="2757234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07.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유해위험기계기구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방호조치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48583" y="1539319"/>
            <a:ext cx="8403845" cy="11721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 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방호조치란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?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361950" indent="-111125" latinLnBrk="0">
              <a:lnSpc>
                <a:spcPct val="15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위험기계ㆍ기구의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위험장소 또는 부위에 근로자가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통상적인 방법으로 접근하지 못하도록 하는 제한조치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</a:p>
          <a:p>
            <a:pPr marL="361950" indent="-111125" latinLnBrk="0">
              <a:lnSpc>
                <a:spcPct val="15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방호망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방책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덮개 또는 각종 방호장치 등을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설치하는 것을 포함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pic>
        <p:nvPicPr>
          <p:cNvPr id="6" name="그림 5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1643844"/>
            <a:ext cx="142876" cy="14287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55599" y="3346559"/>
            <a:ext cx="2357454" cy="67871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8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1)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 재해위험이 높은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/>
            </a:r>
            <a:br>
              <a:rPr lang="en-US" altLang="ko-KR" sz="1800" b="1" spc="-133" dirty="0" smtClean="0">
                <a:solidFill>
                  <a:srgbClr val="666699"/>
                </a:solidFill>
              </a:rPr>
            </a:br>
            <a:r>
              <a:rPr lang="en-US" altLang="ko-KR" sz="18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기계 및 방호장치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9" name="그룹 18"/>
          <p:cNvGrpSpPr/>
          <p:nvPr/>
        </p:nvGrpSpPr>
        <p:grpSpPr>
          <a:xfrm>
            <a:off x="3582605" y="2850978"/>
            <a:ext cx="7859767" cy="885472"/>
            <a:chOff x="3460367" y="3232127"/>
            <a:chExt cx="7859767" cy="625707"/>
          </a:xfrm>
        </p:grpSpPr>
        <p:sp>
          <p:nvSpPr>
            <p:cNvPr id="18" name="대각선 방향의 모서리가 잘린 사각형 17"/>
            <p:cNvSpPr/>
            <p:nvPr/>
          </p:nvSpPr>
          <p:spPr>
            <a:xfrm>
              <a:off x="6105160" y="3232127"/>
              <a:ext cx="5214974" cy="571504"/>
            </a:xfrm>
            <a:prstGeom prst="snip2DiagRect">
              <a:avLst/>
            </a:prstGeom>
            <a:solidFill>
              <a:srgbClr val="33CCCC">
                <a:alpha val="2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3" name="대각선 방향의 모서리가 잘린 사각형 12"/>
            <p:cNvSpPr/>
            <p:nvPr/>
          </p:nvSpPr>
          <p:spPr>
            <a:xfrm>
              <a:off x="3460367" y="3232127"/>
              <a:ext cx="2857520" cy="571504"/>
            </a:xfrm>
            <a:prstGeom prst="snip2DiagRect">
              <a:avLst/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586385" y="3292315"/>
              <a:ext cx="3143271" cy="5384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44000" indent="-144000" latinLnBrk="0">
                <a:lnSpc>
                  <a:spcPts val="2200"/>
                </a:lnSpc>
                <a:spcAft>
                  <a:spcPts val="1000"/>
                </a:spcAft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500" b="1" spc="-133" dirty="0" err="1" smtClean="0">
                  <a:solidFill>
                    <a:prstClr val="white"/>
                  </a:solidFill>
                </a:rPr>
                <a:t>유해ㆍ위험</a:t>
              </a:r>
              <a:r>
                <a:rPr lang="ko-KR" altLang="en-US" sz="1500" b="1" spc="-133" dirty="0" smtClean="0">
                  <a:solidFill>
                    <a:prstClr val="white"/>
                  </a:solidFill>
                </a:rPr>
                <a:t> 방지를 위하여 </a:t>
              </a:r>
              <a:r>
                <a:rPr lang="en-US" altLang="ko-KR" sz="1500" b="1" spc="-133" dirty="0" smtClean="0">
                  <a:solidFill>
                    <a:prstClr val="white"/>
                  </a:solidFill>
                </a:rPr>
                <a:t/>
              </a:r>
              <a:br>
                <a:rPr lang="en-US" altLang="ko-KR" sz="1500" b="1" spc="-133" dirty="0" smtClean="0">
                  <a:solidFill>
                    <a:prstClr val="white"/>
                  </a:solidFill>
                </a:rPr>
              </a:br>
              <a:r>
                <a:rPr lang="ko-KR" altLang="en-US" sz="1500" b="1" spc="-133" dirty="0" smtClean="0">
                  <a:solidFill>
                    <a:prstClr val="white"/>
                  </a:solidFill>
                </a:rPr>
                <a:t>방호조치가 필요한 기계기구 </a:t>
              </a:r>
              <a:endParaRPr lang="en-US" altLang="ko-KR" sz="1500" b="1" spc="-133" dirty="0" smtClean="0">
                <a:solidFill>
                  <a:prstClr val="white"/>
                </a:solidFill>
              </a:endParaRP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6370962" y="3303836"/>
              <a:ext cx="4683370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500" b="1" spc="-133" dirty="0" err="1" smtClean="0">
                  <a:solidFill>
                    <a:prstClr val="black"/>
                  </a:solidFill>
                </a:rPr>
                <a:t>예초기</a:t>
              </a:r>
              <a:r>
                <a:rPr lang="en-US" altLang="ko-KR" sz="15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500" b="1" spc="-133" dirty="0" err="1" smtClean="0">
                  <a:solidFill>
                    <a:prstClr val="black"/>
                  </a:solidFill>
                </a:rPr>
                <a:t>원심기</a:t>
              </a:r>
              <a:r>
                <a:rPr lang="en-US" altLang="ko-KR" sz="15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500" b="1" spc="-133" dirty="0" smtClean="0">
                  <a:solidFill>
                    <a:prstClr val="black"/>
                  </a:solidFill>
                </a:rPr>
                <a:t>공기압축기</a:t>
              </a:r>
              <a:r>
                <a:rPr lang="en-US" altLang="ko-KR" sz="15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500" b="1" spc="-133" dirty="0" smtClean="0">
                  <a:solidFill>
                    <a:prstClr val="black"/>
                  </a:solidFill>
                </a:rPr>
                <a:t>금속절단기</a:t>
              </a:r>
              <a:r>
                <a:rPr lang="en-US" altLang="ko-KR" sz="15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500" b="1" spc="-133" dirty="0" smtClean="0">
                  <a:solidFill>
                    <a:prstClr val="black"/>
                  </a:solidFill>
                </a:rPr>
                <a:t>지게차</a:t>
              </a:r>
              <a:r>
                <a:rPr lang="en-US" altLang="ko-KR" sz="1500" b="1" spc="-133" dirty="0" smtClean="0">
                  <a:solidFill>
                    <a:prstClr val="black"/>
                  </a:solidFill>
                </a:rPr>
                <a:t>, </a:t>
              </a:r>
            </a:p>
            <a:p>
              <a:r>
                <a:rPr lang="ko-KR" altLang="en-US" sz="1500" b="1" spc="-133" dirty="0" smtClean="0">
                  <a:solidFill>
                    <a:prstClr val="black"/>
                  </a:solidFill>
                </a:rPr>
                <a:t>포장기계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진공포장기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400" b="1" spc="-133" dirty="0" err="1" smtClean="0">
                  <a:solidFill>
                    <a:prstClr val="black"/>
                  </a:solidFill>
                </a:rPr>
                <a:t>래핑기로</a:t>
              </a: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 한정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)</a:t>
              </a:r>
              <a:endParaRPr lang="ko-KR" altLang="en-US" sz="1400" dirty="0">
                <a:solidFill>
                  <a:prstClr val="black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798475" y="4215612"/>
            <a:ext cx="2428892" cy="5805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666699"/>
              </a:buClr>
            </a:pPr>
            <a:r>
              <a:rPr lang="en-US" altLang="ko-KR" sz="1600" spc="-133" dirty="0" smtClean="0">
                <a:solidFill>
                  <a:srgbClr val="666699"/>
                </a:solidFill>
              </a:rPr>
              <a:t>•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안전인증 대상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기계ㆍ설비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/ </a:t>
            </a:r>
            <a:br>
              <a:rPr lang="en-US" altLang="ko-KR" sz="1500" b="1" spc="-133" dirty="0" smtClean="0">
                <a:solidFill>
                  <a:prstClr val="black"/>
                </a:solidFill>
              </a:rPr>
            </a:br>
            <a:r>
              <a:rPr lang="en-US" altLang="ko-KR" sz="1500" b="1" spc="-133" dirty="0" smtClean="0">
                <a:solidFill>
                  <a:prstClr val="black"/>
                </a:solidFill>
              </a:rPr>
              <a:t> 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방호장치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aphicFrame>
        <p:nvGraphicFramePr>
          <p:cNvPr id="16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7268750"/>
              </p:ext>
            </p:extLst>
          </p:nvPr>
        </p:nvGraphicFramePr>
        <p:xfrm>
          <a:off x="3447683" y="3861842"/>
          <a:ext cx="8253828" cy="22322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0418"/>
                <a:gridCol w="7353410"/>
              </a:tblGrid>
              <a:tr h="29166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구     분</a:t>
                      </a: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대                   상</a:t>
                      </a:r>
                      <a:endParaRPr lang="ko-KR" altLang="en-US" sz="1200" b="1" spc="-100" baseline="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</a:tr>
              <a:tr h="691677"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기계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/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기구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(10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종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spc="-100" baseline="0" dirty="0" smtClean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BEFE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프레스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2.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전단기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및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절곡기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3.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크레인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4.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리프트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5. 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압력용기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6. 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롤러기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7.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사출성형기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8.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고소작업대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9.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곤돌라 </a:t>
                      </a:r>
                      <a:endParaRPr lang="ko-KR" altLang="en-US" sz="1200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248906"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방호장치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(9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종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)</a:t>
                      </a: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BEFE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28600" lvl="0" indent="-22860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1. 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프레스 및 </a:t>
                      </a:r>
                      <a:r>
                        <a:rPr lang="ko-KR" altLang="en-US" sz="1200" spc="-100" baseline="0" dirty="0" err="1" smtClean="0">
                          <a:latin typeface="+mj-ea"/>
                          <a:ea typeface="+mj-ea"/>
                          <a:cs typeface="Mangal"/>
                        </a:rPr>
                        <a:t>전단기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 방호장치              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2. </a:t>
                      </a:r>
                      <a:r>
                        <a:rPr lang="ko-KR" altLang="en-US" sz="1200" spc="-100" baseline="0" dirty="0" err="1" smtClean="0">
                          <a:latin typeface="+mj-ea"/>
                          <a:ea typeface="+mj-ea"/>
                          <a:cs typeface="Mangal"/>
                        </a:rPr>
                        <a:t>양중기용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 과부하 방지장치         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3.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보일러 압력방출용 안전밸브  </a:t>
                      </a:r>
                      <a:endParaRPr lang="en-US" altLang="ko-KR" sz="1200" spc="-100" baseline="0" dirty="0" smtClean="0">
                        <a:latin typeface="+mj-ea"/>
                        <a:ea typeface="+mj-ea"/>
                        <a:cs typeface="Mangal"/>
                      </a:endParaRPr>
                    </a:p>
                    <a:p>
                      <a:pPr marL="228600" lvl="0" indent="-22860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4. 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압력용기 압력방출용 안전밸브        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5.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압력용기 압력방출용 </a:t>
                      </a:r>
                      <a:r>
                        <a:rPr lang="ko-KR" altLang="en-US" sz="1200" spc="-100" baseline="0" dirty="0" err="1" smtClean="0">
                          <a:latin typeface="+mj-ea"/>
                          <a:ea typeface="+mj-ea"/>
                          <a:cs typeface="Mangal"/>
                        </a:rPr>
                        <a:t>파열판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      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6. </a:t>
                      </a:r>
                      <a:r>
                        <a:rPr lang="ko-KR" altLang="en-US" sz="1200" spc="-150" baseline="0" dirty="0" smtClean="0">
                          <a:latin typeface="+mj-ea"/>
                          <a:ea typeface="+mj-ea"/>
                          <a:cs typeface="Mangal"/>
                        </a:rPr>
                        <a:t>절연용 </a:t>
                      </a:r>
                      <a:r>
                        <a:rPr lang="ko-KR" altLang="en-US" sz="1200" spc="-150" baseline="0" dirty="0" err="1" smtClean="0">
                          <a:latin typeface="+mj-ea"/>
                          <a:ea typeface="+mj-ea"/>
                          <a:cs typeface="Mangal"/>
                        </a:rPr>
                        <a:t>방호구</a:t>
                      </a:r>
                      <a:r>
                        <a:rPr lang="ko-KR" altLang="en-US" sz="1200" spc="-150" baseline="0" dirty="0" smtClean="0">
                          <a:latin typeface="+mj-ea"/>
                          <a:ea typeface="+mj-ea"/>
                          <a:cs typeface="Mangal"/>
                        </a:rPr>
                        <a:t> 및 활선작업용 기구</a:t>
                      </a:r>
                      <a:endParaRPr lang="en-US" altLang="ko-KR" sz="1200" spc="-150" baseline="0" dirty="0" smtClean="0">
                        <a:latin typeface="+mj-ea"/>
                        <a:ea typeface="+mj-ea"/>
                        <a:cs typeface="Mangal"/>
                      </a:endParaRP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7.  </a:t>
                      </a:r>
                      <a:r>
                        <a:rPr lang="ko-KR" altLang="en-US" sz="1200" spc="-100" baseline="0" dirty="0" err="1" smtClean="0">
                          <a:latin typeface="+mj-ea"/>
                          <a:ea typeface="+mj-ea"/>
                          <a:cs typeface="Mangal"/>
                        </a:rPr>
                        <a:t>방폭구조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 </a:t>
                      </a:r>
                      <a:r>
                        <a:rPr lang="ko-KR" altLang="en-US" sz="1200" spc="-100" baseline="0" dirty="0" err="1" smtClean="0">
                          <a:latin typeface="+mj-ea"/>
                          <a:ea typeface="+mj-ea"/>
                          <a:cs typeface="Mangal"/>
                        </a:rPr>
                        <a:t>전기기계ㆍ기구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 및 부품   </a:t>
                      </a:r>
                      <a:endParaRPr lang="en-US" altLang="ko-KR" sz="1200" spc="-100" baseline="0" dirty="0" smtClean="0">
                        <a:latin typeface="+mj-ea"/>
                        <a:ea typeface="+mj-ea"/>
                        <a:cs typeface="Mangal"/>
                      </a:endParaRP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5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8.  </a:t>
                      </a:r>
                      <a:r>
                        <a:rPr lang="ko-KR" altLang="en-US" sz="1200" spc="-15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추락ㆍ낙하</a:t>
                      </a:r>
                      <a:r>
                        <a:rPr lang="ko-KR" altLang="en-US" sz="1200" spc="-15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 및 붕괴 등의 위험 방지 및 보호에 필요한 가설 기자재로서 고용노동부장관이 정하여 고시하는 것</a:t>
                      </a:r>
                      <a:endParaRPr lang="en-US" altLang="ko-KR" sz="1200" spc="-15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  <a:cs typeface="Mangal"/>
                      </a:endParaRP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5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9.  </a:t>
                      </a:r>
                      <a:r>
                        <a:rPr lang="ko-KR" altLang="en-US" sz="1200" spc="-15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충돌</a:t>
                      </a:r>
                      <a:r>
                        <a:rPr lang="ko-KR" altLang="en-US" sz="1200" kern="1200" spc="-15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Mangal"/>
                        </a:rPr>
                        <a:t>ㆍ협착</a:t>
                      </a:r>
                      <a:r>
                        <a:rPr lang="ko-KR" altLang="en-US" sz="1200" kern="1200" spc="-150" baseline="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Mangal"/>
                        </a:rPr>
                        <a:t> 등의 위험 방지에 필요한 산업용 로봇 방호장치로서 고용노동부장관이 정하여 고시하는 것</a:t>
                      </a:r>
                      <a:endParaRPr lang="ko-KR" altLang="en-US" sz="1200" spc="-15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17" name="그룹 16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0" name="직사각형 19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256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351144" y="4005858"/>
            <a:ext cx="8072493" cy="20518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300" b="1" spc="-133" dirty="0" smtClean="0">
                <a:solidFill>
                  <a:prstClr val="black"/>
                </a:solidFill>
              </a:rPr>
              <a:t>방호장치를 제거하거나</a:t>
            </a:r>
            <a:r>
              <a:rPr lang="en-US" altLang="ko-KR" sz="13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300" b="1" spc="-133" dirty="0" smtClean="0">
                <a:solidFill>
                  <a:prstClr val="black"/>
                </a:solidFill>
              </a:rPr>
              <a:t>마음대로 위치를 변경</a:t>
            </a:r>
            <a:r>
              <a:rPr lang="en-US" altLang="ko-KR" sz="13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300" b="1" spc="-133" dirty="0" smtClean="0">
                <a:solidFill>
                  <a:prstClr val="black"/>
                </a:solidFill>
              </a:rPr>
              <a:t>개조해서는 안됨</a:t>
            </a:r>
            <a:endParaRPr lang="en-US" altLang="ko-KR" sz="13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ts val="2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300" b="1" spc="-133" dirty="0" smtClean="0">
                <a:solidFill>
                  <a:prstClr val="black"/>
                </a:solidFill>
              </a:rPr>
              <a:t>방호장치가 부착되어 있는 이유와 그 성능을 충분히 이해한 상태에서 사용</a:t>
            </a:r>
            <a:endParaRPr lang="en-US" altLang="ko-KR" sz="13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ts val="2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300" b="1" spc="-133" dirty="0" smtClean="0">
                <a:solidFill>
                  <a:prstClr val="black"/>
                </a:solidFill>
              </a:rPr>
              <a:t>방호장치를 사용하는 것이 아무래도 불편한 경우에는 감독자에게 보고해 지도 받기</a:t>
            </a:r>
            <a:r>
              <a:rPr lang="en-US" altLang="ko-KR" sz="13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300" b="1" spc="-133" dirty="0" smtClean="0">
                <a:solidFill>
                  <a:prstClr val="black"/>
                </a:solidFill>
              </a:rPr>
              <a:t>방호장치를 마음대로 제거하는 등의 행위를 해서는 안됨</a:t>
            </a:r>
            <a:r>
              <a:rPr lang="en-US" altLang="ko-KR" sz="1300" b="1" spc="-133" dirty="0" smtClean="0">
                <a:solidFill>
                  <a:prstClr val="black"/>
                </a:solidFill>
              </a:rPr>
              <a:t>)</a:t>
            </a:r>
          </a:p>
          <a:p>
            <a:pPr marL="144000" indent="-144000" latinLnBrk="0">
              <a:lnSpc>
                <a:spcPts val="2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300" b="1" spc="-133" dirty="0" smtClean="0">
                <a:solidFill>
                  <a:prstClr val="black"/>
                </a:solidFill>
              </a:rPr>
              <a:t>수리를 위해 또는 작업의 필요상 감독자의 허가를 받고 안전장치를 제거한 경우에는 수리 또는 그 작업이 종료된 즉시 원상 복구하여 부착</a:t>
            </a:r>
            <a:endParaRPr lang="en-US" altLang="ko-KR" sz="13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ts val="2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300" b="1" spc="-133" dirty="0" smtClean="0">
                <a:solidFill>
                  <a:prstClr val="black"/>
                </a:solidFill>
              </a:rPr>
              <a:t>방호장치가 망가지거나 고장 난 경우에는 즉시 감독자에게 보고를 하고 지시 받기</a:t>
            </a:r>
            <a:endParaRPr lang="en-US" altLang="ko-KR" sz="13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ts val="2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300" b="1" spc="-133" dirty="0" smtClean="0">
                <a:solidFill>
                  <a:prstClr val="black"/>
                </a:solidFill>
              </a:rPr>
              <a:t>방호장치를 마련하고 싶은 것이 있다면 감독자에게 보고</a:t>
            </a:r>
            <a:endParaRPr lang="en-US" altLang="ko-KR" sz="1300" b="1" spc="-133" dirty="0" smtClean="0">
              <a:solidFill>
                <a:prstClr val="black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41351" y="1500968"/>
            <a:ext cx="2071702" cy="5805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666699"/>
              </a:buClr>
            </a:pPr>
            <a:r>
              <a:rPr lang="en-US" altLang="ko-KR" sz="1600" spc="-133" dirty="0" smtClean="0">
                <a:solidFill>
                  <a:srgbClr val="666699"/>
                </a:solidFill>
              </a:rPr>
              <a:t>•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자율안전확인 대상 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500" b="1" spc="-133" dirty="0" smtClean="0">
                <a:solidFill>
                  <a:prstClr val="black"/>
                </a:solidFill>
              </a:rPr>
            </a:b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기계ㆍ설비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/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방호장치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69913" y="4149874"/>
            <a:ext cx="214314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666699"/>
              </a:buClr>
            </a:pPr>
            <a:r>
              <a:rPr lang="en-US" altLang="ko-KR" sz="1600" spc="-133" dirty="0" smtClean="0">
                <a:solidFill>
                  <a:srgbClr val="666699"/>
                </a:solidFill>
              </a:rPr>
              <a:t>•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방호장치 사용상의 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latinLnBrk="0">
              <a:lnSpc>
                <a:spcPts val="2400"/>
              </a:lnSpc>
              <a:buClr>
                <a:srgbClr val="666699"/>
              </a:buClr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주의사항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aphicFrame>
        <p:nvGraphicFramePr>
          <p:cNvPr id="6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4177518"/>
              </p:ext>
            </p:extLst>
          </p:nvPr>
        </p:nvGraphicFramePr>
        <p:xfrm>
          <a:off x="3370243" y="1572406"/>
          <a:ext cx="7858180" cy="21673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57256"/>
                <a:gridCol w="7000924"/>
              </a:tblGrid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구     분</a:t>
                      </a: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대                   상</a:t>
                      </a:r>
                      <a:endParaRPr lang="ko-KR" altLang="en-US" sz="1200" b="1" spc="-100" baseline="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기계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/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기구</a:t>
                      </a: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BEFE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1.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연삭기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또는 연마기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휴대형은 제외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   2.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산업용 로봇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3.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혼합기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     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4.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파쇄기 또는 분쇄기</a:t>
                      </a:r>
                      <a:endParaRPr lang="en-US" altLang="ko-KR" sz="1200" b="1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5.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식품가공용 기계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파쇄ㆍ절단ㆍ혼합ㆍ제면기만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해당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)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 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 6.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컨베이어  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7.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자동차정비용 리프트</a:t>
                      </a:r>
                      <a:endParaRPr lang="en-US" altLang="ko-KR" sz="1200" b="1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8.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공작기계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선반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드릴기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평삭ㆍ형삭기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밀링만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해당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)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9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고정형 목재가공용 기계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둥근톱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대패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루타기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띠톱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모떼기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기계만 해당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)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10.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인쇄기</a:t>
                      </a:r>
                      <a:endParaRPr lang="ko-KR" altLang="en-US" sz="1200" spc="-100" baseline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방호장치</a:t>
                      </a: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BEFE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28600" lvl="0" indent="-228600" algn="l" latinLnBrk="1">
                        <a:lnSpc>
                          <a:spcPts val="15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1.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아세틸렌 용접장치용 또는 가스집합 용접장치용 안전기  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2.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교류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아크용접기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 용 자동전격방지기    </a:t>
                      </a:r>
                    </a:p>
                    <a:p>
                      <a:pPr marL="228600" lvl="0" indent="-228600" algn="l" latinLnBrk="1">
                        <a:lnSpc>
                          <a:spcPts val="15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3.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롤러기 급정지장치  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4.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연삭기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 덮개 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5.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목재 가공용 둥근톱 반발 예방장치와 날 접촉 예방장치</a:t>
                      </a:r>
                    </a:p>
                    <a:p>
                      <a:pPr marL="228600" lvl="0" indent="-228600" algn="l" latinLnBrk="1">
                        <a:lnSpc>
                          <a:spcPts val="15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6.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동력식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 수동대패용 칼날 접촉 방지장치    </a:t>
                      </a:r>
                    </a:p>
                    <a:p>
                      <a:pPr marL="228600" lvl="0" indent="-228600" algn="l" latinLnBrk="1">
                        <a:lnSpc>
                          <a:spcPts val="15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7.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추락ㆍ낙하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 및 붕괴 등의 위험 방지 및 보호에 필요한 가설 기자재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(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안전인증대상 가설기자재 제외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)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로서 </a:t>
                      </a:r>
                      <a:endParaRPr lang="en-US" altLang="ko-KR" sz="1200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  <a:cs typeface="Mangal"/>
                      </a:endParaRPr>
                    </a:p>
                    <a:p>
                      <a:pPr marL="228600" lvl="0" indent="-228600" algn="l" latinLnBrk="1">
                        <a:lnSpc>
                          <a:spcPts val="15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  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고용노동부장관이 정하여 고시하는 것</a:t>
                      </a:r>
                      <a:endParaRPr lang="ko-KR" altLang="en-US" sz="1200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7" name="그룹 6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8" name="직사각형 7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820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441681" y="1572406"/>
            <a:ext cx="8072494" cy="1000132"/>
          </a:xfrm>
          <a:prstGeom prst="rect">
            <a:avLst/>
          </a:prstGeom>
          <a:solidFill>
            <a:srgbClr val="00999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5" name="그림 4" descr="안전팁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98805" y="1358092"/>
            <a:ext cx="1428760" cy="5061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70309" y="1715282"/>
            <a:ext cx="42862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08000" indent="-108000">
              <a:lnSpc>
                <a:spcPct val="150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매일 아침 작업시작 전 방호장치를 점검하고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ko-KR" altLang="en-US" sz="1600" b="1" spc="-133" dirty="0" smtClean="0">
                <a:solidFill>
                  <a:prstClr val="black"/>
                </a:solidFill>
              </a:rPr>
              <a:t>상태가 이상이 없는지 확인한 후 작업 시작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pic>
        <p:nvPicPr>
          <p:cNvPr id="9" name="그림 8" descr="18 안전확인 삽화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13779" y="1215216"/>
            <a:ext cx="2214578" cy="127557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20338" y="2715414"/>
            <a:ext cx="264320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2)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사전 안전성이 확보된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/>
            </a:r>
            <a:br>
              <a:rPr lang="en-US" altLang="ko-KR" sz="1800" b="1" spc="-133" dirty="0" smtClean="0">
                <a:solidFill>
                  <a:srgbClr val="666699"/>
                </a:solidFill>
              </a:rPr>
            </a:br>
            <a:r>
              <a:rPr lang="en-US" altLang="ko-KR" sz="18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유해 위험한 기계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·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기구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· </a:t>
            </a:r>
            <a:br>
              <a:rPr lang="en-US" altLang="ko-KR" sz="1800" b="1" spc="-133" dirty="0" smtClean="0">
                <a:solidFill>
                  <a:srgbClr val="666699"/>
                </a:solidFill>
              </a:rPr>
            </a:br>
            <a:r>
              <a:rPr lang="en-US" altLang="ko-KR" sz="18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설비 등의 사용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24" name="그룹 23"/>
          <p:cNvGrpSpPr/>
          <p:nvPr/>
        </p:nvGrpSpPr>
        <p:grpSpPr>
          <a:xfrm>
            <a:off x="9711858" y="3090868"/>
            <a:ext cx="2287932" cy="1005263"/>
            <a:chOff x="10125504" y="2317683"/>
            <a:chExt cx="2430808" cy="1075094"/>
          </a:xfrm>
        </p:grpSpPr>
        <p:pic>
          <p:nvPicPr>
            <p:cNvPr id="20" name="그림 19" descr="모딴사각형-2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125504" y="2317683"/>
              <a:ext cx="2430808" cy="1075094"/>
            </a:xfrm>
            <a:prstGeom prst="rect">
              <a:avLst/>
            </a:prstGeom>
          </p:spPr>
        </p:pic>
        <p:pic>
          <p:nvPicPr>
            <p:cNvPr id="23" name="그림 22" descr="18 KS마크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53272" y="2404541"/>
              <a:ext cx="1915646" cy="857256"/>
            </a:xfrm>
            <a:prstGeom prst="rect">
              <a:avLst/>
            </a:prstGeom>
          </p:spPr>
        </p:pic>
      </p:grpSp>
      <p:sp>
        <p:nvSpPr>
          <p:cNvPr id="25" name="TextBox 24"/>
          <p:cNvSpPr txBox="1"/>
          <p:nvPr/>
        </p:nvSpPr>
        <p:spPr>
          <a:xfrm>
            <a:off x="3441681" y="2715414"/>
            <a:ext cx="735811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 latinLnBrk="0">
              <a:lnSpc>
                <a:spcPts val="2400"/>
              </a:lnSpc>
              <a:buClr>
                <a:srgbClr val="666699"/>
              </a:buClr>
            </a:pPr>
            <a:r>
              <a:rPr lang="en-US" altLang="ko-KR" sz="1400" spc="-133" dirty="0" smtClean="0">
                <a:solidFill>
                  <a:srgbClr val="666699"/>
                </a:solidFill>
              </a:rPr>
              <a:t>•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안전인증 및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자율안전확인 대상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기계ㆍ기구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방호장치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)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예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22" name="그룹 21"/>
          <p:cNvGrpSpPr/>
          <p:nvPr/>
        </p:nvGrpSpPr>
        <p:grpSpPr>
          <a:xfrm>
            <a:off x="3584557" y="3072603"/>
            <a:ext cx="6100730" cy="3378939"/>
            <a:chOff x="3584557" y="3072603"/>
            <a:chExt cx="7500990" cy="3378939"/>
          </a:xfrm>
        </p:grpSpPr>
        <p:pic>
          <p:nvPicPr>
            <p:cNvPr id="30" name="그림 29" descr="18 표1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584557" y="3072603"/>
              <a:ext cx="7500990" cy="3378939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3738056" y="3153229"/>
              <a:ext cx="2264771" cy="43601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000" b="1" spc="-133" dirty="0" smtClean="0">
                  <a:solidFill>
                    <a:srgbClr val="33CCCC"/>
                  </a:solidFill>
                </a:rPr>
                <a:t>프레스 </a:t>
              </a:r>
              <a:r>
                <a:rPr lang="en-US" altLang="ko-KR" sz="1000" b="1" spc="-133" dirty="0" smtClean="0">
                  <a:solidFill>
                    <a:srgbClr val="33CCCC"/>
                  </a:solidFill>
                </a:rPr>
                <a:t>· </a:t>
              </a:r>
              <a:r>
                <a:rPr lang="ko-KR" altLang="en-US" sz="1000" b="1" spc="-133" dirty="0" err="1" smtClean="0">
                  <a:solidFill>
                    <a:srgbClr val="33CCCC"/>
                  </a:solidFill>
                </a:rPr>
                <a:t>전단기</a:t>
              </a:r>
              <a:endParaRPr lang="ko-KR" altLang="en-US" sz="10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000" b="1" spc="-133" dirty="0" err="1" smtClean="0">
                  <a:solidFill>
                    <a:prstClr val="black"/>
                  </a:solidFill>
                </a:rPr>
                <a:t>양수조작식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,</a:t>
              </a:r>
              <a:r>
                <a:rPr lang="ko-KR" altLang="en-US" sz="1000" b="1" spc="-133" dirty="0" err="1" smtClean="0">
                  <a:solidFill>
                    <a:prstClr val="black"/>
                  </a:solidFill>
                </a:rPr>
                <a:t>광전자식</a:t>
              </a: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 방호장치 등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156325" y="3144042"/>
              <a:ext cx="2357454" cy="43601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000" b="1" spc="-133" dirty="0" smtClean="0">
                  <a:solidFill>
                    <a:srgbClr val="33CCCC"/>
                  </a:solidFill>
                </a:rPr>
                <a:t>아세틸렌 또는 가스집합 용접장치</a:t>
              </a:r>
              <a:r>
                <a:rPr lang="en-US" altLang="ko-KR" sz="1000" b="1" spc="-133" dirty="0" smtClean="0">
                  <a:solidFill>
                    <a:srgbClr val="33CCCC"/>
                  </a:solidFill>
                </a:rPr>
                <a:t> 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안전기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585217" y="3144042"/>
              <a:ext cx="2428892" cy="43601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000" b="1" spc="-133" dirty="0" smtClean="0">
                  <a:solidFill>
                    <a:srgbClr val="33CCCC"/>
                  </a:solidFill>
                </a:rPr>
                <a:t>폭발위험 장소에서의 전기기계 </a:t>
              </a:r>
              <a:r>
                <a:rPr lang="en-US" altLang="ko-KR" sz="1000" b="1" spc="-133" dirty="0" smtClean="0">
                  <a:solidFill>
                    <a:srgbClr val="33CCCC"/>
                  </a:solidFill>
                </a:rPr>
                <a:t>· </a:t>
              </a:r>
              <a:r>
                <a:rPr lang="ko-KR" altLang="en-US" sz="1000" b="1" spc="-133" dirty="0" smtClean="0">
                  <a:solidFill>
                    <a:srgbClr val="33CCCC"/>
                  </a:solidFill>
                </a:rPr>
                <a:t>기구</a:t>
              </a:r>
              <a:r>
                <a:rPr lang="en-US" altLang="ko-KR" sz="1000" b="1" spc="-133" dirty="0" smtClean="0">
                  <a:solidFill>
                    <a:srgbClr val="33CCCC"/>
                  </a:solidFill>
                </a:rPr>
                <a:t> 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000" b="1" spc="-133" dirty="0" err="1" smtClean="0">
                  <a:solidFill>
                    <a:prstClr val="black"/>
                  </a:solidFill>
                </a:rPr>
                <a:t>방폭용</a:t>
              </a: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  전기기계  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·  </a:t>
              </a: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기구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798872" y="4787116"/>
              <a:ext cx="2143140" cy="43601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000" b="1" spc="-133" dirty="0" err="1" smtClean="0">
                  <a:solidFill>
                    <a:srgbClr val="33CCCC"/>
                  </a:solidFill>
                </a:rPr>
                <a:t>교류아크용접기</a:t>
              </a:r>
              <a:endParaRPr lang="en-US" altLang="ko-KR" sz="10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자동전격방지기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156325" y="4779727"/>
              <a:ext cx="2273156" cy="43601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000" b="1" spc="-133" dirty="0" smtClean="0">
                  <a:solidFill>
                    <a:srgbClr val="33CCCC"/>
                  </a:solidFill>
                </a:rPr>
                <a:t>크레인 </a:t>
              </a:r>
              <a:r>
                <a:rPr lang="en-US" altLang="ko-KR" sz="1000" b="1" spc="-133" dirty="0" smtClean="0">
                  <a:solidFill>
                    <a:srgbClr val="33CCCC"/>
                  </a:solidFill>
                </a:rPr>
                <a:t>· </a:t>
              </a:r>
              <a:r>
                <a:rPr lang="ko-KR" altLang="en-US" sz="1000" b="1" spc="-133" dirty="0" smtClean="0">
                  <a:solidFill>
                    <a:srgbClr val="33CCCC"/>
                  </a:solidFill>
                </a:rPr>
                <a:t>승강기 </a:t>
              </a:r>
              <a:r>
                <a:rPr lang="en-US" altLang="ko-KR" sz="1000" b="1" spc="-133" dirty="0" smtClean="0">
                  <a:solidFill>
                    <a:srgbClr val="33CCCC"/>
                  </a:solidFill>
                </a:rPr>
                <a:t>· </a:t>
              </a:r>
              <a:r>
                <a:rPr lang="ko-KR" altLang="en-US" sz="1000" b="1" spc="-133" dirty="0" smtClean="0">
                  <a:solidFill>
                    <a:srgbClr val="33CCCC"/>
                  </a:solidFill>
                </a:rPr>
                <a:t>곤돌라 </a:t>
              </a:r>
              <a:r>
                <a:rPr lang="en-US" altLang="ko-KR" sz="1000" b="1" spc="-133" dirty="0" smtClean="0">
                  <a:solidFill>
                    <a:srgbClr val="33CCCC"/>
                  </a:solidFill>
                </a:rPr>
                <a:t>· </a:t>
              </a:r>
              <a:r>
                <a:rPr lang="ko-KR" altLang="en-US" sz="1000" b="1" spc="-133" dirty="0" smtClean="0">
                  <a:solidFill>
                    <a:srgbClr val="33CCCC"/>
                  </a:solidFill>
                </a:rPr>
                <a:t>리프트</a:t>
              </a:r>
              <a:r>
                <a:rPr lang="en-US" altLang="ko-KR" sz="1000" b="1" spc="-133" dirty="0">
                  <a:solidFill>
                    <a:srgbClr val="33CCCC"/>
                  </a:solidFill>
                </a:rPr>
                <a:t> </a:t>
              </a:r>
              <a:r>
                <a:rPr lang="en-US" altLang="ko-KR" sz="1000" b="1" spc="-133" dirty="0" smtClean="0">
                  <a:solidFill>
                    <a:srgbClr val="33CCCC"/>
                  </a:solidFill>
                </a:rPr>
                <a:t>·</a:t>
              </a:r>
              <a:r>
                <a:rPr lang="ko-KR" altLang="en-US" sz="1000" b="1" spc="-133" dirty="0" smtClean="0">
                  <a:solidFill>
                    <a:srgbClr val="33CCCC"/>
                  </a:solidFill>
                </a:rPr>
                <a:t>고소작업대 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과부하방지장치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585217" y="4779727"/>
              <a:ext cx="2428893" cy="43601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000" b="1" spc="-133" dirty="0" smtClean="0">
                  <a:solidFill>
                    <a:srgbClr val="33CCCC"/>
                  </a:solidFill>
                </a:rPr>
                <a:t>압력용기</a:t>
              </a:r>
              <a:endParaRPr lang="en-US" altLang="ko-KR" sz="10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압력방출장치 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- </a:t>
              </a: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안전밸브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000" b="1" spc="-133" dirty="0" err="1" smtClean="0">
                  <a:solidFill>
                    <a:prstClr val="black"/>
                  </a:solidFill>
                </a:rPr>
                <a:t>파열판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</p:grpSp>
      <p:grpSp>
        <p:nvGrpSpPr>
          <p:cNvPr id="26" name="그룹 2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7" name="직사각형 26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9691257" y="4175629"/>
            <a:ext cx="25230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0"/>
            <a:r>
              <a:rPr lang="ko-KR" altLang="en-US" sz="1050" dirty="0"/>
              <a:t>* 관련 설명</a:t>
            </a:r>
          </a:p>
          <a:p>
            <a:pPr fontAlgn="base" latinLnBrk="0"/>
            <a:r>
              <a:rPr lang="en-US" altLang="ko-KR" sz="1050" dirty="0"/>
              <a:t>· KCs </a:t>
            </a:r>
            <a:r>
              <a:rPr lang="ko-KR" altLang="en-US" sz="1050" dirty="0" smtClean="0"/>
              <a:t>마크 </a:t>
            </a:r>
            <a:r>
              <a:rPr lang="en-US" altLang="ko-KR" sz="1050" dirty="0" smtClean="0"/>
              <a:t>: </a:t>
            </a:r>
            <a:r>
              <a:rPr lang="ko-KR" altLang="en-US" sz="1050" dirty="0"/>
              <a:t>안전인증 </a:t>
            </a:r>
            <a:r>
              <a:rPr lang="ko-KR" altLang="en-US" sz="1050" dirty="0" smtClean="0"/>
              <a:t>및</a:t>
            </a:r>
            <a:endParaRPr lang="en-US" altLang="ko-KR" sz="1050" dirty="0" smtClean="0"/>
          </a:p>
          <a:p>
            <a:pPr fontAlgn="base" latinLnBrk="0"/>
            <a:r>
              <a:rPr lang="ko-KR" altLang="en-US" sz="1050" dirty="0" smtClean="0"/>
              <a:t>자율안전확인의 표시</a:t>
            </a:r>
            <a:endParaRPr lang="en-US" altLang="ko-KR" sz="1050" dirty="0" smtClean="0"/>
          </a:p>
          <a:p>
            <a:pPr fontAlgn="base" latinLnBrk="0"/>
            <a:endParaRPr lang="ko-KR" altLang="en-US" sz="1050" dirty="0"/>
          </a:p>
          <a:p>
            <a:pPr fontAlgn="base" latinLnBrk="0"/>
            <a:r>
              <a:rPr lang="en-US" altLang="ko-KR" sz="1050" dirty="0"/>
              <a:t>· S</a:t>
            </a:r>
            <a:r>
              <a:rPr lang="ko-KR" altLang="en-US" sz="1050" dirty="0" smtClean="0"/>
              <a:t>마크 </a:t>
            </a:r>
            <a:r>
              <a:rPr lang="en-US" altLang="ko-KR" sz="1050" dirty="0" smtClean="0"/>
              <a:t>: </a:t>
            </a:r>
            <a:r>
              <a:rPr lang="ko-KR" altLang="en-US" sz="1050" dirty="0"/>
              <a:t>산업안전보건법 제</a:t>
            </a:r>
            <a:r>
              <a:rPr lang="en-US" altLang="ko-KR" sz="1050" dirty="0"/>
              <a:t>84</a:t>
            </a:r>
            <a:r>
              <a:rPr lang="ko-KR" altLang="en-US" sz="1050" dirty="0"/>
              <a:t>조 제</a:t>
            </a:r>
            <a:r>
              <a:rPr lang="en-US" altLang="ko-KR" sz="1050" dirty="0"/>
              <a:t>3</a:t>
            </a:r>
            <a:r>
              <a:rPr lang="ko-KR" altLang="en-US" sz="1050" dirty="0"/>
              <a:t>항에 </a:t>
            </a:r>
            <a:r>
              <a:rPr lang="ko-KR" altLang="en-US" sz="1050" dirty="0" smtClean="0"/>
              <a:t>따른</a:t>
            </a:r>
            <a:r>
              <a:rPr lang="en-US" altLang="ko-KR" sz="1050" dirty="0" smtClean="0"/>
              <a:t> </a:t>
            </a:r>
            <a:r>
              <a:rPr lang="ko-KR" altLang="en-US" sz="1050" dirty="0" err="1" smtClean="0"/>
              <a:t>안전인증대상기계등이</a:t>
            </a:r>
            <a:r>
              <a:rPr lang="ko-KR" altLang="en-US" sz="1050" dirty="0" smtClean="0"/>
              <a:t> </a:t>
            </a:r>
            <a:r>
              <a:rPr lang="ko-KR" altLang="en-US" sz="1050" dirty="0"/>
              <a:t>아닌 유해</a:t>
            </a:r>
            <a:r>
              <a:rPr lang="en-US" altLang="ko-KR" sz="1050" dirty="0"/>
              <a:t>·</a:t>
            </a:r>
            <a:r>
              <a:rPr lang="ko-KR" altLang="en-US" sz="1050" dirty="0" smtClean="0"/>
              <a:t>위험기계 등의 </a:t>
            </a:r>
            <a:r>
              <a:rPr lang="ko-KR" altLang="en-US" sz="1050" dirty="0"/>
              <a:t>안전인증 </a:t>
            </a:r>
            <a:r>
              <a:rPr lang="ko-KR" altLang="en-US" sz="1050" dirty="0" smtClean="0"/>
              <a:t>표시</a:t>
            </a:r>
            <a:endParaRPr lang="ko-KR" altLang="en-US" sz="1050" dirty="0"/>
          </a:p>
        </p:txBody>
      </p:sp>
    </p:spTree>
    <p:extLst>
      <p:ext uri="{BB962C8B-B14F-4D97-AF65-F5344CB8AC3E}">
        <p14:creationId xmlns:p14="http://schemas.microsoft.com/office/powerpoint/2010/main" val="607676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그룹 14"/>
          <p:cNvGrpSpPr/>
          <p:nvPr/>
        </p:nvGrpSpPr>
        <p:grpSpPr>
          <a:xfrm>
            <a:off x="869913" y="715150"/>
            <a:ext cx="10572824" cy="714380"/>
            <a:chOff x="869913" y="715150"/>
            <a:chExt cx="10572824" cy="714380"/>
          </a:xfrm>
        </p:grpSpPr>
        <p:sp>
          <p:nvSpPr>
            <p:cNvPr id="13" name="직사각형 12"/>
            <p:cNvSpPr/>
            <p:nvPr/>
          </p:nvSpPr>
          <p:spPr>
            <a:xfrm>
              <a:off x="869913" y="715150"/>
              <a:ext cx="2928958" cy="714380"/>
            </a:xfrm>
            <a:prstGeom prst="rect">
              <a:avLst/>
            </a:prstGeom>
            <a:solidFill>
              <a:srgbClr val="BF9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3798871" y="715150"/>
              <a:ext cx="7643866" cy="714380"/>
            </a:xfrm>
            <a:prstGeom prst="rect">
              <a:avLst/>
            </a:prstGeom>
            <a:solidFill>
              <a:srgbClr val="6666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4227498" y="715150"/>
            <a:ext cx="4320973" cy="5770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2500" b="1" spc="-133" dirty="0" smtClean="0">
                <a:solidFill>
                  <a:schemeClr val="bg1"/>
                </a:solidFill>
                <a:latin typeface="맑은 고딕"/>
                <a:ea typeface="맑은 고딕"/>
              </a:rPr>
              <a:t>안전보건나침반  </a:t>
            </a:r>
            <a:r>
              <a:rPr lang="en-US" altLang="ko-KR" sz="2000" spc="-133" dirty="0" smtClean="0">
                <a:solidFill>
                  <a:schemeClr val="bg1"/>
                </a:solidFill>
                <a:latin typeface="맑은 고딕"/>
                <a:ea typeface="맑은 고딕"/>
              </a:rPr>
              <a:t>_ </a:t>
            </a:r>
            <a:r>
              <a:rPr lang="ko-KR" altLang="en-US" sz="2000" spc="-133" dirty="0" smtClean="0">
                <a:solidFill>
                  <a:schemeClr val="bg1"/>
                </a:solidFill>
                <a:latin typeface="맑은 고딕"/>
                <a:ea typeface="맑은 고딕"/>
              </a:rPr>
              <a:t>목차①</a:t>
            </a:r>
            <a:endParaRPr lang="ko-KR" altLang="en-US" sz="2000" spc="-133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84228" y="824989"/>
            <a:ext cx="2571767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 algn="ctr">
              <a:lnSpc>
                <a:spcPct val="150000"/>
              </a:lnSpc>
            </a:pPr>
            <a:r>
              <a:rPr lang="ko-KR" altLang="en-US" sz="2000" b="1" spc="-133" dirty="0" smtClean="0">
                <a:latin typeface="+mj-ea"/>
                <a:ea typeface="+mj-ea"/>
              </a:rPr>
              <a:t>예비산업인력을 위한</a:t>
            </a:r>
            <a:endParaRPr lang="ko-KR" altLang="en-US" sz="2000" b="1" spc="-133" dirty="0">
              <a:latin typeface="+mj-ea"/>
              <a:ea typeface="+mj-e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69913" y="1786720"/>
            <a:ext cx="2714644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en-US" altLang="ko-KR" sz="2000" b="1" spc="-133" dirty="0" smtClean="0">
                <a:solidFill>
                  <a:srgbClr val="33CCCC"/>
                </a:solidFill>
                <a:latin typeface="+mj-ea"/>
                <a:ea typeface="+mj-ea"/>
              </a:rPr>
              <a:t>1. </a:t>
            </a:r>
            <a:r>
              <a:rPr lang="ko-KR" altLang="en-US" sz="1600" b="1" spc="-133" dirty="0" smtClean="0">
                <a:latin typeface="+mj-ea"/>
                <a:ea typeface="+mj-ea"/>
              </a:rPr>
              <a:t>신규 입사자의 직장생활</a:t>
            </a:r>
            <a:endParaRPr lang="ko-KR" altLang="en-US" sz="1600" b="1" spc="-133" dirty="0">
              <a:latin typeface="+mj-ea"/>
              <a:ea typeface="+mj-ea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69913" y="3487333"/>
            <a:ext cx="2714644" cy="10105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altLang="ko-KR" sz="2000" b="1" spc="-133" dirty="0" smtClean="0">
                <a:solidFill>
                  <a:srgbClr val="33CCCC"/>
                </a:solidFill>
                <a:latin typeface="+mj-ea"/>
                <a:ea typeface="+mj-ea"/>
              </a:rPr>
              <a:t>2. </a:t>
            </a:r>
            <a:r>
              <a:rPr lang="ko-KR" altLang="en-US" sz="1600" b="1" spc="-133" dirty="0" smtClean="0">
                <a:latin typeface="+mj-ea"/>
                <a:ea typeface="+mj-ea"/>
              </a:rPr>
              <a:t>안전하고 건강한 직장생활을   </a:t>
            </a:r>
            <a:r>
              <a:rPr lang="en-US" altLang="ko-KR" sz="1600" b="1" spc="-133" dirty="0" smtClean="0">
                <a:latin typeface="+mj-ea"/>
                <a:ea typeface="+mj-ea"/>
              </a:rPr>
              <a:t/>
            </a:r>
            <a:br>
              <a:rPr lang="en-US" altLang="ko-KR" sz="1600" b="1" spc="-133" dirty="0" smtClean="0">
                <a:latin typeface="+mj-ea"/>
                <a:ea typeface="+mj-ea"/>
              </a:rPr>
            </a:br>
            <a:r>
              <a:rPr lang="en-US" altLang="ko-KR" sz="1600" b="1" spc="-133" dirty="0" smtClean="0">
                <a:latin typeface="+mj-ea"/>
                <a:ea typeface="+mj-ea"/>
              </a:rPr>
              <a:t>     </a:t>
            </a:r>
            <a:r>
              <a:rPr lang="ko-KR" altLang="en-US" sz="1600" b="1" spc="-133" dirty="0" smtClean="0">
                <a:latin typeface="+mj-ea"/>
                <a:ea typeface="+mj-ea"/>
              </a:rPr>
              <a:t>위한 가이드</a:t>
            </a:r>
          </a:p>
          <a:p>
            <a:pPr marL="383558" indent="-383558">
              <a:lnSpc>
                <a:spcPct val="150000"/>
              </a:lnSpc>
            </a:pPr>
            <a:endParaRPr lang="ko-KR" altLang="en-US" sz="1600" b="1" spc="-133" dirty="0">
              <a:latin typeface="+mj-ea"/>
              <a:ea typeface="+mj-e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84623" y="1858158"/>
            <a:ext cx="6929486" cy="10259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1. </a:t>
            </a:r>
            <a:r>
              <a:rPr lang="ko-KR" altLang="en-US" sz="1300" b="1" spc="-133" dirty="0" smtClean="0">
                <a:latin typeface="+mn-ea"/>
              </a:rPr>
              <a:t>직장에 들어가면</a:t>
            </a:r>
            <a:r>
              <a:rPr lang="en-US" altLang="ko-KR" sz="1300" b="1" spc="-133" dirty="0" smtClean="0">
                <a:latin typeface="+mn-ea"/>
              </a:rPr>
              <a:t>…</a:t>
            </a:r>
          </a:p>
          <a:p>
            <a:pPr>
              <a:lnSpc>
                <a:spcPts val="2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2. </a:t>
            </a:r>
            <a:r>
              <a:rPr lang="ko-KR" altLang="en-US" sz="1300" b="1" spc="-133" dirty="0" smtClean="0">
                <a:latin typeface="+mn-ea"/>
              </a:rPr>
              <a:t>신규입사자 재해발생현황</a:t>
            </a:r>
          </a:p>
          <a:p>
            <a:pPr>
              <a:lnSpc>
                <a:spcPts val="2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3. </a:t>
            </a:r>
            <a:r>
              <a:rPr lang="ko-KR" altLang="en-US" sz="1300" b="1" spc="-133" dirty="0" smtClean="0">
                <a:latin typeface="+mn-ea"/>
              </a:rPr>
              <a:t>안전보건 활동의 첫걸음</a:t>
            </a:r>
            <a:r>
              <a:rPr lang="en-US" altLang="ko-KR" sz="1300" b="1" spc="-133" dirty="0" smtClean="0">
                <a:latin typeface="+mn-ea"/>
              </a:rPr>
              <a:t>, </a:t>
            </a:r>
            <a:r>
              <a:rPr lang="ko-KR" altLang="en-US" sz="1300" b="1" spc="-133" dirty="0" smtClean="0">
                <a:latin typeface="+mn-ea"/>
              </a:rPr>
              <a:t>안전보건교육</a:t>
            </a:r>
          </a:p>
          <a:p>
            <a:pPr>
              <a:lnSpc>
                <a:spcPts val="2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4. </a:t>
            </a:r>
            <a:r>
              <a:rPr lang="ko-KR" altLang="en-US" sz="1300" b="1" spc="-133" dirty="0" smtClean="0">
                <a:latin typeface="+mn-ea"/>
              </a:rPr>
              <a:t>작업 전 안전점검 등 안전의 </a:t>
            </a:r>
            <a:r>
              <a:rPr lang="ko-KR" altLang="en-US" sz="1300" b="1" spc="-133" dirty="0" err="1" smtClean="0">
                <a:latin typeface="+mn-ea"/>
              </a:rPr>
              <a:t>습관화ㆍ생활화</a:t>
            </a:r>
            <a:r>
              <a:rPr lang="ko-KR" altLang="en-US" sz="1300" b="1" spc="-133" dirty="0" smtClean="0">
                <a:latin typeface="+mn-ea"/>
              </a:rPr>
              <a:t> </a:t>
            </a:r>
            <a:endParaRPr lang="en-US" altLang="ko-KR" sz="1300" b="1" spc="-133" dirty="0" smtClean="0">
              <a:latin typeface="+mn-e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084623" y="3497734"/>
            <a:ext cx="3429024" cy="23083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1.  </a:t>
            </a:r>
            <a:r>
              <a:rPr lang="ko-KR" altLang="en-US" sz="1300" b="1" spc="-133" dirty="0" smtClean="0">
                <a:latin typeface="+mn-ea"/>
              </a:rPr>
              <a:t>산업안전보건 법령 및 안전규정 등 준수 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2.  </a:t>
            </a:r>
            <a:r>
              <a:rPr lang="ko-KR" altLang="en-US" sz="1300" b="1" spc="-133" dirty="0" smtClean="0">
                <a:latin typeface="+mn-ea"/>
              </a:rPr>
              <a:t>올바른 작업 복장 착용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3.  </a:t>
            </a:r>
            <a:r>
              <a:rPr lang="ko-KR" altLang="en-US" sz="1300" b="1" spc="-133" dirty="0" smtClean="0">
                <a:latin typeface="+mn-ea"/>
              </a:rPr>
              <a:t>개인 보호구 </a:t>
            </a:r>
            <a:r>
              <a:rPr lang="ko-KR" altLang="en-US" sz="1300" b="1" spc="-133" dirty="0" err="1" smtClean="0">
                <a:latin typeface="+mn-ea"/>
              </a:rPr>
              <a:t>지급ㆍ착용</a:t>
            </a:r>
            <a:endParaRPr lang="ko-KR" altLang="en-US" sz="1300" b="1" spc="-133" dirty="0" smtClean="0">
              <a:latin typeface="+mn-ea"/>
            </a:endParaRP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4.  </a:t>
            </a:r>
            <a:r>
              <a:rPr lang="ko-KR" altLang="en-US" sz="1300" b="1" spc="-133" dirty="0" smtClean="0">
                <a:latin typeface="+mn-ea"/>
              </a:rPr>
              <a:t>유해위험장소 등에 안전보건표지 부착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5.  </a:t>
            </a:r>
            <a:r>
              <a:rPr lang="ko-KR" altLang="en-US" sz="1300" b="1" spc="-133" dirty="0" smtClean="0">
                <a:latin typeface="+mn-ea"/>
              </a:rPr>
              <a:t>작업장 내에서의 통행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6.  </a:t>
            </a:r>
            <a:r>
              <a:rPr lang="ko-KR" altLang="en-US" sz="1300" b="1" spc="-133" dirty="0" smtClean="0">
                <a:latin typeface="+mn-ea"/>
              </a:rPr>
              <a:t>작업장 정리정돈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7.  </a:t>
            </a:r>
            <a:r>
              <a:rPr lang="ko-KR" altLang="en-US" sz="1300" b="1" spc="-133" dirty="0" smtClean="0">
                <a:latin typeface="+mn-ea"/>
              </a:rPr>
              <a:t>유해위험기계기구 방호조치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8.  </a:t>
            </a:r>
            <a:r>
              <a:rPr lang="ko-KR" altLang="en-US" sz="1300" b="1" spc="-133" dirty="0" smtClean="0">
                <a:latin typeface="+mn-ea"/>
              </a:rPr>
              <a:t>건강보호장치</a:t>
            </a:r>
            <a:r>
              <a:rPr lang="en-US" altLang="ko-KR" sz="1300" b="1" spc="-133" dirty="0" smtClean="0">
                <a:latin typeface="+mn-ea"/>
              </a:rPr>
              <a:t>(</a:t>
            </a:r>
            <a:r>
              <a:rPr lang="ko-KR" altLang="en-US" sz="1300" b="1" spc="-133" dirty="0" smtClean="0">
                <a:latin typeface="+mn-ea"/>
              </a:rPr>
              <a:t>설비</a:t>
            </a:r>
            <a:r>
              <a:rPr lang="en-US" altLang="ko-KR" sz="1300" b="1" spc="-133" dirty="0" smtClean="0">
                <a:latin typeface="+mn-ea"/>
              </a:rPr>
              <a:t>)</a:t>
            </a:r>
            <a:r>
              <a:rPr lang="ko-KR" altLang="en-US" sz="1300" b="1" spc="-133" dirty="0" smtClean="0">
                <a:latin typeface="+mn-ea"/>
              </a:rPr>
              <a:t>를 통한 건강장해 예방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9.  </a:t>
            </a:r>
            <a:r>
              <a:rPr lang="ko-KR" altLang="en-US" sz="1300" b="1" spc="-133" dirty="0" smtClean="0">
                <a:latin typeface="+mn-ea"/>
              </a:rPr>
              <a:t>감전 재해 예방을 위한 안전조치</a:t>
            </a:r>
            <a:endParaRPr lang="en-US" altLang="ko-KR" sz="1300" b="1" spc="-133" dirty="0" smtClean="0">
              <a:latin typeface="+mn-ea"/>
            </a:endParaRPr>
          </a:p>
        </p:txBody>
      </p:sp>
      <p:cxnSp>
        <p:nvCxnSpPr>
          <p:cNvPr id="24" name="직선 연결선 23"/>
          <p:cNvCxnSpPr/>
          <p:nvPr/>
        </p:nvCxnSpPr>
        <p:spPr>
          <a:xfrm rot="5400000">
            <a:off x="1870442" y="3858025"/>
            <a:ext cx="3857652" cy="794"/>
          </a:xfrm>
          <a:prstGeom prst="line">
            <a:avLst/>
          </a:prstGeom>
          <a:ln w="44450"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8085151" y="3497734"/>
            <a:ext cx="3000396" cy="23083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10.  </a:t>
            </a:r>
            <a:r>
              <a:rPr lang="ko-KR" altLang="en-US" sz="1300" b="1" spc="-133" dirty="0" smtClean="0">
                <a:latin typeface="+mn-ea"/>
              </a:rPr>
              <a:t>운반작업 안전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11.  </a:t>
            </a:r>
            <a:r>
              <a:rPr lang="ko-KR" altLang="en-US" sz="1300" b="1" spc="-133" dirty="0" smtClean="0">
                <a:latin typeface="+mn-ea"/>
              </a:rPr>
              <a:t>수공구 사용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12.  </a:t>
            </a:r>
            <a:r>
              <a:rPr lang="ko-KR" altLang="en-US" sz="1300" b="1" spc="-133" dirty="0" smtClean="0">
                <a:latin typeface="+mn-ea"/>
              </a:rPr>
              <a:t>화재예방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13.  </a:t>
            </a:r>
            <a:r>
              <a:rPr lang="ko-KR" altLang="en-US" sz="1300" b="1" spc="-133" dirty="0" smtClean="0">
                <a:latin typeface="+mn-ea"/>
              </a:rPr>
              <a:t>화학물질 안전보건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14.  </a:t>
            </a:r>
            <a:r>
              <a:rPr lang="ko-KR" altLang="en-US" sz="1300" b="1" spc="-133" dirty="0" smtClean="0">
                <a:latin typeface="+mn-ea"/>
              </a:rPr>
              <a:t>위험물질</a:t>
            </a:r>
            <a:r>
              <a:rPr lang="en-US" altLang="ko-KR" sz="1300" b="1" spc="-133" dirty="0" smtClean="0">
                <a:latin typeface="+mn-ea"/>
              </a:rPr>
              <a:t>, </a:t>
            </a:r>
            <a:r>
              <a:rPr lang="ko-KR" altLang="en-US" sz="1300" b="1" spc="-133" dirty="0" smtClean="0">
                <a:latin typeface="+mn-ea"/>
              </a:rPr>
              <a:t>안전한 취급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15.  </a:t>
            </a:r>
            <a:r>
              <a:rPr lang="ko-KR" altLang="en-US" sz="1300" b="1" spc="-133" dirty="0" smtClean="0">
                <a:latin typeface="+mn-ea"/>
              </a:rPr>
              <a:t>유해물질</a:t>
            </a:r>
            <a:r>
              <a:rPr lang="en-US" altLang="ko-KR" sz="1300" b="1" spc="-133" dirty="0" smtClean="0">
                <a:latin typeface="+mn-ea"/>
              </a:rPr>
              <a:t>, </a:t>
            </a:r>
            <a:r>
              <a:rPr lang="ko-KR" altLang="en-US" sz="1300" b="1" spc="-133" dirty="0" smtClean="0">
                <a:latin typeface="+mn-ea"/>
              </a:rPr>
              <a:t>안전한 취급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16.  </a:t>
            </a:r>
            <a:r>
              <a:rPr lang="ko-KR" altLang="en-US" sz="1300" b="1" spc="-133" dirty="0" smtClean="0">
                <a:latin typeface="+mn-ea"/>
              </a:rPr>
              <a:t>유해위험장소에 출입제한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17.  </a:t>
            </a:r>
            <a:r>
              <a:rPr lang="ko-KR" altLang="en-US" sz="1300" b="1" spc="-133" dirty="0" smtClean="0">
                <a:latin typeface="+mn-ea"/>
              </a:rPr>
              <a:t>사고 발생시 대처 사항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18.  </a:t>
            </a:r>
            <a:r>
              <a:rPr lang="ko-KR" altLang="en-US" sz="1300" b="1" spc="-133" dirty="0" smtClean="0">
                <a:latin typeface="+mn-ea"/>
              </a:rPr>
              <a:t>응급조치</a:t>
            </a:r>
            <a:endParaRPr lang="en-US" altLang="ko-KR" sz="1300" b="1" spc="-133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/>
          <p:cNvGrpSpPr/>
          <p:nvPr/>
        </p:nvGrpSpPr>
        <p:grpSpPr>
          <a:xfrm>
            <a:off x="3457723" y="1572406"/>
            <a:ext cx="7699262" cy="4000528"/>
            <a:chOff x="3457723" y="1572406"/>
            <a:chExt cx="7699262" cy="4000528"/>
          </a:xfrm>
        </p:grpSpPr>
        <p:pic>
          <p:nvPicPr>
            <p:cNvPr id="10" name="그림 9" descr="19 표2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57723" y="1572406"/>
              <a:ext cx="7699262" cy="4000528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3513119" y="1715282"/>
              <a:ext cx="2071702" cy="57150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보일러</a:t>
              </a:r>
              <a:endParaRPr lang="en-US" altLang="ko-KR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60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b="1" spc="-60" dirty="0" smtClean="0">
                  <a:solidFill>
                    <a:prstClr val="black"/>
                  </a:solidFill>
                </a:rPr>
                <a:t>안전밸브</a:t>
              </a:r>
              <a:r>
                <a:rPr lang="en-US" altLang="ko-KR" sz="1100" b="1" spc="-60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156721" y="1643844"/>
              <a:ext cx="1928826" cy="64294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목재가공용 둥근톱</a:t>
              </a:r>
              <a:endParaRPr lang="en-US" altLang="ko-KR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반발예방장치 및</a:t>
              </a: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100" b="1" spc="-133" dirty="0" err="1" smtClean="0">
                  <a:solidFill>
                    <a:prstClr val="black"/>
                  </a:solidFill>
                </a:rPr>
                <a:t>날접촉예방장치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727697" y="1715282"/>
              <a:ext cx="1928826" cy="57150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롤러기</a:t>
              </a:r>
              <a:endParaRPr lang="en-US" altLang="ko-KR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급정지장치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799399" y="1715282"/>
              <a:ext cx="1285884" cy="5000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err="1" smtClean="0">
                  <a:solidFill>
                    <a:srgbClr val="33CCCC"/>
                  </a:solidFill>
                </a:rPr>
                <a:t>연삭기</a:t>
              </a:r>
              <a:endParaRPr lang="en-US" altLang="ko-KR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덮개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584557" y="3715546"/>
              <a:ext cx="2357454" cy="5000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err="1" smtClean="0">
                  <a:solidFill>
                    <a:srgbClr val="33CCCC"/>
                  </a:solidFill>
                </a:rPr>
                <a:t>동력식</a:t>
              </a: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 수동대패</a:t>
              </a:r>
              <a:endParaRPr lang="en-US" altLang="ko-KR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칼날 접촉예방장치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156325" y="3715546"/>
              <a:ext cx="2214578" cy="5000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산업용 로봇</a:t>
              </a:r>
              <a:endParaRPr lang="en-US" altLang="ko-KR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안전매트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,</a:t>
              </a:r>
              <a:r>
                <a:rPr lang="ko-KR" altLang="en-US" sz="1100" b="1" spc="-133" dirty="0" err="1" smtClean="0">
                  <a:solidFill>
                    <a:prstClr val="black"/>
                  </a:solidFill>
                </a:rPr>
                <a:t>광전자식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 방호장치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) 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585217" y="3715546"/>
              <a:ext cx="2500330" cy="5000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정전 및 활선작업용 </a:t>
              </a:r>
              <a:r>
                <a:rPr lang="ko-KR" altLang="en-US" sz="1300" b="1" spc="-133" dirty="0" err="1" smtClean="0">
                  <a:solidFill>
                    <a:srgbClr val="33CCCC"/>
                  </a:solidFill>
                </a:rPr>
                <a:t>절연용기구</a:t>
              </a:r>
              <a:endParaRPr lang="en-US" altLang="ko-KR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절연용 </a:t>
              </a:r>
              <a:r>
                <a:rPr lang="ko-KR" altLang="en-US" sz="1100" b="1" spc="-133" dirty="0" err="1" smtClean="0">
                  <a:solidFill>
                    <a:prstClr val="black"/>
                  </a:solidFill>
                </a:rPr>
                <a:t>방호구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 및 활선작업용 기구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4" name="직사각형 1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520338" y="2715414"/>
            <a:ext cx="264320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2)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사전 안전성이 확보된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/>
            </a:r>
            <a:br>
              <a:rPr lang="en-US" altLang="ko-KR" sz="1800" b="1" spc="-133" dirty="0" smtClean="0">
                <a:solidFill>
                  <a:srgbClr val="666699"/>
                </a:solidFill>
              </a:rPr>
            </a:br>
            <a:r>
              <a:rPr lang="en-US" altLang="ko-KR" sz="18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유해 위험한 기계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·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기구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· </a:t>
            </a:r>
            <a:br>
              <a:rPr lang="en-US" altLang="ko-KR" sz="1800" b="1" spc="-133" dirty="0" smtClean="0">
                <a:solidFill>
                  <a:srgbClr val="666699"/>
                </a:solidFill>
              </a:rPr>
            </a:br>
            <a:r>
              <a:rPr lang="en-US" altLang="ko-KR" sz="18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설비 등의 사용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3221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643844"/>
            <a:ext cx="2643206" cy="14362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8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3)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유해 위험 </a:t>
            </a:r>
            <a:r>
              <a:rPr lang="ko-KR" altLang="en-US" sz="1800" b="1" spc="-133" dirty="0" err="1" smtClean="0">
                <a:solidFill>
                  <a:srgbClr val="666699"/>
                </a:solidFill>
              </a:rPr>
              <a:t>기계ㆍ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/>
            </a:r>
            <a:br>
              <a:rPr lang="en-US" altLang="ko-KR" sz="1800" b="1" spc="-133" dirty="0" smtClean="0">
                <a:solidFill>
                  <a:srgbClr val="666699"/>
                </a:solidFill>
              </a:rPr>
            </a:br>
            <a:r>
              <a:rPr lang="en-US" altLang="ko-KR" sz="18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err="1" smtClean="0">
                <a:solidFill>
                  <a:srgbClr val="666699"/>
                </a:solidFill>
              </a:rPr>
              <a:t>기구ㆍ설비에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 대한 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/>
            </a:r>
            <a:br>
              <a:rPr lang="en-US" altLang="ko-KR" sz="1800" b="1" spc="-133" dirty="0" smtClean="0">
                <a:solidFill>
                  <a:srgbClr val="666699"/>
                </a:solidFill>
              </a:rPr>
            </a:br>
            <a:r>
              <a:rPr lang="en-US" altLang="ko-KR" sz="18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정기적 안전 검사를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/>
            </a:r>
            <a:br>
              <a:rPr lang="en-US" altLang="ko-KR" sz="1800" b="1" spc="-133" dirty="0" smtClean="0">
                <a:solidFill>
                  <a:srgbClr val="666699"/>
                </a:solidFill>
              </a:rPr>
            </a:br>
            <a:r>
              <a:rPr lang="en-US" altLang="ko-KR" sz="18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통한 안전확보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9" name="그룹 18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4" name="직사각형 2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34" name="그룹 33"/>
          <p:cNvGrpSpPr/>
          <p:nvPr/>
        </p:nvGrpSpPr>
        <p:grpSpPr>
          <a:xfrm>
            <a:off x="3348583" y="1485578"/>
            <a:ext cx="8252967" cy="4669992"/>
            <a:chOff x="3348583" y="1485578"/>
            <a:chExt cx="8252967" cy="4669992"/>
          </a:xfrm>
        </p:grpSpPr>
        <p:pic>
          <p:nvPicPr>
            <p:cNvPr id="35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348583" y="1485578"/>
              <a:ext cx="8252967" cy="46699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6" name="그룹 20"/>
            <p:cNvGrpSpPr/>
            <p:nvPr/>
          </p:nvGrpSpPr>
          <p:grpSpPr>
            <a:xfrm>
              <a:off x="3491458" y="2856010"/>
              <a:ext cx="7929618" cy="285752"/>
              <a:chOff x="3441681" y="1715282"/>
              <a:chExt cx="7929618" cy="285752"/>
            </a:xfrm>
            <a:noFill/>
          </p:grpSpPr>
          <p:sp>
            <p:nvSpPr>
              <p:cNvPr id="48" name="TextBox 47"/>
              <p:cNvSpPr txBox="1"/>
              <p:nvPr/>
            </p:nvSpPr>
            <p:spPr>
              <a:xfrm>
                <a:off x="3441681" y="1715282"/>
                <a:ext cx="1071570" cy="285752"/>
              </a:xfrm>
              <a:prstGeom prst="rect">
                <a:avLst/>
              </a:prstGeom>
              <a:grp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smtClean="0">
                    <a:solidFill>
                      <a:srgbClr val="33CCCC"/>
                    </a:solidFill>
                  </a:rPr>
                  <a:t>크레인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4799003" y="1715282"/>
                <a:ext cx="1071570" cy="285752"/>
              </a:xfrm>
              <a:prstGeom prst="rect">
                <a:avLst/>
              </a:prstGeom>
              <a:grp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smtClean="0">
                    <a:solidFill>
                      <a:srgbClr val="33CCCC"/>
                    </a:solidFill>
                  </a:rPr>
                  <a:t>압력용기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6227763" y="1715282"/>
                <a:ext cx="1071570" cy="285752"/>
              </a:xfrm>
              <a:prstGeom prst="rect">
                <a:avLst/>
              </a:prstGeom>
              <a:grp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smtClean="0">
                    <a:solidFill>
                      <a:srgbClr val="33CCCC"/>
                    </a:solidFill>
                  </a:rPr>
                  <a:t>프레스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7585085" y="1715282"/>
                <a:ext cx="1071570" cy="285752"/>
              </a:xfrm>
              <a:prstGeom prst="rect">
                <a:avLst/>
              </a:prstGeom>
              <a:grp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err="1" smtClean="0">
                    <a:solidFill>
                      <a:srgbClr val="33CCCC"/>
                    </a:solidFill>
                  </a:rPr>
                  <a:t>전단기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8942407" y="1715282"/>
                <a:ext cx="1071570" cy="285752"/>
              </a:xfrm>
              <a:prstGeom prst="rect">
                <a:avLst/>
              </a:prstGeom>
              <a:grp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err="1" smtClean="0">
                    <a:solidFill>
                      <a:srgbClr val="33CCCC"/>
                    </a:solidFill>
                  </a:rPr>
                  <a:t>사출성형기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10299729" y="1715282"/>
                <a:ext cx="1071570" cy="285752"/>
              </a:xfrm>
              <a:prstGeom prst="rect">
                <a:avLst/>
              </a:prstGeom>
              <a:grp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err="1" smtClean="0">
                    <a:solidFill>
                      <a:srgbClr val="33CCCC"/>
                    </a:solidFill>
                  </a:rPr>
                  <a:t>원심기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37" name="그룹 19"/>
            <p:cNvGrpSpPr/>
            <p:nvPr/>
          </p:nvGrpSpPr>
          <p:grpSpPr>
            <a:xfrm>
              <a:off x="3420020" y="4407090"/>
              <a:ext cx="8072494" cy="285752"/>
              <a:chOff x="3298805" y="3501232"/>
              <a:chExt cx="8072494" cy="285752"/>
            </a:xfrm>
          </p:grpSpPr>
          <p:sp>
            <p:nvSpPr>
              <p:cNvPr id="42" name="TextBox 41"/>
              <p:cNvSpPr txBox="1"/>
              <p:nvPr/>
            </p:nvSpPr>
            <p:spPr>
              <a:xfrm>
                <a:off x="3298805" y="3501232"/>
                <a:ext cx="1285884" cy="21431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100" b="1" spc="-133" dirty="0" smtClean="0">
                    <a:solidFill>
                      <a:srgbClr val="33CCCC"/>
                    </a:solidFill>
                  </a:rPr>
                  <a:t>화학설비 및 부속설비</a:t>
                </a:r>
                <a:endParaRPr lang="en-US" altLang="ko-KR" sz="110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4656127" y="3501232"/>
                <a:ext cx="1285884" cy="21431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100" b="1" spc="-133" dirty="0" smtClean="0">
                    <a:solidFill>
                      <a:srgbClr val="33CCCC"/>
                    </a:solidFill>
                  </a:rPr>
                  <a:t>건설설비 및 부속설비</a:t>
                </a:r>
                <a:endParaRPr lang="en-US" altLang="ko-KR" sz="110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6156325" y="3501232"/>
                <a:ext cx="1143008" cy="28575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smtClean="0">
                    <a:solidFill>
                      <a:srgbClr val="33CCCC"/>
                    </a:solidFill>
                  </a:rPr>
                  <a:t>롤러기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7585085" y="3501232"/>
                <a:ext cx="1071570" cy="28575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smtClean="0">
                    <a:solidFill>
                      <a:srgbClr val="33CCCC"/>
                    </a:solidFill>
                  </a:rPr>
                  <a:t>곤돌라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8942407" y="3501232"/>
                <a:ext cx="1071570" cy="28575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smtClean="0">
                    <a:solidFill>
                      <a:srgbClr val="33CCCC"/>
                    </a:solidFill>
                  </a:rPr>
                  <a:t>국소배기장치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10299729" y="3501232"/>
                <a:ext cx="1071570" cy="28575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smtClean="0">
                    <a:solidFill>
                      <a:srgbClr val="33CCCC"/>
                    </a:solidFill>
                  </a:rPr>
                  <a:t>리프트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38" name="그룹 34"/>
            <p:cNvGrpSpPr/>
            <p:nvPr/>
          </p:nvGrpSpPr>
          <p:grpSpPr>
            <a:xfrm>
              <a:off x="3348583" y="5858610"/>
              <a:ext cx="4104456" cy="216024"/>
              <a:chOff x="3348583" y="5878066"/>
              <a:chExt cx="4104456" cy="216024"/>
            </a:xfrm>
          </p:grpSpPr>
          <p:sp>
            <p:nvSpPr>
              <p:cNvPr id="39" name="TextBox 38"/>
              <p:cNvSpPr txBox="1"/>
              <p:nvPr/>
            </p:nvSpPr>
            <p:spPr>
              <a:xfrm>
                <a:off x="3348583" y="5878066"/>
                <a:ext cx="1368152" cy="21602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100" b="1" spc="-133" dirty="0" smtClean="0">
                    <a:solidFill>
                      <a:srgbClr val="33CCCC"/>
                    </a:solidFill>
                  </a:rPr>
                  <a:t>고소작업대</a:t>
                </a:r>
                <a:endParaRPr lang="en-US" altLang="ko-KR" sz="1100" b="1" spc="-133" dirty="0" smtClean="0">
                  <a:solidFill>
                    <a:srgbClr val="33CCCC"/>
                  </a:solidFill>
                </a:endParaRPr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4716735" y="5878066"/>
                <a:ext cx="1368152" cy="21602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100" b="1" spc="-133" dirty="0" smtClean="0">
                    <a:solidFill>
                      <a:srgbClr val="33CCCC"/>
                    </a:solidFill>
                  </a:rPr>
                  <a:t>컨베이어</a:t>
                </a:r>
                <a:endParaRPr lang="en-US" altLang="ko-KR" sz="1100" b="1" spc="-133" dirty="0" smtClean="0">
                  <a:solidFill>
                    <a:srgbClr val="33CCCC"/>
                  </a:solidFill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6084887" y="5878066"/>
                <a:ext cx="1368152" cy="21602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100" b="1" spc="-133" dirty="0" smtClean="0">
                    <a:solidFill>
                      <a:srgbClr val="33CCCC"/>
                    </a:solidFill>
                  </a:rPr>
                  <a:t>산업용로봇</a:t>
                </a:r>
                <a:endParaRPr lang="en-US" altLang="ko-KR" sz="1100" b="1" spc="-133" dirty="0" smtClean="0">
                  <a:solidFill>
                    <a:srgbClr val="33CCCC"/>
                  </a:solidFill>
                </a:endParaRPr>
              </a:p>
            </p:txBody>
          </p:sp>
        </p:grpSp>
      </p:grpSp>
      <p:cxnSp>
        <p:nvCxnSpPr>
          <p:cNvPr id="3" name="직선 연결선 2"/>
          <p:cNvCxnSpPr/>
          <p:nvPr/>
        </p:nvCxnSpPr>
        <p:spPr>
          <a:xfrm>
            <a:off x="3420591" y="3141762"/>
            <a:ext cx="2664297" cy="144016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/>
          <p:cNvCxnSpPr/>
          <p:nvPr/>
        </p:nvCxnSpPr>
        <p:spPr>
          <a:xfrm flipH="1">
            <a:off x="3384587" y="3208506"/>
            <a:ext cx="2632374" cy="1412898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3"/>
          <a:srcRect b="5877"/>
          <a:stretch/>
        </p:blipFill>
        <p:spPr>
          <a:xfrm>
            <a:off x="3266564" y="3102245"/>
            <a:ext cx="2914650" cy="1614477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3284094" y="4733058"/>
            <a:ext cx="2796662" cy="16561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7481561" y="4716722"/>
            <a:ext cx="4266560" cy="16561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21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41682" y="1572406"/>
            <a:ext cx="785817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설비나 기계에 안전장치가 있는 것처럼 사업장에도 건강을 지키기 위한 건강보호장치가 마련되어 있어야 함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5599" y="1572406"/>
            <a:ext cx="2643206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08.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건강보호장치</a:t>
            </a:r>
            <a:r>
              <a:rPr lang="en-US" altLang="ko-KR" sz="2100" b="1" spc="-133" dirty="0" smtClean="0">
                <a:solidFill>
                  <a:srgbClr val="33CCCC"/>
                </a:solidFill>
              </a:rPr>
              <a:t>(</a:t>
            </a:r>
            <a:r>
              <a:rPr lang="ko-KR" altLang="en-US" sz="2100" b="1" spc="-133" dirty="0" smtClean="0">
                <a:solidFill>
                  <a:srgbClr val="33CCCC"/>
                </a:solidFill>
              </a:rPr>
              <a:t>설비</a:t>
            </a:r>
            <a:r>
              <a:rPr lang="en-US" altLang="ko-KR" sz="2100" b="1" spc="-133" dirty="0" smtClean="0">
                <a:solidFill>
                  <a:srgbClr val="33CCCC"/>
                </a:solidFill>
              </a:rPr>
              <a:t>)</a:t>
            </a:r>
            <a:r>
              <a:rPr lang="ko-KR" altLang="en-US" sz="2100" b="1" spc="-133" dirty="0" smtClean="0">
                <a:solidFill>
                  <a:srgbClr val="33CCCC"/>
                </a:solidFill>
              </a:rPr>
              <a:t>를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통한 건강장해 예방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6" name="대각선 방향의 모서리가 잘린 사각형 5"/>
          <p:cNvSpPr/>
          <p:nvPr/>
        </p:nvSpPr>
        <p:spPr>
          <a:xfrm>
            <a:off x="3513119" y="2429662"/>
            <a:ext cx="7429552" cy="1285884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63152" y="2473552"/>
            <a:ext cx="7215238" cy="1077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  <a:buClr>
                <a:prstClr val="white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건강보호장치 작동이 충분히 유지되는 것이 중요하므로 사업장 내 구성원 모두가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prstClr val="white"/>
              </a:buClr>
            </a:pPr>
            <a:r>
              <a:rPr lang="en-US" altLang="ko-KR" sz="1500" b="1" spc="-133" dirty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장치 작동상태에 항상 관심을 가져야 함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prstClr val="white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임의로 장치의 형상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위치를 변경시키지 않음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3441681" y="3878028"/>
            <a:ext cx="8358245" cy="1459972"/>
            <a:chOff x="3441682" y="3929860"/>
            <a:chExt cx="8358245" cy="1459972"/>
          </a:xfrm>
        </p:grpSpPr>
        <p:pic>
          <p:nvPicPr>
            <p:cNvPr id="12" name="그림 11" descr="21 국소배기장치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85217" y="4112239"/>
              <a:ext cx="3214710" cy="127759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441682" y="3929860"/>
              <a:ext cx="5572163" cy="14260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80975" indent="-180975" latinLnBrk="0">
                <a:lnSpc>
                  <a:spcPct val="150000"/>
                </a:lnSpc>
                <a:spcAft>
                  <a:spcPts val="500"/>
                </a:spcAft>
                <a:buClr>
                  <a:srgbClr val="33CCCC"/>
                </a:buClr>
                <a:buFont typeface="Arial" panose="020B0604020202020204" pitchFamily="34" charset="0"/>
                <a:buChar char="•"/>
              </a:pPr>
              <a:r>
                <a:rPr lang="ko-KR" altLang="en-US" sz="1500" b="1" spc="-133" dirty="0" smtClean="0">
                  <a:solidFill>
                    <a:prstClr val="black"/>
                  </a:solidFill>
                </a:rPr>
                <a:t>발생된 분진 등의 유해물질이 주변 공기로 확산되기 전에 가능한 한 고농도 상태에서 국소적으로 공기를  </a:t>
              </a:r>
              <a:r>
                <a:rPr lang="ko-KR" altLang="en-US" sz="1500" b="1" spc="-133" dirty="0" err="1" smtClean="0">
                  <a:solidFill>
                    <a:prstClr val="black"/>
                  </a:solidFill>
                </a:rPr>
                <a:t>포집하여</a:t>
              </a:r>
              <a:r>
                <a:rPr lang="ko-KR" altLang="en-US" sz="1500" b="1" spc="-133" dirty="0" smtClean="0">
                  <a:solidFill>
                    <a:prstClr val="black"/>
                  </a:solidFill>
                </a:rPr>
                <a:t> 유해물질의 확산을 사전에 방지할 수 있도록 처리하는 방법 </a:t>
              </a:r>
              <a:endParaRPr lang="en-US" altLang="ko-KR" sz="1500" b="1" spc="-133" dirty="0" smtClean="0">
                <a:solidFill>
                  <a:prstClr val="black"/>
                </a:solidFill>
              </a:endParaRPr>
            </a:p>
            <a:p>
              <a:pPr marL="180975" indent="-180975" latinLnBrk="0">
                <a:lnSpc>
                  <a:spcPct val="150000"/>
                </a:lnSpc>
                <a:spcAft>
                  <a:spcPts val="500"/>
                </a:spcAft>
                <a:buClr>
                  <a:srgbClr val="33CCCC"/>
                </a:buClr>
                <a:buFont typeface="Arial" panose="020B0604020202020204" pitchFamily="34" charset="0"/>
                <a:buChar char="•"/>
              </a:pP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국소배기장치의 구성 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: 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후드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200" spc="-133" dirty="0" err="1" smtClean="0">
                  <a:solidFill>
                    <a:prstClr val="black"/>
                  </a:solidFill>
                </a:rPr>
                <a:t>덕트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공기정화장치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200" spc="-133" dirty="0" err="1" smtClean="0">
                  <a:solidFill>
                    <a:prstClr val="black"/>
                  </a:solidFill>
                </a:rPr>
                <a:t>배풍기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200" spc="-133" dirty="0" err="1" smtClean="0">
                  <a:solidFill>
                    <a:prstClr val="black"/>
                  </a:solidFill>
                </a:rPr>
                <a:t>배기덕트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 및 배기구</a:t>
              </a:r>
              <a:endParaRPr lang="en-US" altLang="ko-KR" sz="1200" spc="-133" dirty="0" smtClean="0">
                <a:solidFill>
                  <a:prstClr val="black"/>
                </a:solidFill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584161" y="5550909"/>
            <a:ext cx="235745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2)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 전체환기장치란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?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4161" y="4001298"/>
            <a:ext cx="235745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1)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 국소배기장치란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?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41681" y="5501496"/>
            <a:ext cx="8072493" cy="6924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분진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미스트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흄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가스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증기 등 오염물질이 존재하는 옥내작업장에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송기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送氣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)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배기를 실시하는데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500" b="1" spc="-133" dirty="0" smtClean="0">
                <a:solidFill>
                  <a:prstClr val="black"/>
                </a:solidFill>
              </a:rPr>
            </a:br>
            <a:r>
              <a:rPr lang="ko-KR" altLang="en-US" sz="1500" b="1" spc="-133" dirty="0" smtClean="0">
                <a:solidFill>
                  <a:prstClr val="black"/>
                </a:solidFill>
              </a:rPr>
              <a:t>이들의 오염물질을 공기 중에 확산 희석하기 위한 장치로 유해물질을 희석시켜 농도를 낮게 하는 방법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5" name="직사각형 14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9596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358092"/>
            <a:ext cx="2643206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09.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감전 재해 예방을 위한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안전조치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50325" y="1625124"/>
            <a:ext cx="8001056" cy="251350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위험 표시가 있는 장소에 함부로 접근하거나 손을 접촉시키면 안됨</a:t>
            </a:r>
            <a:endParaRPr lang="en-US" altLang="ko-KR" sz="1500" b="1" spc="-133" dirty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담당자가 아닌 사람은 변전소나 전기실 등에 접촉 및 출입 금지</a:t>
            </a:r>
            <a:endParaRPr lang="en-US" altLang="ko-KR" sz="1500" b="1" spc="-133" dirty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이동식 전등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전선 등은 절연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걸이대에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고정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못이나 금속제에 걸지 않음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)</a:t>
            </a: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젖은 손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맨발인 채로 직접 전기기기나 배선 등에 접촉하지 않음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전기기계의 청소는 전원을 완전 차단 후 실시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전기기계기구의 정비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수리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점검 등의 전기작업은 반드시 전기 전문가 또는 유자격자가 작업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피복 절연전선에서도 고열이나 습기로 절연불량이 되는 경우가 있으므로 주의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7037" y="2858290"/>
            <a:ext cx="235745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1)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일반사항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pic>
        <p:nvPicPr>
          <p:cNvPr id="10" name="그림 9" descr="22 잠금장치 예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36615" y="4437906"/>
            <a:ext cx="5927096" cy="152045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43343" y="5744050"/>
            <a:ext cx="1143008" cy="214314"/>
          </a:xfrm>
          <a:prstGeom prst="rect">
            <a:avLst/>
          </a:prstGeom>
          <a:solidFill>
            <a:srgbClr val="D9F1FF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 latinLnBrk="0">
              <a:lnSpc>
                <a:spcPts val="1700"/>
              </a:lnSpc>
              <a:buClr>
                <a:srgbClr val="666699"/>
              </a:buClr>
            </a:pPr>
            <a:r>
              <a:rPr lang="ko-KR" altLang="en-US" sz="1000" spc="-133" dirty="0" smtClean="0">
                <a:solidFill>
                  <a:prstClr val="black"/>
                </a:solidFill>
              </a:rPr>
              <a:t>게이트밸브 잠금장치</a:t>
            </a:r>
            <a:endParaRPr lang="en-US" altLang="ko-KR" sz="1000" spc="-133" dirty="0" smtClean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15045" y="5744050"/>
            <a:ext cx="928694" cy="214314"/>
          </a:xfrm>
          <a:prstGeom prst="rect">
            <a:avLst/>
          </a:prstGeom>
          <a:solidFill>
            <a:srgbClr val="D9F1FF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 latinLnBrk="0">
              <a:lnSpc>
                <a:spcPts val="1700"/>
              </a:lnSpc>
              <a:buClr>
                <a:srgbClr val="666699"/>
              </a:buClr>
            </a:pPr>
            <a:r>
              <a:rPr lang="ko-KR" altLang="en-US" sz="1000" spc="-133" dirty="0" smtClean="0">
                <a:solidFill>
                  <a:prstClr val="black"/>
                </a:solidFill>
              </a:rPr>
              <a:t>차단기 잠금장치</a:t>
            </a:r>
            <a:endParaRPr lang="en-US" altLang="ko-KR" sz="1000" spc="-133" dirty="0" smtClean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86351" y="5744050"/>
            <a:ext cx="928694" cy="214314"/>
          </a:xfrm>
          <a:prstGeom prst="rect">
            <a:avLst/>
          </a:prstGeom>
          <a:solidFill>
            <a:srgbClr val="D9F1FF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 latinLnBrk="0">
              <a:lnSpc>
                <a:spcPts val="1700"/>
              </a:lnSpc>
              <a:buClr>
                <a:srgbClr val="666699"/>
              </a:buClr>
            </a:pPr>
            <a:r>
              <a:rPr lang="ko-KR" altLang="en-US" sz="1000" spc="-133" dirty="0" smtClean="0">
                <a:solidFill>
                  <a:prstClr val="black"/>
                </a:solidFill>
              </a:rPr>
              <a:t>볼밸브 잠금장치</a:t>
            </a:r>
            <a:endParaRPr lang="en-US" altLang="ko-KR" sz="1000" spc="-133" dirty="0" smtClean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943805" y="5744050"/>
            <a:ext cx="1500198" cy="214314"/>
          </a:xfrm>
          <a:prstGeom prst="rect">
            <a:avLst/>
          </a:prstGeom>
          <a:solidFill>
            <a:srgbClr val="D9F1FF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 latinLnBrk="0">
              <a:lnSpc>
                <a:spcPts val="1700"/>
              </a:lnSpc>
              <a:buClr>
                <a:srgbClr val="666699"/>
              </a:buClr>
            </a:pPr>
            <a:r>
              <a:rPr lang="ko-KR" altLang="en-US" sz="1000" spc="-133" dirty="0" smtClean="0">
                <a:solidFill>
                  <a:prstClr val="black"/>
                </a:solidFill>
              </a:rPr>
              <a:t>조작금지 주의 및 위험표찰</a:t>
            </a:r>
            <a:endParaRPr lang="en-US" altLang="ko-KR" sz="1000" spc="-133" dirty="0" smtClean="0">
              <a:solidFill>
                <a:prstClr val="black"/>
              </a:solidFill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4" name="직사각형 1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21854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98475" y="1643844"/>
            <a:ext cx="235745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2)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전기 스위치의 취급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41681" y="1269554"/>
            <a:ext cx="8072493" cy="214161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스위치 덮개를 열어 놓은 채 있어서는 안됨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스위치 상자 주위에 물건을 놓지 않음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퓨즈는 규정 이외의 것을 사용하지 않음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작업 종료 후 스위치를 차단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정전 시 전기 기계 스위치를 반드시 차단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잠금장치 및 위험표지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고장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·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수리 중 표지판이 걸려있는 스위치는 절대로 손대면 안됨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스위치 조작 전 </a:t>
            </a:r>
            <a:r>
              <a:rPr lang="ko-KR" altLang="en-US" sz="1500" b="1" spc="-133" dirty="0">
                <a:solidFill>
                  <a:prstClr val="black"/>
                </a:solidFill>
              </a:rPr>
              <a:t>전기 기계의 운전으로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인해 다른 </a:t>
            </a:r>
            <a:r>
              <a:rPr lang="ko-KR" altLang="en-US" sz="1500" b="1" spc="-133" dirty="0">
                <a:solidFill>
                  <a:prstClr val="black"/>
                </a:solidFill>
              </a:rPr>
              <a:t>사람이 위험해질 우려가 있는지 확인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7037" y="4144540"/>
            <a:ext cx="2357454" cy="76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32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3)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이동형 또는 휴대형 </a:t>
            </a:r>
          </a:p>
          <a:p>
            <a:pPr latinLnBrk="0">
              <a:lnSpc>
                <a:spcPts val="32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rgbClr val="666699"/>
                </a:solidFill>
              </a:rPr>
              <a:t>    전기기계기구 사용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41681" y="4011621"/>
            <a:ext cx="6072230" cy="247503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전동기기는 작업 목적에 적합한 것을 사용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스위치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플러그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피복손상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접지선 등 작업시작 전에 기기의 이상 유무 점검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작업장 조명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작업공간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가연성물질 존재 유무 등 작업장의 환경 조건 점검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감전방지용 누전차단기를 접속하고 동작 상태에 이상이 있는 누전차단기는 즉시 교체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>
                <a:solidFill>
                  <a:prstClr val="black"/>
                </a:solidFill>
              </a:rPr>
              <a:t>전기용품안전 관리법에 의한 이중절연구조 또는 이와 같은 수준 이상으로 보호되는 전기기계기구를 사용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9656787" y="4001298"/>
            <a:ext cx="1857388" cy="2358957"/>
            <a:chOff x="9656787" y="4001298"/>
            <a:chExt cx="1857388" cy="2358957"/>
          </a:xfrm>
        </p:grpSpPr>
        <p:pic>
          <p:nvPicPr>
            <p:cNvPr id="8" name="그림 7" descr="23 이동식 전기기계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56787" y="4001298"/>
              <a:ext cx="1853031" cy="2358957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9656787" y="4858554"/>
              <a:ext cx="928694" cy="285752"/>
            </a:xfrm>
            <a:prstGeom prst="rect">
              <a:avLst/>
            </a:prstGeom>
            <a:solidFill>
              <a:srgbClr val="D6D6B2"/>
            </a:solidFill>
          </p:spPr>
          <p:txBody>
            <a:bodyPr wrap="none" lIns="0" tIns="0" rIns="0" bIns="0" rtlCol="0" anchor="ctr" anchorCtr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000" spc="-133" dirty="0" smtClean="0">
                  <a:solidFill>
                    <a:prstClr val="black"/>
                  </a:solidFill>
                </a:rPr>
                <a:t>핸드그라인더</a:t>
              </a:r>
              <a:endParaRPr lang="en-US" altLang="ko-KR" sz="1000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0585481" y="4858554"/>
              <a:ext cx="928694" cy="285752"/>
            </a:xfrm>
            <a:prstGeom prst="rect">
              <a:avLst/>
            </a:prstGeom>
            <a:solidFill>
              <a:srgbClr val="D6D6B2"/>
            </a:solidFill>
          </p:spPr>
          <p:txBody>
            <a:bodyPr wrap="none" lIns="0" tIns="0" rIns="0" bIns="0" rtlCol="0" anchor="ctr" anchorCtr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000" spc="-133" dirty="0" smtClean="0">
                  <a:solidFill>
                    <a:prstClr val="black"/>
                  </a:solidFill>
                </a:rPr>
                <a:t>핸드 드릴</a:t>
              </a:r>
              <a:endParaRPr lang="en-US" altLang="ko-KR" sz="1000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656787" y="6073000"/>
              <a:ext cx="928694" cy="285752"/>
            </a:xfrm>
            <a:prstGeom prst="rect">
              <a:avLst/>
            </a:prstGeom>
            <a:solidFill>
              <a:srgbClr val="D6D6B2"/>
            </a:solidFill>
          </p:spPr>
          <p:txBody>
            <a:bodyPr wrap="none" lIns="0" tIns="0" rIns="0" bIns="0" rtlCol="0" anchor="ctr" anchorCtr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000" spc="-133" dirty="0" smtClean="0">
                  <a:solidFill>
                    <a:prstClr val="black"/>
                  </a:solidFill>
                </a:rPr>
                <a:t>금속 절단기</a:t>
              </a:r>
              <a:endParaRPr lang="en-US" altLang="ko-KR" sz="1000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0585481" y="6073000"/>
              <a:ext cx="928694" cy="285752"/>
            </a:xfrm>
            <a:prstGeom prst="rect">
              <a:avLst/>
            </a:prstGeom>
            <a:solidFill>
              <a:srgbClr val="D6D6B2"/>
            </a:solidFill>
          </p:spPr>
          <p:txBody>
            <a:bodyPr wrap="none" lIns="0" tIns="0" rIns="0" bIns="0" rtlCol="0" anchor="ctr" anchorCtr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000" spc="-133" dirty="0" smtClean="0">
                  <a:solidFill>
                    <a:prstClr val="black"/>
                  </a:solidFill>
                </a:rPr>
                <a:t>이동식 조명등</a:t>
              </a:r>
              <a:endParaRPr lang="en-US" altLang="ko-KR" sz="1000" spc="-133" dirty="0"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14" name="그룹 13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5" name="직사각형 14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37307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체크박스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12855" y="1643844"/>
            <a:ext cx="1410739" cy="23060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41682" y="1500968"/>
            <a:ext cx="8072493" cy="39061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   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감전사고 발생시 응급조치 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우선 전원을 차단하고 피재자를 위험지역에서 신속히 대피시키고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2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차 재해가 발생하지     않도록 조치</a:t>
            </a: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호흡 </a:t>
            </a:r>
            <a:r>
              <a:rPr lang="en-US" altLang="ko-KR" sz="1600" b="1" spc="-133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·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의식</a:t>
            </a:r>
            <a:r>
              <a:rPr lang="en-US" altLang="ko-KR" sz="1600" b="1" spc="-133" dirty="0" smtClean="0">
                <a:solidFill>
                  <a:prstClr val="black"/>
                </a:solidFill>
                <a:latin typeface="맑은 고딕" panose="020B0503020000020004" pitchFamily="50" charset="-127"/>
              </a:rPr>
              <a:t> </a:t>
            </a:r>
            <a:r>
              <a:rPr lang="en-US" altLang="ko-KR" sz="1600" b="1" spc="-133" dirty="0">
                <a:solidFill>
                  <a:prstClr val="black"/>
                </a:solidFill>
                <a:latin typeface="맑은 고딕" panose="020B0503020000020004" pitchFamily="50" charset="-127"/>
              </a:rPr>
              <a:t>·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맥박 상태 등을 신속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정확하게 확인</a:t>
            </a: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감전쇼크로 </a:t>
            </a:r>
            <a:r>
              <a:rPr lang="ko-KR" altLang="en-US" sz="1600" b="1" spc="-133" dirty="0">
                <a:solidFill>
                  <a:prstClr val="black"/>
                </a:solidFill>
              </a:rPr>
              <a:t>높은 곳에서 추락한 경우 출혈상태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골절 유무 등을 확인</a:t>
            </a: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관찰결과 의식이 없거나 호흡 및 심장이 정지해 있거나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출혈을 많이 하였을 경우 곧 필요한 응급처치를 실시</a:t>
            </a: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감전쇼크로 호흡정지 시 약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1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분 이내에 혈액중의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ko-KR" altLang="en-US" sz="1600" b="1" spc="-133" dirty="0" smtClean="0">
                <a:solidFill>
                  <a:prstClr val="black"/>
                </a:solidFill>
              </a:rPr>
              <a:t>산소함유량이 감소하여 산소결핍 현상이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ko-KR" altLang="en-US" sz="1600" b="1" spc="-133" dirty="0" smtClean="0">
                <a:solidFill>
                  <a:prstClr val="black"/>
                </a:solidFill>
              </a:rPr>
              <a:t>나타나므로 최단시간 내에 인공호흡 실시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pic>
        <p:nvPicPr>
          <p:cNvPr id="7" name="그림 6" descr="동그란 아이콘 다크그레이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84557" y="1643844"/>
            <a:ext cx="142876" cy="142876"/>
          </a:xfrm>
          <a:prstGeom prst="rect">
            <a:avLst/>
          </a:prstGeom>
        </p:spPr>
      </p:pic>
      <p:pic>
        <p:nvPicPr>
          <p:cNvPr id="8" name="그림 7" descr="24 삽화 감전재해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434601" y="4221882"/>
            <a:ext cx="3088597" cy="2105861"/>
          </a:xfrm>
          <a:prstGeom prst="rect">
            <a:avLst/>
          </a:prstGeom>
        </p:spPr>
      </p:pic>
      <p:grpSp>
        <p:nvGrpSpPr>
          <p:cNvPr id="6" name="그룹 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9" name="직사각형 8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117519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13119" y="1429530"/>
            <a:ext cx="35719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000" indent="-180000" latinLnBrk="0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운반작업 주요재해</a:t>
            </a:r>
            <a:endParaRPr lang="en-US" altLang="ko-KR" sz="1800" b="1" spc="-133" dirty="0" smtClean="0">
              <a:solidFill>
                <a:srgbClr val="666699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5599" y="1429530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10.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운반작업 안전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6" name="대각선 방향의 모서리가 잘린 사각형 5"/>
          <p:cNvSpPr/>
          <p:nvPr/>
        </p:nvSpPr>
        <p:spPr>
          <a:xfrm>
            <a:off x="3513119" y="1858158"/>
            <a:ext cx="3429024" cy="1785950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91714" y="1997492"/>
            <a:ext cx="3500462" cy="16030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500"/>
              </a:lnSpc>
              <a:buClr>
                <a:srgbClr val="666699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화물 사이에 손을 넣음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500"/>
              </a:lnSpc>
              <a:buClr>
                <a:srgbClr val="666699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화물을 발 위에 떨어뜨림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500"/>
              </a:lnSpc>
              <a:buClr>
                <a:srgbClr val="666699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화물에 신경을 쓰느라 주의가 분산되어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500" b="1" spc="-133" dirty="0" smtClean="0">
                <a:solidFill>
                  <a:prstClr val="black"/>
                </a:solidFill>
              </a:rPr>
            </a:br>
            <a:r>
              <a:rPr lang="en-US" altLang="ko-KR" sz="15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운반구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등에 부딪히거나 중심을 잃어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500" b="1" spc="-133" dirty="0" smtClean="0">
                <a:solidFill>
                  <a:prstClr val="black"/>
                </a:solidFill>
              </a:rPr>
            </a:br>
            <a:r>
              <a:rPr lang="en-US" altLang="ko-KR" sz="15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넘어짐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42209" y="1429530"/>
            <a:ext cx="35719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000" indent="-180000" latinLnBrk="0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하역작업 주요재해</a:t>
            </a:r>
            <a:endParaRPr lang="en-US" altLang="ko-KR" sz="1800" b="1" spc="-133" dirty="0" smtClean="0">
              <a:solidFill>
                <a:srgbClr val="666699"/>
              </a:solidFill>
            </a:endParaRPr>
          </a:p>
        </p:txBody>
      </p:sp>
      <p:sp>
        <p:nvSpPr>
          <p:cNvPr id="9" name="대각선 방향의 모서리가 잘린 사각형 8"/>
          <p:cNvSpPr/>
          <p:nvPr/>
        </p:nvSpPr>
        <p:spPr>
          <a:xfrm>
            <a:off x="7442209" y="1858158"/>
            <a:ext cx="4000528" cy="1785950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42036" y="2032565"/>
            <a:ext cx="3500462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500"/>
              </a:lnSpc>
              <a:buClr>
                <a:srgbClr val="666699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화물이 떨어지거나 무너져 내림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500"/>
              </a:lnSpc>
              <a:buClr>
                <a:srgbClr val="666699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화물을 쌓을 때 손이나 발이 끼임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500"/>
              </a:lnSpc>
              <a:buClr>
                <a:srgbClr val="666699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화물을 들어올릴 때 무리한 힘을 가하거나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500" b="1" spc="-133" dirty="0" smtClean="0">
                <a:solidFill>
                  <a:prstClr val="black"/>
                </a:solidFill>
              </a:rPr>
            </a:br>
            <a:r>
              <a:rPr lang="en-US" altLang="ko-KR" sz="15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자세불량으로 허리를 다침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8" name="그룹 17"/>
          <p:cNvGrpSpPr/>
          <p:nvPr/>
        </p:nvGrpSpPr>
        <p:grpSpPr>
          <a:xfrm>
            <a:off x="3469559" y="4077866"/>
            <a:ext cx="8302489" cy="2156035"/>
            <a:chOff x="3584557" y="3929860"/>
            <a:chExt cx="8302489" cy="2156035"/>
          </a:xfrm>
        </p:grpSpPr>
        <p:pic>
          <p:nvPicPr>
            <p:cNvPr id="12" name="그림 11" descr="25 삽화 물건들어올림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55995" y="3929860"/>
              <a:ext cx="8231051" cy="1571636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3584557" y="5572934"/>
              <a:ext cx="1357322" cy="5129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  <a:buClr>
                  <a:prstClr val="white"/>
                </a:buClr>
              </a:pPr>
              <a:r>
                <a:rPr lang="ko-KR" altLang="en-US" sz="1300" b="1" spc="-133" dirty="0" smtClean="0">
                  <a:solidFill>
                    <a:prstClr val="black"/>
                  </a:solidFill>
                </a:rPr>
                <a:t>① 무게 중심을 </a:t>
              </a:r>
              <a:endParaRPr lang="en-US" altLang="ko-KR" sz="1300" b="1" spc="-133" dirty="0" smtClean="0">
                <a:solidFill>
                  <a:prstClr val="black"/>
                </a:solidFill>
              </a:endParaRPr>
            </a:p>
            <a:p>
              <a:pPr>
                <a:lnSpc>
                  <a:spcPts val="2000"/>
                </a:lnSpc>
                <a:buClr>
                  <a:prstClr val="white"/>
                </a:buClr>
              </a:pPr>
              <a:r>
                <a:rPr lang="en-US" altLang="ko-KR" sz="1300" b="1" spc="-133" dirty="0" smtClean="0">
                  <a:solidFill>
                    <a:prstClr val="black"/>
                  </a:solidFill>
                </a:rPr>
                <a:t>    </a:t>
              </a:r>
              <a:r>
                <a:rPr lang="ko-KR" altLang="en-US" sz="1300" b="1" spc="-133" dirty="0" smtClean="0">
                  <a:solidFill>
                    <a:prstClr val="black"/>
                  </a:solidFill>
                </a:rPr>
                <a:t>확인한다</a:t>
              </a:r>
              <a:endParaRPr lang="en-US" altLang="ko-KR" sz="1300" b="1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156193" y="5572934"/>
              <a:ext cx="1357322" cy="2287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  <a:buClr>
                  <a:prstClr val="white"/>
                </a:buClr>
              </a:pPr>
              <a:r>
                <a:rPr lang="ko-KR" altLang="en-US" sz="1300" b="1" spc="-133" dirty="0" smtClean="0">
                  <a:solidFill>
                    <a:prstClr val="black"/>
                  </a:solidFill>
                </a:rPr>
                <a:t>② 가까이 선다</a:t>
              </a:r>
              <a:endParaRPr lang="en-US" altLang="ko-KR" sz="1300" b="1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870705" y="5572934"/>
              <a:ext cx="1357322" cy="4851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  <a:buClr>
                  <a:prstClr val="white"/>
                </a:buClr>
              </a:pPr>
              <a:r>
                <a:rPr lang="ko-KR" altLang="en-US" sz="1300" b="1" spc="-133" dirty="0" smtClean="0">
                  <a:solidFill>
                    <a:prstClr val="black"/>
                  </a:solidFill>
                </a:rPr>
                <a:t>③ 허리를 펴고 </a:t>
              </a:r>
            </a:p>
            <a:p>
              <a:pPr>
                <a:lnSpc>
                  <a:spcPts val="2000"/>
                </a:lnSpc>
                <a:buClr>
                  <a:prstClr val="white"/>
                </a:buClr>
              </a:pPr>
              <a:r>
                <a:rPr lang="ko-KR" altLang="en-US" sz="1300" b="1" spc="-133" dirty="0" smtClean="0">
                  <a:solidFill>
                    <a:prstClr val="black"/>
                  </a:solidFill>
                </a:rPr>
                <a:t>     쪼그리고 앉는다</a:t>
              </a:r>
              <a:endParaRPr lang="en-US" altLang="ko-KR" sz="1300" b="1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585217" y="5572934"/>
              <a:ext cx="1428760" cy="5129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  <a:buClr>
                  <a:prstClr val="white"/>
                </a:buClr>
              </a:pPr>
              <a:r>
                <a:rPr lang="ko-KR" altLang="en-US" sz="1300" b="1" spc="-133" dirty="0" smtClean="0">
                  <a:solidFill>
                    <a:prstClr val="black"/>
                  </a:solidFill>
                </a:rPr>
                <a:t>④ 몸에 밀착시켜 </a:t>
              </a:r>
            </a:p>
            <a:p>
              <a:pPr>
                <a:lnSpc>
                  <a:spcPts val="2000"/>
                </a:lnSpc>
                <a:buClr>
                  <a:prstClr val="white"/>
                </a:buClr>
              </a:pPr>
              <a:r>
                <a:rPr lang="ko-KR" altLang="en-US" sz="1300" b="1" spc="-133" dirty="0" smtClean="0">
                  <a:solidFill>
                    <a:prstClr val="black"/>
                  </a:solidFill>
                </a:rPr>
                <a:t>    안정되게 잡는다</a:t>
              </a:r>
              <a:endParaRPr lang="en-US" altLang="ko-KR" sz="1300" b="1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0156853" y="5572934"/>
              <a:ext cx="1571636" cy="5129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  <a:buClr>
                  <a:prstClr val="white"/>
                </a:buClr>
              </a:pPr>
              <a:r>
                <a:rPr lang="ko-KR" altLang="en-US" sz="1300" b="1" spc="-133" dirty="0" smtClean="0">
                  <a:solidFill>
                    <a:prstClr val="black"/>
                  </a:solidFill>
                </a:rPr>
                <a:t>⑤ 다리를 이용해 </a:t>
              </a:r>
            </a:p>
            <a:p>
              <a:pPr>
                <a:lnSpc>
                  <a:spcPts val="2000"/>
                </a:lnSpc>
                <a:buClr>
                  <a:prstClr val="white"/>
                </a:buClr>
              </a:pPr>
              <a:r>
                <a:rPr lang="ko-KR" altLang="en-US" sz="1300" b="1" spc="-133" dirty="0" smtClean="0">
                  <a:solidFill>
                    <a:prstClr val="black"/>
                  </a:solidFill>
                </a:rPr>
                <a:t>     들어 올린다</a:t>
              </a:r>
              <a:endParaRPr lang="en-US" altLang="ko-KR" sz="1300" b="1" spc="-133" dirty="0"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20" name="그룹 19"/>
          <p:cNvGrpSpPr/>
          <p:nvPr/>
        </p:nvGrpSpPr>
        <p:grpSpPr>
          <a:xfrm>
            <a:off x="869913" y="4287050"/>
            <a:ext cx="2041849" cy="379215"/>
            <a:chOff x="869913" y="3907835"/>
            <a:chExt cx="2041849" cy="379215"/>
          </a:xfrm>
        </p:grpSpPr>
        <p:pic>
          <p:nvPicPr>
            <p:cNvPr id="21" name="그림 20" descr="디자인 타이틀 박스_연보라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9913" y="3929860"/>
              <a:ext cx="2041849" cy="357190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1084227" y="3907835"/>
              <a:ext cx="1785950" cy="2700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400"/>
                </a:lnSpc>
                <a:buClr>
                  <a:srgbClr val="33CCCC"/>
                </a:buClr>
              </a:pPr>
              <a:r>
                <a:rPr lang="ko-KR" altLang="en-US" sz="1400" b="1" spc="-133" dirty="0" smtClean="0">
                  <a:solidFill>
                    <a:prstClr val="white"/>
                  </a:solidFill>
                </a:rPr>
                <a:t>물건을 들어올리는 방법</a:t>
              </a:r>
              <a:endParaRPr lang="en-US" altLang="ko-KR" sz="1400" b="1" spc="-133" dirty="0" smtClean="0">
                <a:solidFill>
                  <a:prstClr val="white"/>
                </a:solidFill>
              </a:endParaRPr>
            </a:p>
          </p:txBody>
        </p:sp>
      </p:grpSp>
      <p:grpSp>
        <p:nvGrpSpPr>
          <p:cNvPr id="19" name="그룹 18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736365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358092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11.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수공구 사용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41681" y="1429530"/>
            <a:ext cx="8001056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망치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스패너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렌치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줄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드라이버 등을 총칭해 수공구라고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부름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</a:pP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aphicFrame>
        <p:nvGraphicFramePr>
          <p:cNvPr id="16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8335146"/>
              </p:ext>
            </p:extLst>
          </p:nvPr>
        </p:nvGraphicFramePr>
        <p:xfrm>
          <a:off x="3441681" y="2001034"/>
          <a:ext cx="8001056" cy="42148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001056"/>
              </a:tblGrid>
              <a:tr h="514237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buClr>
                          <a:srgbClr val="666699"/>
                        </a:buClr>
                      </a:pPr>
                      <a:r>
                        <a:rPr lang="ko-KR" altLang="en-US" sz="1700" b="1" spc="-133" dirty="0" smtClean="0">
                          <a:solidFill>
                            <a:schemeClr val="bg1"/>
                          </a:solidFill>
                          <a:latin typeface="+mn-ea"/>
                        </a:rPr>
                        <a:t>수공구에 의한 재해를 방지하기 위한 일반적인 사항</a:t>
                      </a:r>
                      <a:endParaRPr lang="en-US" altLang="ko-KR" sz="1700" b="1" spc="-133" dirty="0" smtClean="0">
                        <a:solidFill>
                          <a:schemeClr val="bg1"/>
                        </a:solidFill>
                        <a:latin typeface="+mn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</a:tr>
              <a:tr h="3700605">
                <a:tc>
                  <a:txBody>
                    <a:bodyPr/>
                    <a:lstStyle/>
                    <a:p>
                      <a:pPr marL="360000">
                        <a:lnSpc>
                          <a:spcPct val="200000"/>
                        </a:lnSpc>
                        <a:buClr>
                          <a:srgbClr val="666699"/>
                        </a:buClr>
                        <a:buFont typeface="Arial" pitchFamily="34" charset="0"/>
                        <a:buChar char="•"/>
                      </a:pPr>
                      <a:r>
                        <a:rPr lang="ko-KR" altLang="en-US" sz="1450" b="1" spc="-133" dirty="0" smtClean="0">
                          <a:latin typeface="+mn-ea"/>
                        </a:rPr>
                        <a:t>  공구는 사용 전에 반드시 점검하고 불완전한 것은 절대로 사용하지 말 것</a:t>
                      </a:r>
                      <a:endParaRPr lang="en-US" altLang="ko-KR" sz="1450" b="1" spc="-133" dirty="0" smtClean="0">
                        <a:latin typeface="+mn-ea"/>
                      </a:endParaRPr>
                    </a:p>
                    <a:p>
                      <a:pPr marL="360000">
                        <a:lnSpc>
                          <a:spcPct val="200000"/>
                        </a:lnSpc>
                        <a:buClr>
                          <a:srgbClr val="666699"/>
                        </a:buClr>
                        <a:buFont typeface="Arial" pitchFamily="34" charset="0"/>
                        <a:buChar char="•"/>
                      </a:pPr>
                      <a:r>
                        <a:rPr lang="ko-KR" altLang="en-US" sz="1450" b="1" spc="-133" baseline="0" dirty="0" smtClean="0">
                          <a:latin typeface="+mn-ea"/>
                        </a:rPr>
                        <a:t>  </a:t>
                      </a:r>
                      <a:r>
                        <a:rPr lang="ko-KR" altLang="en-US" sz="1450" b="1" spc="-133" dirty="0" smtClean="0">
                          <a:latin typeface="+mn-ea"/>
                        </a:rPr>
                        <a:t>불량 수공구</a:t>
                      </a:r>
                      <a:r>
                        <a:rPr lang="en-US" altLang="ko-KR" sz="1450" b="1" spc="-133" dirty="0" smtClean="0">
                          <a:latin typeface="+mn-ea"/>
                        </a:rPr>
                        <a:t>(</a:t>
                      </a:r>
                      <a:r>
                        <a:rPr lang="ko-KR" altLang="en-US" sz="1450" b="1" spc="-133" dirty="0" smtClean="0">
                          <a:latin typeface="+mn-ea"/>
                        </a:rPr>
                        <a:t>공구 사용 도중 고장이 나거나 구부러지는 것</a:t>
                      </a:r>
                      <a:r>
                        <a:rPr lang="en-US" altLang="ko-KR" sz="1450" b="1" spc="-133" dirty="0" smtClean="0">
                          <a:latin typeface="+mn-ea"/>
                        </a:rPr>
                        <a:t>)</a:t>
                      </a:r>
                      <a:r>
                        <a:rPr lang="ko-KR" altLang="en-US" sz="1450" b="1" spc="-133" dirty="0" smtClean="0">
                          <a:latin typeface="+mn-ea"/>
                        </a:rPr>
                        <a:t>는 즉시 교체 </a:t>
                      </a:r>
                      <a:endParaRPr lang="en-US" altLang="ko-KR" sz="1450" b="1" spc="-133" dirty="0" smtClean="0">
                        <a:latin typeface="+mn-ea"/>
                      </a:endParaRPr>
                    </a:p>
                    <a:p>
                      <a:pPr marL="360000">
                        <a:lnSpc>
                          <a:spcPct val="200000"/>
                        </a:lnSpc>
                        <a:buClr>
                          <a:srgbClr val="666699"/>
                        </a:buClr>
                        <a:buFont typeface="Arial" pitchFamily="34" charset="0"/>
                        <a:buChar char="•"/>
                      </a:pPr>
                      <a:r>
                        <a:rPr lang="ko-KR" altLang="en-US" sz="1450" b="1" spc="-133" dirty="0" smtClean="0">
                          <a:latin typeface="+mn-ea"/>
                        </a:rPr>
                        <a:t>  공구는 일정한 장소에 두어 작업장</a:t>
                      </a:r>
                      <a:r>
                        <a:rPr lang="ko-KR" altLang="en-US" sz="1450" b="1" spc="-133" baseline="0" dirty="0" smtClean="0">
                          <a:latin typeface="+mn-ea"/>
                        </a:rPr>
                        <a:t>을 깨끗이 </a:t>
                      </a:r>
                      <a:r>
                        <a:rPr lang="ko-KR" altLang="en-US" sz="1450" b="1" spc="-133" dirty="0" smtClean="0">
                          <a:latin typeface="+mn-ea"/>
                        </a:rPr>
                        <a:t>할 것</a:t>
                      </a:r>
                      <a:endParaRPr lang="en-US" altLang="ko-KR" sz="1450" b="1" spc="-133" dirty="0" smtClean="0">
                        <a:latin typeface="+mn-ea"/>
                      </a:endParaRPr>
                    </a:p>
                    <a:p>
                      <a:pPr marL="360000">
                        <a:lnSpc>
                          <a:spcPct val="200000"/>
                        </a:lnSpc>
                        <a:buClr>
                          <a:srgbClr val="666699"/>
                        </a:buClr>
                        <a:buFont typeface="Arial" pitchFamily="34" charset="0"/>
                        <a:buChar char="•"/>
                      </a:pPr>
                      <a:r>
                        <a:rPr lang="ko-KR" altLang="en-US" sz="1450" b="1" spc="-133" dirty="0" smtClean="0">
                          <a:latin typeface="+mn-ea"/>
                        </a:rPr>
                        <a:t>  공구를 기계 위나 떨어지기 쉬운 장소에 두어서는 안됨</a:t>
                      </a:r>
                      <a:endParaRPr lang="en-US" altLang="ko-KR" sz="1450" b="1" spc="-133" dirty="0" smtClean="0">
                        <a:latin typeface="+mn-ea"/>
                      </a:endParaRPr>
                    </a:p>
                    <a:p>
                      <a:pPr marL="360000">
                        <a:lnSpc>
                          <a:spcPct val="200000"/>
                        </a:lnSpc>
                        <a:buClr>
                          <a:srgbClr val="666699"/>
                        </a:buClr>
                        <a:buFont typeface="Arial" pitchFamily="34" charset="0"/>
                        <a:buChar char="•"/>
                      </a:pPr>
                      <a:r>
                        <a:rPr lang="ko-KR" altLang="en-US" sz="1450" b="1" spc="-133" dirty="0" smtClean="0">
                          <a:latin typeface="+mn-ea"/>
                        </a:rPr>
                        <a:t>  수공구가 기름에 묻었을 때에는 깨끗하게 닦음</a:t>
                      </a:r>
                      <a:endParaRPr lang="en-US" altLang="ko-KR" sz="1450" b="1" spc="-133" dirty="0" smtClean="0">
                        <a:latin typeface="+mn-ea"/>
                      </a:endParaRPr>
                    </a:p>
                    <a:p>
                      <a:pPr marL="360000">
                        <a:lnSpc>
                          <a:spcPct val="200000"/>
                        </a:lnSpc>
                        <a:buClr>
                          <a:srgbClr val="666699"/>
                        </a:buClr>
                        <a:buFont typeface="Arial" pitchFamily="34" charset="0"/>
                        <a:buChar char="•"/>
                      </a:pPr>
                      <a:r>
                        <a:rPr lang="ko-KR" altLang="en-US" sz="1450" b="1" spc="-133" dirty="0" smtClean="0">
                          <a:latin typeface="+mn-ea"/>
                        </a:rPr>
                        <a:t>  수공구에는 각각의 용도가 정해져 있으므로 용도에 맞는 올바른 공구를 사용</a:t>
                      </a:r>
                      <a:endParaRPr lang="en-US" altLang="ko-KR" sz="1450" b="1" spc="-133" dirty="0" smtClean="0">
                        <a:latin typeface="+mn-ea"/>
                      </a:endParaRPr>
                    </a:p>
                    <a:p>
                      <a:pPr marL="360000">
                        <a:lnSpc>
                          <a:spcPct val="200000"/>
                        </a:lnSpc>
                        <a:buClr>
                          <a:srgbClr val="666699"/>
                        </a:buClr>
                        <a:buFont typeface="Arial" pitchFamily="34" charset="0"/>
                        <a:buChar char="•"/>
                      </a:pPr>
                      <a:r>
                        <a:rPr lang="ko-KR" altLang="en-US" sz="1450" b="1" spc="-133" dirty="0" smtClean="0">
                          <a:latin typeface="+mn-ea"/>
                        </a:rPr>
                        <a:t>  공구를 사용하고 난 후 개수와 상태를 확인하고 정리 정돈한다</a:t>
                      </a:r>
                      <a:r>
                        <a:rPr lang="en-US" altLang="ko-KR" sz="1450" b="1" spc="-133" dirty="0" smtClean="0">
                          <a:latin typeface="+mn-ea"/>
                        </a:rPr>
                        <a:t>.</a:t>
                      </a: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6" name="그룹 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7" name="직사각형 6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218058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그룹 14"/>
          <p:cNvGrpSpPr/>
          <p:nvPr/>
        </p:nvGrpSpPr>
        <p:grpSpPr>
          <a:xfrm>
            <a:off x="3630707" y="3079961"/>
            <a:ext cx="7858180" cy="3287010"/>
            <a:chOff x="3441681" y="3072604"/>
            <a:chExt cx="7858180" cy="3143272"/>
          </a:xfrm>
        </p:grpSpPr>
        <p:sp>
          <p:nvSpPr>
            <p:cNvPr id="6" name="대각선 방향의 모서리가 잘린 사각형 5"/>
            <p:cNvSpPr/>
            <p:nvPr/>
          </p:nvSpPr>
          <p:spPr>
            <a:xfrm>
              <a:off x="3441681" y="3072604"/>
              <a:ext cx="7858180" cy="1643074"/>
            </a:xfrm>
            <a:prstGeom prst="snip2DiagRect">
              <a:avLst/>
            </a:prstGeom>
            <a:solidFill>
              <a:srgbClr val="DB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대각선 방향의 모서리가 잘린 사각형 9"/>
            <p:cNvSpPr/>
            <p:nvPr/>
          </p:nvSpPr>
          <p:spPr>
            <a:xfrm>
              <a:off x="3441681" y="4572802"/>
              <a:ext cx="7858180" cy="1643074"/>
            </a:xfrm>
            <a:prstGeom prst="snip2DiagRect">
              <a:avLst/>
            </a:prstGeom>
            <a:solidFill>
              <a:srgbClr val="DB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4" name="대각선 방향의 모서리가 잘린 사각형 13"/>
            <p:cNvSpPr/>
            <p:nvPr/>
          </p:nvSpPr>
          <p:spPr>
            <a:xfrm>
              <a:off x="3441681" y="4215612"/>
              <a:ext cx="7858180" cy="1643074"/>
            </a:xfrm>
            <a:prstGeom prst="snip2DiagRect">
              <a:avLst/>
            </a:prstGeom>
            <a:solidFill>
              <a:srgbClr val="DB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655599" y="1358092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12.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화재예방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20276" y="1401446"/>
            <a:ext cx="8001056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200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화재의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3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요소는 가연물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점화원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산소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ct val="200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불을 끄는 경우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3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요소 중 한 가지를 제거해야 함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ct val="200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화재예방을 위해서는 다음의 사항을 준수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pic>
        <p:nvPicPr>
          <p:cNvPr id="8" name="그림 7" descr="27 불의삼각형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65207" y="1480595"/>
            <a:ext cx="1582553" cy="1395869"/>
          </a:xfrm>
          <a:prstGeom prst="rect">
            <a:avLst/>
          </a:prstGeom>
        </p:spPr>
      </p:pic>
      <p:pic>
        <p:nvPicPr>
          <p:cNvPr id="9" name="그림 8" descr="27-1 박스제목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41681" y="2971398"/>
            <a:ext cx="1071570" cy="57880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41747" y="3285046"/>
            <a:ext cx="7143800" cy="27699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화기엄금 표시가 있는 장소에서는 화기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불 또는 불로 되는 것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)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사용금지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en-US" altLang="ko-KR" sz="1500" b="1" spc="-133" dirty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작업 상 필요하더라도 관리자 허가 없이 화기 사용금지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화재위험장소에는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점화원이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될만한 것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성냥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라이터 등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)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소지금지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화기작업이 필요한 경우 반드시 정해진 책임자의 허가를 받음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en-US" altLang="ko-KR" sz="1500" b="1" spc="-133" dirty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화기작업 시 가연물이 있는 곳은 피하고 바람이 강한 때를 피해 작업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en-US" altLang="ko-KR" sz="1500" b="1" spc="-133" dirty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화기작업 후 주변을 정리하고 불이 꺼진 것을 확인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pic>
        <p:nvPicPr>
          <p:cNvPr id="12" name="그림 11" descr="27-2 박스제목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41681" y="4693429"/>
            <a:ext cx="1071570" cy="578805"/>
          </a:xfrm>
          <a:prstGeom prst="rect">
            <a:avLst/>
          </a:prstGeom>
        </p:spPr>
      </p:pic>
      <p:grpSp>
        <p:nvGrpSpPr>
          <p:cNvPr id="21" name="그룹 20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2" name="직사각형 21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23274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그룹 14"/>
          <p:cNvGrpSpPr/>
          <p:nvPr/>
        </p:nvGrpSpPr>
        <p:grpSpPr>
          <a:xfrm>
            <a:off x="3441681" y="1557586"/>
            <a:ext cx="7858180" cy="4873466"/>
            <a:chOff x="3441681" y="3072604"/>
            <a:chExt cx="7858180" cy="3143272"/>
          </a:xfrm>
        </p:grpSpPr>
        <p:sp>
          <p:nvSpPr>
            <p:cNvPr id="6" name="대각선 방향의 모서리가 잘린 사각형 5"/>
            <p:cNvSpPr/>
            <p:nvPr/>
          </p:nvSpPr>
          <p:spPr>
            <a:xfrm>
              <a:off x="3441681" y="3072604"/>
              <a:ext cx="7858180" cy="1643074"/>
            </a:xfrm>
            <a:prstGeom prst="snip2DiagRect">
              <a:avLst/>
            </a:prstGeom>
            <a:solidFill>
              <a:srgbClr val="DB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대각선 방향의 모서리가 잘린 사각형 9"/>
            <p:cNvSpPr/>
            <p:nvPr/>
          </p:nvSpPr>
          <p:spPr>
            <a:xfrm>
              <a:off x="3441681" y="4572802"/>
              <a:ext cx="7858180" cy="1643074"/>
            </a:xfrm>
            <a:prstGeom prst="snip2DiagRect">
              <a:avLst/>
            </a:prstGeom>
            <a:solidFill>
              <a:srgbClr val="DB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4" name="대각선 방향의 모서리가 잘린 사각형 13"/>
            <p:cNvSpPr/>
            <p:nvPr/>
          </p:nvSpPr>
          <p:spPr>
            <a:xfrm>
              <a:off x="3441681" y="4215612"/>
              <a:ext cx="7858180" cy="1643074"/>
            </a:xfrm>
            <a:prstGeom prst="snip2DiagRect">
              <a:avLst/>
            </a:prstGeom>
            <a:solidFill>
              <a:srgbClr val="DB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727433" y="1753716"/>
            <a:ext cx="7326006" cy="41549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기름이 묻은 걸레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톱밥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셀룰로이드 등은 자연발화 가능성이 있어 지정 용기에 넣고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</a:pPr>
            <a:r>
              <a:rPr lang="en-US" altLang="ko-KR" sz="1500" b="1" spc="-133" dirty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반드시 뚜껑을 덮음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대패 쓰레기 등 연소하기 쉬운 것은 정해진 장소에 보관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타는 냄새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연기를 본 경우 등 화재위험 감지 시 즉시 보고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endParaRPr lang="en-US" altLang="ko-KR" sz="1500" b="1" spc="-133" dirty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작업자는 소화기가 놓인 장소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위치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)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를 알고 있어야 함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소화기재는 정해진 장소에서 임의로 옮기지 않으며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소화기구 주위 정리정돈 실시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대피로를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확보하고 근로자 대피를 유도하는 화재감시자 지정 및 배치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</a:pPr>
            <a:endParaRPr lang="en-US" altLang="ko-KR" sz="1500" b="1" spc="-133" dirty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화재 발견 시 경보설비 작동 및 큰 소리로 알림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>
                <a:solidFill>
                  <a:prstClr val="black"/>
                </a:solidFill>
              </a:rPr>
              <a:t>혼자서 불을 끄려고 해서는 안됨</a:t>
            </a:r>
            <a:endParaRPr lang="en-US" altLang="ko-KR" sz="1500" b="1" spc="-133" dirty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>
                <a:solidFill>
                  <a:prstClr val="black"/>
                </a:solidFill>
              </a:rPr>
              <a:t>  화재 보고는 가장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신속하게 하며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전화연락 </a:t>
            </a:r>
            <a:r>
              <a:rPr lang="ko-KR" altLang="en-US" sz="1500" b="1" spc="-133" dirty="0">
                <a:solidFill>
                  <a:prstClr val="black"/>
                </a:solidFill>
              </a:rPr>
              <a:t>요령 및 비상연락망을 잘 기억할 것</a:t>
            </a:r>
            <a:endParaRPr lang="en-US" altLang="ko-KR" sz="1500" b="1" spc="-133" dirty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감전 방지를 위해 </a:t>
            </a:r>
            <a:r>
              <a:rPr lang="ko-KR" altLang="en-US" sz="1500" b="1" spc="-133" dirty="0">
                <a:solidFill>
                  <a:prstClr val="black"/>
                </a:solidFill>
              </a:rPr>
              <a:t>즉시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부근의 전원 스위치를 끔</a:t>
            </a:r>
            <a:endParaRPr lang="en-US" altLang="ko-KR" sz="1500" b="1" spc="-133" dirty="0">
              <a:solidFill>
                <a:prstClr val="black"/>
              </a:solidFill>
            </a:endParaRPr>
          </a:p>
        </p:txBody>
      </p:sp>
      <p:pic>
        <p:nvPicPr>
          <p:cNvPr id="13" name="그림 12" descr="27-3 박스제목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27367" y="1416818"/>
            <a:ext cx="1060483" cy="572816"/>
          </a:xfrm>
          <a:prstGeom prst="rect">
            <a:avLst/>
          </a:prstGeom>
        </p:spPr>
      </p:pic>
      <p:grpSp>
        <p:nvGrpSpPr>
          <p:cNvPr id="21" name="그룹 20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2" name="직사각형 21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24" name="그림 23" descr="27-3 박스제목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27366" y="3145010"/>
            <a:ext cx="1060483" cy="572816"/>
          </a:xfrm>
          <a:prstGeom prst="rect">
            <a:avLst/>
          </a:prstGeom>
        </p:spPr>
      </p:pic>
      <p:grpSp>
        <p:nvGrpSpPr>
          <p:cNvPr id="18" name="그룹 17"/>
          <p:cNvGrpSpPr/>
          <p:nvPr/>
        </p:nvGrpSpPr>
        <p:grpSpPr>
          <a:xfrm>
            <a:off x="3197303" y="3162373"/>
            <a:ext cx="1071570" cy="285752"/>
            <a:chOff x="3288870" y="5101464"/>
            <a:chExt cx="928694" cy="285752"/>
          </a:xfrm>
        </p:grpSpPr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341081" y="5130017"/>
              <a:ext cx="869905" cy="23217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0" name="TextBox 19"/>
            <p:cNvSpPr txBox="1"/>
            <p:nvPr/>
          </p:nvSpPr>
          <p:spPr>
            <a:xfrm>
              <a:off x="3288870" y="5101464"/>
              <a:ext cx="928694" cy="285752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400" spc="-150" dirty="0" smtClean="0">
                  <a:solidFill>
                    <a:prstClr val="white"/>
                  </a:solidFill>
                </a:rPr>
                <a:t>④ 소화설비</a:t>
              </a:r>
              <a:endParaRPr lang="en-US" altLang="ko-KR" sz="1400" spc="-150" dirty="0" smtClean="0">
                <a:solidFill>
                  <a:prstClr val="white"/>
                </a:solidFill>
              </a:endParaRPr>
            </a:p>
          </p:txBody>
        </p:sp>
      </p:grpSp>
      <p:pic>
        <p:nvPicPr>
          <p:cNvPr id="26" name="그림 25" descr="27-5 박스제목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27367" y="4509914"/>
            <a:ext cx="1071570" cy="57880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55599" y="1358092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12.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화재예방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708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869913" y="715150"/>
            <a:ext cx="10572824" cy="714380"/>
            <a:chOff x="869913" y="715150"/>
            <a:chExt cx="10572824" cy="714380"/>
          </a:xfrm>
        </p:grpSpPr>
        <p:sp>
          <p:nvSpPr>
            <p:cNvPr id="3" name="직사각형 2"/>
            <p:cNvSpPr/>
            <p:nvPr/>
          </p:nvSpPr>
          <p:spPr>
            <a:xfrm>
              <a:off x="869913" y="715150"/>
              <a:ext cx="2928958" cy="714380"/>
            </a:xfrm>
            <a:prstGeom prst="rect">
              <a:avLst/>
            </a:prstGeom>
            <a:solidFill>
              <a:srgbClr val="BF9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3798871" y="715150"/>
              <a:ext cx="7643866" cy="714380"/>
            </a:xfrm>
            <a:prstGeom prst="rect">
              <a:avLst/>
            </a:prstGeom>
            <a:solidFill>
              <a:srgbClr val="6666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4227498" y="715150"/>
            <a:ext cx="4320973" cy="5770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2500" b="1" spc="-133" dirty="0" smtClean="0">
                <a:solidFill>
                  <a:schemeClr val="bg1"/>
                </a:solidFill>
                <a:latin typeface="맑은 고딕"/>
                <a:ea typeface="맑은 고딕"/>
              </a:rPr>
              <a:t>안전보건나침반  </a:t>
            </a:r>
            <a:r>
              <a:rPr lang="en-US" altLang="ko-KR" sz="2000" spc="-133" dirty="0" smtClean="0">
                <a:solidFill>
                  <a:schemeClr val="bg1"/>
                </a:solidFill>
                <a:latin typeface="맑은 고딕"/>
                <a:ea typeface="맑은 고딕"/>
              </a:rPr>
              <a:t>_ </a:t>
            </a:r>
            <a:r>
              <a:rPr lang="ko-KR" altLang="en-US" sz="2000" spc="-133" dirty="0" smtClean="0">
                <a:solidFill>
                  <a:schemeClr val="bg1"/>
                </a:solidFill>
                <a:latin typeface="맑은 고딕"/>
                <a:ea typeface="맑은 고딕"/>
              </a:rPr>
              <a:t>목 차②</a:t>
            </a:r>
            <a:endParaRPr lang="ko-KR" altLang="en-US" sz="2000" spc="-133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84228" y="824989"/>
            <a:ext cx="2571767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 algn="ctr">
              <a:lnSpc>
                <a:spcPct val="150000"/>
              </a:lnSpc>
            </a:pPr>
            <a:r>
              <a:rPr lang="ko-KR" altLang="en-US" sz="2000" b="1" spc="-133" dirty="0" smtClean="0">
                <a:latin typeface="+mj-ea"/>
                <a:ea typeface="+mj-ea"/>
              </a:rPr>
              <a:t>예비산업인력을 위한</a:t>
            </a:r>
            <a:endParaRPr lang="ko-KR" altLang="en-US" sz="2000" b="1" spc="-133" dirty="0">
              <a:latin typeface="+mj-ea"/>
              <a:ea typeface="+mj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9913" y="1786720"/>
            <a:ext cx="2714644" cy="4021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en-US" altLang="ko-KR" sz="2000" b="1" spc="-133" dirty="0" smtClean="0">
                <a:solidFill>
                  <a:srgbClr val="33CCCC"/>
                </a:solidFill>
                <a:latin typeface="+mj-ea"/>
                <a:ea typeface="+mj-ea"/>
              </a:rPr>
              <a:t>3. </a:t>
            </a:r>
            <a:r>
              <a:rPr lang="ko-KR" altLang="en-US" sz="1600" b="1" spc="-133" dirty="0" smtClean="0">
                <a:latin typeface="+mj-ea"/>
                <a:ea typeface="+mj-ea"/>
              </a:rPr>
              <a:t>근로자의 건강증진 활동</a:t>
            </a:r>
            <a:endParaRPr lang="ko-KR" altLang="en-US" sz="1600" b="1" spc="-133" dirty="0">
              <a:latin typeface="+mj-ea"/>
              <a:ea typeface="+mj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69913" y="5509695"/>
            <a:ext cx="2714644" cy="2963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altLang="ko-KR" sz="2000" b="1" spc="-133" dirty="0" smtClean="0">
                <a:solidFill>
                  <a:srgbClr val="33CCCC"/>
                </a:solidFill>
                <a:latin typeface="+mj-ea"/>
                <a:ea typeface="+mj-ea"/>
              </a:rPr>
              <a:t>8. </a:t>
            </a:r>
            <a:r>
              <a:rPr lang="ko-KR" altLang="en-US" sz="1600" b="1" spc="-133" dirty="0" smtClean="0">
                <a:latin typeface="+mj-ea"/>
                <a:ea typeface="+mj-ea"/>
              </a:rPr>
              <a:t>미디어 활용 가이드</a:t>
            </a:r>
            <a:endParaRPr lang="ko-KR" altLang="en-US" sz="1600" b="1" spc="-133" dirty="0">
              <a:latin typeface="+mj-ea"/>
              <a:ea typeface="+mj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84623" y="1858158"/>
            <a:ext cx="1928256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1. </a:t>
            </a:r>
            <a:r>
              <a:rPr lang="ko-KR" altLang="en-US" sz="1300" b="1" spc="-133" dirty="0" smtClean="0">
                <a:latin typeface="+mn-ea"/>
              </a:rPr>
              <a:t>스트레스</a:t>
            </a:r>
            <a:endParaRPr lang="en-US" altLang="ko-KR" sz="1300" b="1" spc="-133" dirty="0" smtClean="0">
              <a:latin typeface="+mn-ea"/>
            </a:endParaRPr>
          </a:p>
          <a:p>
            <a:pPr>
              <a:lnSpc>
                <a:spcPts val="2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2. </a:t>
            </a:r>
            <a:r>
              <a:rPr lang="ko-KR" altLang="en-US" sz="1300" b="1" spc="-133" dirty="0" smtClean="0">
                <a:latin typeface="+mn-ea"/>
              </a:rPr>
              <a:t>금연</a:t>
            </a:r>
          </a:p>
          <a:p>
            <a:pPr>
              <a:lnSpc>
                <a:spcPts val="2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3. </a:t>
            </a:r>
            <a:r>
              <a:rPr lang="ko-KR" altLang="en-US" sz="1300" b="1" spc="-133" dirty="0" smtClean="0">
                <a:latin typeface="+mn-ea"/>
              </a:rPr>
              <a:t>골고루 먹기 </a:t>
            </a:r>
            <a:endParaRPr lang="en-US" altLang="ko-KR" sz="1300" b="1" spc="-133" dirty="0" smtClean="0">
              <a:latin typeface="+mn-ea"/>
            </a:endParaRPr>
          </a:p>
        </p:txBody>
      </p:sp>
      <p:cxnSp>
        <p:nvCxnSpPr>
          <p:cNvPr id="12" name="직선 연결선 11"/>
          <p:cNvCxnSpPr/>
          <p:nvPr/>
        </p:nvCxnSpPr>
        <p:spPr>
          <a:xfrm rot="5400000">
            <a:off x="1870442" y="3858025"/>
            <a:ext cx="3857652" cy="794"/>
          </a:xfrm>
          <a:prstGeom prst="line">
            <a:avLst/>
          </a:prstGeom>
          <a:ln w="44450"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8117071" y="1845618"/>
            <a:ext cx="1928256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4. </a:t>
            </a:r>
            <a:r>
              <a:rPr lang="ko-KR" altLang="en-US" sz="1300" b="1" spc="-133" dirty="0" err="1" smtClean="0">
                <a:latin typeface="+mn-ea"/>
              </a:rPr>
              <a:t>절주</a:t>
            </a:r>
            <a:endParaRPr lang="en-US" altLang="ko-KR" sz="1300" b="1" spc="-133" dirty="0" smtClean="0">
              <a:latin typeface="+mn-ea"/>
            </a:endParaRPr>
          </a:p>
          <a:p>
            <a:pPr>
              <a:lnSpc>
                <a:spcPts val="2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5. </a:t>
            </a:r>
            <a:r>
              <a:rPr lang="ko-KR" altLang="en-US" sz="1300" b="1" spc="-133" dirty="0" err="1" smtClean="0">
                <a:latin typeface="+mn-ea"/>
              </a:rPr>
              <a:t>고지혈증</a:t>
            </a:r>
            <a:endParaRPr lang="ko-KR" altLang="en-US" sz="1300" b="1" spc="-133" dirty="0" smtClean="0">
              <a:latin typeface="+mn-ea"/>
            </a:endParaRPr>
          </a:p>
          <a:p>
            <a:pPr>
              <a:lnSpc>
                <a:spcPts val="2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6. </a:t>
            </a:r>
            <a:r>
              <a:rPr lang="ko-KR" altLang="en-US" sz="1300" b="1" spc="-133" dirty="0" smtClean="0">
                <a:latin typeface="+mn-ea"/>
              </a:rPr>
              <a:t>당뇨병 </a:t>
            </a:r>
            <a:endParaRPr lang="en-US" altLang="ko-KR" sz="1300" b="1" spc="-133" dirty="0" smtClean="0">
              <a:latin typeface="+mn-ea"/>
            </a:endParaRPr>
          </a:p>
        </p:txBody>
      </p:sp>
      <p:grpSp>
        <p:nvGrpSpPr>
          <p:cNvPr id="38" name="그룹 37"/>
          <p:cNvGrpSpPr/>
          <p:nvPr/>
        </p:nvGrpSpPr>
        <p:grpSpPr>
          <a:xfrm>
            <a:off x="869913" y="2781722"/>
            <a:ext cx="9175414" cy="1010533"/>
            <a:chOff x="869913" y="2853730"/>
            <a:chExt cx="9175414" cy="1010533"/>
          </a:xfrm>
        </p:grpSpPr>
        <p:sp>
          <p:nvSpPr>
            <p:cNvPr id="8" name="TextBox 7"/>
            <p:cNvSpPr txBox="1"/>
            <p:nvPr/>
          </p:nvSpPr>
          <p:spPr>
            <a:xfrm>
              <a:off x="869913" y="2853730"/>
              <a:ext cx="2982726" cy="10105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500"/>
                </a:lnSpc>
              </a:pPr>
              <a:r>
                <a:rPr lang="en-US" altLang="ko-KR" sz="2000" b="1" spc="-133" dirty="0" smtClean="0">
                  <a:solidFill>
                    <a:srgbClr val="33CCCC"/>
                  </a:solidFill>
                  <a:latin typeface="+mj-ea"/>
                  <a:ea typeface="+mj-ea"/>
                </a:rPr>
                <a:t>4. </a:t>
              </a:r>
              <a:r>
                <a:rPr lang="ko-KR" altLang="en-US" sz="1600" b="1" spc="-133" dirty="0" smtClean="0">
                  <a:latin typeface="+mj-ea"/>
                  <a:ea typeface="+mj-ea"/>
                </a:rPr>
                <a:t>사무직 근로자의 유해</a:t>
              </a:r>
              <a:r>
                <a:rPr lang="en-US" altLang="ko-KR" sz="1600" b="1" spc="-133" dirty="0" smtClean="0">
                  <a:latin typeface="맑은 고딕"/>
                  <a:ea typeface="맑은 고딕"/>
                </a:rPr>
                <a:t>·</a:t>
              </a:r>
              <a:r>
                <a:rPr lang="ko-KR" altLang="en-US" sz="1600" b="1" spc="-133" dirty="0" smtClean="0">
                  <a:latin typeface="맑은 고딕"/>
                  <a:ea typeface="맑은 고딕"/>
                </a:rPr>
                <a:t>위험요인</a:t>
              </a:r>
              <a:endParaRPr lang="en-US" altLang="ko-KR" sz="1600" b="1" spc="-133" dirty="0" smtClean="0">
                <a:latin typeface="맑은 고딕"/>
                <a:ea typeface="맑은 고딕"/>
              </a:endParaRPr>
            </a:p>
            <a:p>
              <a:pPr>
                <a:lnSpc>
                  <a:spcPts val="2500"/>
                </a:lnSpc>
              </a:pPr>
              <a:r>
                <a:rPr lang="en-US" altLang="ko-KR" sz="1600" b="1" spc="-133" dirty="0" smtClean="0">
                  <a:latin typeface="맑은 고딕"/>
                  <a:ea typeface="맑은 고딕"/>
                </a:rPr>
                <a:t>     </a:t>
              </a:r>
              <a:r>
                <a:rPr lang="ko-KR" altLang="en-US" sz="1600" b="1" spc="-133" dirty="0" smtClean="0">
                  <a:latin typeface="맑은 고딕"/>
                  <a:ea typeface="맑은 고딕"/>
                </a:rPr>
                <a:t>및 안전대책 </a:t>
              </a:r>
              <a:endParaRPr lang="ko-KR" altLang="en-US" sz="1600" b="1" spc="-133" dirty="0" smtClean="0">
                <a:latin typeface="+mj-ea"/>
                <a:ea typeface="+mj-ea"/>
              </a:endParaRPr>
            </a:p>
            <a:p>
              <a:pPr marL="383558" indent="-383558">
                <a:lnSpc>
                  <a:spcPct val="150000"/>
                </a:lnSpc>
              </a:pPr>
              <a:endParaRPr lang="ko-KR" altLang="en-US" sz="1600" b="1" spc="-133" dirty="0">
                <a:latin typeface="+mj-ea"/>
                <a:ea typeface="+mj-ea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084623" y="2864131"/>
              <a:ext cx="3429024" cy="49148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30000"/>
                </a:lnSpc>
                <a:buClr>
                  <a:srgbClr val="33CCCC"/>
                </a:buClr>
              </a:pPr>
              <a:r>
                <a:rPr lang="en-US" altLang="ko-KR" sz="1300" b="1" spc="-133" dirty="0" smtClean="0">
                  <a:latin typeface="+mn-ea"/>
                </a:rPr>
                <a:t>1.  </a:t>
              </a:r>
              <a:r>
                <a:rPr lang="ko-KR" altLang="en-US" sz="1300" b="1" spc="-133" dirty="0" smtClean="0">
                  <a:latin typeface="+mn-ea"/>
                </a:rPr>
                <a:t>앉아서 일하는 작업</a:t>
              </a:r>
              <a:endParaRPr lang="en-US" altLang="ko-KR" sz="1300" b="1" spc="-133" dirty="0" smtClean="0">
                <a:latin typeface="+mn-ea"/>
              </a:endParaRPr>
            </a:p>
            <a:p>
              <a:pPr>
                <a:lnSpc>
                  <a:spcPct val="130000"/>
                </a:lnSpc>
                <a:buClr>
                  <a:srgbClr val="33CCCC"/>
                </a:buClr>
              </a:pPr>
              <a:r>
                <a:rPr lang="en-US" altLang="ko-KR" sz="1300" b="1" spc="-133" dirty="0" smtClean="0">
                  <a:latin typeface="+mn-ea"/>
                </a:rPr>
                <a:t>2.  </a:t>
              </a:r>
              <a:r>
                <a:rPr lang="ko-KR" altLang="en-US" sz="1300" b="1" spc="-133" dirty="0" err="1" smtClean="0">
                  <a:latin typeface="+mn-ea"/>
                </a:rPr>
                <a:t>근골격계질환</a:t>
              </a:r>
              <a:r>
                <a:rPr lang="ko-KR" altLang="en-US" sz="1300" b="1" spc="-133" dirty="0" smtClean="0">
                  <a:latin typeface="+mn-ea"/>
                </a:rPr>
                <a:t> 예방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117071" y="2854744"/>
              <a:ext cx="1928256" cy="2314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30000"/>
                </a:lnSpc>
                <a:buClr>
                  <a:srgbClr val="33CCCC"/>
                </a:buClr>
              </a:pPr>
              <a:r>
                <a:rPr lang="en-US" altLang="ko-KR" sz="1300" b="1" spc="-133" dirty="0" smtClean="0">
                  <a:latin typeface="+mn-ea"/>
                </a:rPr>
                <a:t>3.  </a:t>
              </a:r>
              <a:r>
                <a:rPr lang="ko-KR" altLang="en-US" sz="1300" b="1" spc="-133" dirty="0" smtClean="0">
                  <a:latin typeface="+mn-ea"/>
                </a:rPr>
                <a:t>직무스트레스 예방</a:t>
              </a:r>
              <a:endParaRPr lang="en-US" altLang="ko-KR" sz="1300" b="1" spc="-133" dirty="0" smtClean="0">
                <a:latin typeface="+mn-ea"/>
              </a:endParaRPr>
            </a:p>
          </p:txBody>
        </p:sp>
      </p:grpSp>
      <p:grpSp>
        <p:nvGrpSpPr>
          <p:cNvPr id="39" name="그룹 38"/>
          <p:cNvGrpSpPr/>
          <p:nvPr/>
        </p:nvGrpSpPr>
        <p:grpSpPr>
          <a:xfrm>
            <a:off x="869913" y="3573810"/>
            <a:ext cx="9967502" cy="761953"/>
            <a:chOff x="869913" y="3643397"/>
            <a:chExt cx="9967502" cy="761953"/>
          </a:xfrm>
        </p:grpSpPr>
        <p:sp>
          <p:nvSpPr>
            <p:cNvPr id="28" name="TextBox 27"/>
            <p:cNvSpPr txBox="1"/>
            <p:nvPr/>
          </p:nvSpPr>
          <p:spPr>
            <a:xfrm>
              <a:off x="869913" y="3643397"/>
              <a:ext cx="2982726" cy="6899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500"/>
                </a:lnSpc>
              </a:pPr>
              <a:r>
                <a:rPr lang="en-US" altLang="ko-KR" sz="2000" b="1" spc="-133" dirty="0" smtClean="0">
                  <a:solidFill>
                    <a:srgbClr val="33CCCC"/>
                  </a:solidFill>
                  <a:latin typeface="+mj-ea"/>
                  <a:ea typeface="+mj-ea"/>
                </a:rPr>
                <a:t>5. </a:t>
              </a:r>
              <a:r>
                <a:rPr lang="ko-KR" altLang="en-US" sz="1600" b="1" spc="-133" dirty="0" smtClean="0">
                  <a:latin typeface="+mj-ea"/>
                  <a:ea typeface="+mj-ea"/>
                </a:rPr>
                <a:t>미용작업 유해</a:t>
              </a:r>
              <a:r>
                <a:rPr lang="en-US" altLang="ko-KR" sz="1600" b="1" spc="-133" dirty="0" smtClean="0">
                  <a:latin typeface="맑은 고딕"/>
                  <a:ea typeface="맑은 고딕"/>
                </a:rPr>
                <a:t>·</a:t>
              </a:r>
              <a:r>
                <a:rPr lang="ko-KR" altLang="en-US" sz="1600" b="1" spc="-133" dirty="0" smtClean="0">
                  <a:latin typeface="맑은 고딕"/>
                  <a:ea typeface="맑은 고딕"/>
                </a:rPr>
                <a:t>위험 요인</a:t>
              </a:r>
              <a:endParaRPr lang="ko-KR" altLang="en-US" sz="1600" b="1" spc="-133" dirty="0" smtClean="0">
                <a:latin typeface="+mj-ea"/>
                <a:ea typeface="+mj-ea"/>
              </a:endParaRPr>
            </a:p>
            <a:p>
              <a:pPr marL="383558" indent="-383558">
                <a:lnSpc>
                  <a:spcPct val="150000"/>
                </a:lnSpc>
              </a:pPr>
              <a:endParaRPr lang="ko-KR" altLang="en-US" sz="1600" b="1" spc="-133" dirty="0">
                <a:latin typeface="+mj-ea"/>
                <a:ea typeface="+mj-ea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084623" y="3653798"/>
              <a:ext cx="3429024" cy="75155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30000"/>
                </a:lnSpc>
                <a:buClr>
                  <a:srgbClr val="33CCCC"/>
                </a:buClr>
              </a:pPr>
              <a:r>
                <a:rPr lang="en-US" altLang="ko-KR" sz="1300" b="1" spc="-133" dirty="0" smtClean="0">
                  <a:latin typeface="+mn-ea"/>
                </a:rPr>
                <a:t>1.  </a:t>
              </a:r>
              <a:r>
                <a:rPr lang="ko-KR" altLang="en-US" sz="1300" b="1" spc="-133" dirty="0" smtClean="0">
                  <a:latin typeface="+mn-ea"/>
                </a:rPr>
                <a:t>화학물질 취급</a:t>
              </a:r>
              <a:endParaRPr lang="en-US" altLang="ko-KR" sz="1300" b="1" spc="-133" dirty="0" smtClean="0">
                <a:latin typeface="+mn-ea"/>
              </a:endParaRPr>
            </a:p>
            <a:p>
              <a:pPr>
                <a:lnSpc>
                  <a:spcPct val="130000"/>
                </a:lnSpc>
                <a:buClr>
                  <a:srgbClr val="33CCCC"/>
                </a:buClr>
              </a:pPr>
              <a:r>
                <a:rPr lang="en-US" altLang="ko-KR" sz="1300" b="1" spc="-133" dirty="0" smtClean="0">
                  <a:latin typeface="+mn-ea"/>
                </a:rPr>
                <a:t>2.  </a:t>
              </a:r>
              <a:r>
                <a:rPr lang="ko-KR" altLang="en-US" sz="1300" b="1" spc="-133" dirty="0" smtClean="0">
                  <a:latin typeface="+mn-ea"/>
                </a:rPr>
                <a:t>베임</a:t>
              </a:r>
              <a:r>
                <a:rPr lang="en-US" altLang="ko-KR" sz="1300" b="1" spc="-133" dirty="0" smtClean="0">
                  <a:latin typeface="+mn-ea"/>
                </a:rPr>
                <a:t>, </a:t>
              </a:r>
              <a:r>
                <a:rPr lang="ko-KR" altLang="en-US" sz="1300" b="1" spc="-133" dirty="0" smtClean="0">
                  <a:latin typeface="+mn-ea"/>
                </a:rPr>
                <a:t>찔림</a:t>
              </a:r>
              <a:r>
                <a:rPr lang="en-US" altLang="ko-KR" sz="1300" b="1" spc="-133" dirty="0" smtClean="0">
                  <a:latin typeface="+mn-ea"/>
                </a:rPr>
                <a:t>, </a:t>
              </a:r>
              <a:r>
                <a:rPr lang="ko-KR" altLang="en-US" sz="1300" b="1" spc="-133" dirty="0" smtClean="0">
                  <a:latin typeface="+mn-ea"/>
                </a:rPr>
                <a:t>화상</a:t>
              </a:r>
            </a:p>
            <a:p>
              <a:pPr>
                <a:lnSpc>
                  <a:spcPct val="130000"/>
                </a:lnSpc>
                <a:buClr>
                  <a:srgbClr val="33CCCC"/>
                </a:buClr>
              </a:pPr>
              <a:r>
                <a:rPr lang="en-US" altLang="ko-KR" sz="1300" b="1" spc="-133" dirty="0" smtClean="0">
                  <a:latin typeface="+mn-ea"/>
                </a:rPr>
                <a:t>3.  </a:t>
              </a:r>
              <a:r>
                <a:rPr lang="ko-KR" altLang="en-US" sz="1300" b="1" spc="-133" dirty="0" smtClean="0">
                  <a:latin typeface="+mn-ea"/>
                </a:rPr>
                <a:t>넘어짐</a:t>
              </a:r>
              <a:r>
                <a:rPr lang="en-US" altLang="ko-KR" sz="1300" b="1" spc="-133" dirty="0" smtClean="0">
                  <a:latin typeface="+mn-ea"/>
                </a:rPr>
                <a:t>, </a:t>
              </a:r>
              <a:r>
                <a:rPr lang="ko-KR" altLang="en-US" sz="1300" b="1" spc="-133" dirty="0" smtClean="0">
                  <a:latin typeface="+mn-ea"/>
                </a:rPr>
                <a:t>미끄러짐</a:t>
              </a:r>
              <a:endParaRPr lang="en-US" altLang="ko-KR" sz="1300" b="1" spc="-133" dirty="0" smtClean="0">
                <a:latin typeface="+mn-ea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117071" y="3644411"/>
              <a:ext cx="2720344" cy="52014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30000"/>
                </a:lnSpc>
                <a:buClr>
                  <a:srgbClr val="33CCCC"/>
                </a:buClr>
              </a:pPr>
              <a:r>
                <a:rPr lang="en-US" altLang="ko-KR" sz="1300" b="1" spc="-133" dirty="0" smtClean="0">
                  <a:latin typeface="+mn-ea"/>
                </a:rPr>
                <a:t>4.  </a:t>
              </a:r>
              <a:r>
                <a:rPr lang="ko-KR" altLang="en-US" sz="1300" b="1" spc="-133" dirty="0" smtClean="0">
                  <a:latin typeface="+mn-ea"/>
                </a:rPr>
                <a:t>전기기구 사용에 따른 감전사고</a:t>
              </a:r>
              <a:endParaRPr lang="en-US" altLang="ko-KR" sz="1300" b="1" spc="-133" dirty="0" smtClean="0">
                <a:latin typeface="+mn-ea"/>
              </a:endParaRPr>
            </a:p>
            <a:p>
              <a:pPr>
                <a:lnSpc>
                  <a:spcPct val="130000"/>
                </a:lnSpc>
                <a:buClr>
                  <a:srgbClr val="33CCCC"/>
                </a:buClr>
              </a:pPr>
              <a:r>
                <a:rPr lang="en-US" altLang="ko-KR" sz="1300" b="1" spc="-133" dirty="0" smtClean="0">
                  <a:latin typeface="+mn-ea"/>
                </a:rPr>
                <a:t>5.  </a:t>
              </a:r>
              <a:r>
                <a:rPr lang="ko-KR" altLang="en-US" sz="1300" b="1" spc="-133" dirty="0" smtClean="0">
                  <a:latin typeface="+mn-ea"/>
                </a:rPr>
                <a:t>반복작업으로 인한 </a:t>
              </a:r>
              <a:r>
                <a:rPr lang="ko-KR" altLang="en-US" sz="1300" b="1" spc="-133" dirty="0" err="1" smtClean="0">
                  <a:latin typeface="+mn-ea"/>
                </a:rPr>
                <a:t>근골격계질환</a:t>
              </a:r>
              <a:endParaRPr lang="en-US" altLang="ko-KR" sz="1300" b="1" spc="-133" dirty="0" smtClean="0">
                <a:latin typeface="+mn-ea"/>
              </a:endParaRPr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869913" y="4396033"/>
            <a:ext cx="2982726" cy="2963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altLang="ko-KR" sz="2000" b="1" spc="-133" dirty="0" smtClean="0">
                <a:solidFill>
                  <a:srgbClr val="33CCCC"/>
                </a:solidFill>
                <a:latin typeface="+mj-ea"/>
                <a:ea typeface="+mj-ea"/>
              </a:rPr>
              <a:t>6. </a:t>
            </a:r>
            <a:r>
              <a:rPr lang="ko-KR" altLang="en-US" sz="1600" b="1" spc="-133" dirty="0" smtClean="0">
                <a:latin typeface="+mj-ea"/>
                <a:ea typeface="+mj-ea"/>
              </a:rPr>
              <a:t>농업종사자의 안전대책</a:t>
            </a:r>
            <a:endParaRPr lang="ko-KR" altLang="en-US" sz="1600" b="1" spc="-133" dirty="0">
              <a:latin typeface="+mj-ea"/>
              <a:ea typeface="+mj-ea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869913" y="4941962"/>
            <a:ext cx="2982726" cy="3206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altLang="ko-KR" sz="2000" b="1" spc="-133" dirty="0" smtClean="0">
                <a:solidFill>
                  <a:srgbClr val="33CCCC"/>
                </a:solidFill>
                <a:latin typeface="+mj-ea"/>
                <a:ea typeface="+mj-ea"/>
              </a:rPr>
              <a:t>7. </a:t>
            </a:r>
            <a:r>
              <a:rPr lang="ko-KR" altLang="en-US" sz="1600" b="1" spc="-133" dirty="0" smtClean="0">
                <a:latin typeface="+mj-ea"/>
                <a:ea typeface="+mj-ea"/>
              </a:rPr>
              <a:t>수산업의 안전대책</a:t>
            </a:r>
            <a:endParaRPr lang="ko-KR" altLang="en-US" sz="1600" b="1" spc="-133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그룹 20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2" name="직사각형 21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27" name="그룹 26"/>
          <p:cNvGrpSpPr/>
          <p:nvPr/>
        </p:nvGrpSpPr>
        <p:grpSpPr>
          <a:xfrm>
            <a:off x="730597" y="1506544"/>
            <a:ext cx="2041849" cy="379215"/>
            <a:chOff x="869913" y="3907835"/>
            <a:chExt cx="2041849" cy="379215"/>
          </a:xfrm>
        </p:grpSpPr>
        <p:pic>
          <p:nvPicPr>
            <p:cNvPr id="28" name="그림 27" descr="디자인 타이틀 박스_연보라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9913" y="3929860"/>
              <a:ext cx="2041849" cy="357190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1084227" y="3907835"/>
              <a:ext cx="1785950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400"/>
                </a:lnSpc>
                <a:buClr>
                  <a:srgbClr val="33CCCC"/>
                </a:buClr>
              </a:pPr>
              <a:r>
                <a:rPr lang="ko-KR" altLang="en-US" sz="1400" b="1" spc="-133" dirty="0" smtClean="0">
                  <a:solidFill>
                    <a:prstClr val="white"/>
                  </a:solidFill>
                </a:rPr>
                <a:t>올바른 소화기 사용법</a:t>
              </a:r>
              <a:endParaRPr lang="en-US" altLang="ko-KR" sz="1400" b="1" spc="-133" dirty="0" smtClean="0">
                <a:solidFill>
                  <a:prstClr val="white"/>
                </a:solidFill>
              </a:endParaRPr>
            </a:p>
          </p:txBody>
        </p:sp>
      </p:grp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4687" y="1413570"/>
            <a:ext cx="6300699" cy="4824536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sp>
        <p:nvSpPr>
          <p:cNvPr id="30" name="TextBox 29"/>
          <p:cNvSpPr txBox="1"/>
          <p:nvPr/>
        </p:nvSpPr>
        <p:spPr>
          <a:xfrm>
            <a:off x="612279" y="2061642"/>
            <a:ext cx="3005526" cy="20774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700"/>
              </a:lnSpc>
              <a:buClr>
                <a:srgbClr val="0070C0"/>
              </a:buClr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① 소화기를 불이 난 곳으로 옮김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②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손잡이 부분의 안전핀을 뽑음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③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바람을 등지고 서서 호스가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</a:pPr>
            <a:r>
              <a:rPr lang="en-US" altLang="ko-KR" sz="1500" b="1" spc="-133" dirty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불꽃을 향하게 함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④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손잡이를 힘껏 움켜쥐고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</a:pPr>
            <a:r>
              <a:rPr lang="en-US" altLang="ko-KR" sz="1500" b="1" spc="-133" dirty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빗자루로 쓸 듯이 뿌림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endParaRPr lang="en-US" altLang="ko-KR" sz="1500" b="1" spc="-133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2775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869913" y="1560436"/>
            <a:ext cx="2104380" cy="357190"/>
            <a:chOff x="869913" y="1665869"/>
            <a:chExt cx="2104380" cy="357190"/>
          </a:xfrm>
        </p:grpSpPr>
        <p:pic>
          <p:nvPicPr>
            <p:cNvPr id="4" name="그림 3" descr="디자인 타이틀 박스_연보라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9913" y="1665869"/>
              <a:ext cx="2041849" cy="357190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1188343" y="1665869"/>
              <a:ext cx="1785950" cy="2700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400"/>
                </a:lnSpc>
                <a:buClr>
                  <a:srgbClr val="33CCCC"/>
                </a:buClr>
              </a:pPr>
              <a:r>
                <a:rPr lang="ko-KR" altLang="en-US" sz="1400" b="1" spc="-133" dirty="0" smtClean="0">
                  <a:solidFill>
                    <a:prstClr val="white"/>
                  </a:solidFill>
                </a:rPr>
                <a:t>옥내 소화전 사용법</a:t>
              </a:r>
              <a:endParaRPr lang="en-US" altLang="ko-KR" sz="1400" b="1" spc="-133" dirty="0" smtClean="0">
                <a:solidFill>
                  <a:prstClr val="white"/>
                </a:solidFill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749863" y="1695441"/>
            <a:ext cx="2859230" cy="28725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소화전함을 열어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관창을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잡고 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</a:pPr>
            <a:r>
              <a:rPr lang="en-US" altLang="ko-KR" sz="1500" b="1" spc="-133" dirty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적재된 호스를 밖으로 끄집어 낸다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.</a:t>
            </a: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소화전밸브를 시계 반대 방향으로 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돌려서 개방한다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.</a:t>
            </a: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두 손으로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관창을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잡고 불이 난 곳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</a:pPr>
            <a:r>
              <a:rPr lang="en-US" altLang="ko-KR" sz="1500" b="1" spc="-133" dirty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까지 호스를 전개하여 불을 끈다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.</a:t>
            </a:r>
          </a:p>
        </p:txBody>
      </p:sp>
      <p:grpSp>
        <p:nvGrpSpPr>
          <p:cNvPr id="15" name="그룹 14"/>
          <p:cNvGrpSpPr/>
          <p:nvPr/>
        </p:nvGrpSpPr>
        <p:grpSpPr>
          <a:xfrm>
            <a:off x="7309023" y="1701602"/>
            <a:ext cx="4357718" cy="3101185"/>
            <a:chOff x="4156061" y="3001166"/>
            <a:chExt cx="4357718" cy="3101185"/>
          </a:xfrm>
        </p:grpSpPr>
        <p:pic>
          <p:nvPicPr>
            <p:cNvPr id="7" name="그림 6" descr="29 삽화 옥내소화전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27499" y="3001166"/>
              <a:ext cx="3858449" cy="3053844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4156061" y="3715546"/>
              <a:ext cx="1357322" cy="1923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108000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개폐밸브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앵글밸브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799003" y="3144042"/>
              <a:ext cx="1143008" cy="17222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108000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표시등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적색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870573" y="3001167"/>
              <a:ext cx="785818" cy="1923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108000">
                <a:lnSpc>
                  <a:spcPts val="1500"/>
                </a:lnSpc>
                <a:buClr>
                  <a:prstClr val="white"/>
                </a:buClr>
              </a:pP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P</a:t>
              </a: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형 발신기</a:t>
              </a:r>
              <a:endParaRPr lang="en-US" altLang="ko-KR" sz="1000" b="1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584953" y="3144043"/>
              <a:ext cx="1000132" cy="1923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108000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음향장치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내장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370771" y="4251824"/>
              <a:ext cx="1000132" cy="17222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108000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노즐</a:t>
              </a:r>
              <a:endParaRPr lang="en-US" altLang="ko-KR" sz="1000" b="1" dirty="0" smtClean="0">
                <a:solidFill>
                  <a:prstClr val="black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584953" y="5930124"/>
              <a:ext cx="1928826" cy="17222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108000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호스</a:t>
              </a:r>
              <a:endParaRPr lang="en-US" altLang="ko-KR" sz="1000" b="1" dirty="0"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16" name="그룹 1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7" name="직사각형 16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789965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358092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13.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화학물질 안전보건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70243" y="1482802"/>
            <a:ext cx="8072493" cy="23442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 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물질안전보건자료</a:t>
            </a:r>
            <a:r>
              <a:rPr lang="en-US" altLang="ko-KR" sz="1500" dirty="0" smtClean="0">
                <a:solidFill>
                  <a:srgbClr val="666699"/>
                </a:solidFill>
              </a:rPr>
              <a:t>(MSDS, Material Safety Data Sheet)</a:t>
            </a:r>
            <a:r>
              <a:rPr lang="ko-KR" altLang="en-US" sz="1500" b="1" spc="-133" dirty="0" smtClean="0">
                <a:solidFill>
                  <a:srgbClr val="666699"/>
                </a:solidFill>
              </a:rPr>
              <a:t>란</a:t>
            </a:r>
            <a:r>
              <a:rPr lang="en-US" altLang="ko-KR" sz="1500" b="1" spc="-133" dirty="0" smtClean="0">
                <a:solidFill>
                  <a:srgbClr val="666699"/>
                </a:solidFill>
              </a:rPr>
              <a:t>?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442913" indent="-192088" latinLnBrk="0">
              <a:lnSpc>
                <a:spcPct val="15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의약품을 구입하면 그 성분 및 함량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효능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부작용 등을 알려주는 설명서처럼 화학제품의 안전한</a:t>
            </a:r>
            <a:r>
              <a:rPr lang="en-US" altLang="ko-KR" sz="1500" b="1" spc="-133" dirty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취급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·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사용을 위한 정보자료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     MSDS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목적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442913" indent="-192088" latinLnBrk="0">
              <a:lnSpc>
                <a:spcPct val="15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화학물질 사용자는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MSDS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를 통해 화학물질의 유해위험 정보를 바로 알고 화학물질로 인한 중독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  </a:t>
            </a:r>
          </a:p>
          <a:p>
            <a:pPr marL="252000" latinLnBrk="0">
              <a:lnSpc>
                <a:spcPct val="1500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화재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·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폭발 등 산업재해를 사전에 예방할 수 있음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pic>
        <p:nvPicPr>
          <p:cNvPr id="7" name="그림 6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1643844"/>
            <a:ext cx="142876" cy="142876"/>
          </a:xfrm>
          <a:prstGeom prst="rect">
            <a:avLst/>
          </a:prstGeom>
        </p:spPr>
      </p:pic>
      <p:pic>
        <p:nvPicPr>
          <p:cNvPr id="8" name="그림 7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2808881"/>
            <a:ext cx="142876" cy="142876"/>
          </a:xfrm>
          <a:prstGeom prst="rect">
            <a:avLst/>
          </a:prstGeom>
        </p:spPr>
      </p:pic>
      <p:pic>
        <p:nvPicPr>
          <p:cNvPr id="9" name="그림 8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59125" y="4108739"/>
            <a:ext cx="142876" cy="142876"/>
          </a:xfrm>
          <a:prstGeom prst="rect">
            <a:avLst/>
          </a:prstGeom>
        </p:spPr>
      </p:pic>
      <p:grpSp>
        <p:nvGrpSpPr>
          <p:cNvPr id="10" name="그룹 9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1" name="직사각형 10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4557" y="4478071"/>
            <a:ext cx="7562887" cy="18024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02001" y="4003209"/>
            <a:ext cx="1834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00" b="1" spc="-133" dirty="0">
                <a:solidFill>
                  <a:srgbClr val="666699"/>
                </a:solidFill>
              </a:rPr>
              <a:t>MSDS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경고표지</a:t>
            </a:r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26416956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3751196"/>
            <a:ext cx="142876" cy="14287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385527" y="3573810"/>
            <a:ext cx="8072493" cy="305724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 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근로자 준수사항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화학물질 취급 전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MSDS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교육 이수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err="1" smtClean="0">
                <a:solidFill>
                  <a:prstClr val="black"/>
                </a:solidFill>
              </a:rPr>
              <a:t>작업공정별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관리요령을 준수해 작업</a:t>
            </a:r>
            <a:endParaRPr lang="ko-KR" altLang="en-US" sz="1400" spc="-133" dirty="0" smtClean="0">
              <a:solidFill>
                <a:prstClr val="black"/>
              </a:solidFill>
            </a:endParaRP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화학물질을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소분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용기에 덜어 사용 시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소분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용기에 경고표지 부착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252000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- </a:t>
            </a:r>
            <a:r>
              <a:rPr lang="ko-KR" altLang="en-US" sz="1500" spc="-133" dirty="0" smtClean="0">
                <a:solidFill>
                  <a:prstClr val="black"/>
                </a:solidFill>
              </a:rPr>
              <a:t>경고표지</a:t>
            </a:r>
            <a:r>
              <a:rPr lang="en-US" altLang="ko-KR" sz="1500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500" spc="-133" dirty="0" smtClean="0">
                <a:solidFill>
                  <a:prstClr val="black"/>
                </a:solidFill>
              </a:rPr>
              <a:t>표시</a:t>
            </a:r>
            <a:r>
              <a:rPr lang="en-US" altLang="ko-KR" sz="1500" spc="-133" dirty="0" smtClean="0">
                <a:solidFill>
                  <a:prstClr val="black"/>
                </a:solidFill>
              </a:rPr>
              <a:t>)</a:t>
            </a:r>
            <a:r>
              <a:rPr lang="ko-KR" altLang="en-US" sz="1500" spc="-133" dirty="0" smtClean="0">
                <a:solidFill>
                  <a:prstClr val="black"/>
                </a:solidFill>
              </a:rPr>
              <a:t>가 되어 있는 용기에서 물질안전보건자료대상물질을 옮겨 담기 위해 일시적으로 </a:t>
            </a:r>
            <a:endParaRPr lang="en-US" altLang="ko-KR" sz="1500" spc="-133" dirty="0" smtClean="0">
              <a:solidFill>
                <a:prstClr val="black"/>
              </a:solidFill>
            </a:endParaRPr>
          </a:p>
          <a:p>
            <a:pPr marL="252000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</a:pPr>
            <a:r>
              <a:rPr lang="en-US" altLang="ko-KR" sz="1500" spc="-133" dirty="0">
                <a:solidFill>
                  <a:prstClr val="black"/>
                </a:solidFill>
              </a:rPr>
              <a:t> </a:t>
            </a:r>
            <a:r>
              <a:rPr lang="en-US" altLang="ko-KR" sz="1500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spc="-133" dirty="0" smtClean="0">
                <a:solidFill>
                  <a:prstClr val="black"/>
                </a:solidFill>
              </a:rPr>
              <a:t>용기 사용 시 경고표지 부착</a:t>
            </a:r>
            <a:endParaRPr lang="en-US" altLang="ko-KR" sz="1500" spc="-133" dirty="0" smtClean="0">
              <a:solidFill>
                <a:prstClr val="black"/>
              </a:solidFill>
            </a:endParaRP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지급 받은 보호구 착용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화학물질 취급으로 인한 건강이상 발생 시 사업주에게 즉시 보고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25" name="그룹 24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34" name="직사각형 3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3366689" y="1208737"/>
            <a:ext cx="8072493" cy="23134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 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사업주 준수사항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화학물질 취급 전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MSDS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교육 실시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252000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-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교육내용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: </a:t>
            </a:r>
            <a:r>
              <a:rPr lang="ko-KR" altLang="en-US" sz="1400" spc="-133" dirty="0" smtClean="0">
                <a:solidFill>
                  <a:prstClr val="black"/>
                </a:solidFill>
              </a:rPr>
              <a:t>해당 화학물질의 </a:t>
            </a:r>
            <a:r>
              <a:rPr lang="ko-KR" altLang="en-US" sz="1400" spc="-133" dirty="0" err="1" smtClean="0">
                <a:solidFill>
                  <a:prstClr val="black"/>
                </a:solidFill>
              </a:rPr>
              <a:t>유해성ㆍ위험성</a:t>
            </a:r>
            <a:r>
              <a:rPr lang="en-US" altLang="ko-KR" sz="1400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400" spc="-133" dirty="0" smtClean="0">
                <a:solidFill>
                  <a:prstClr val="black"/>
                </a:solidFill>
              </a:rPr>
              <a:t>취급상의 주의사항</a:t>
            </a:r>
            <a:r>
              <a:rPr lang="en-US" altLang="ko-KR" sz="1400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400" spc="-133" dirty="0" smtClean="0">
                <a:solidFill>
                  <a:prstClr val="black"/>
                </a:solidFill>
              </a:rPr>
              <a:t>적절한 보호구</a:t>
            </a:r>
            <a:r>
              <a:rPr lang="en-US" altLang="ko-KR" sz="1400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400" spc="-133" dirty="0" smtClean="0">
                <a:solidFill>
                  <a:prstClr val="black"/>
                </a:solidFill>
              </a:rPr>
              <a:t>사고 시 대처방법 등</a:t>
            </a: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화학물질 취급에 따른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MSDS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비치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·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게시</a:t>
            </a:r>
            <a:endParaRPr lang="en-US" altLang="ko-KR" sz="1500" spc="-133" dirty="0" smtClean="0">
              <a:solidFill>
                <a:prstClr val="black"/>
              </a:solidFill>
            </a:endParaRP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화학물질 경고표지 부착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사업장 내 취급 장소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용기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소분용기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등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)</a:t>
            </a: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보호구 지급 등 화학물질 취급에 따른 각종 건강보호 조치 및 작업 관리 실시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pic>
        <p:nvPicPr>
          <p:cNvPr id="38" name="그림 37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20591" y="1369445"/>
            <a:ext cx="142876" cy="14287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55599" y="1358092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13.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화학물질 안전보건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56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358092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14.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위험물질</a:t>
            </a:r>
            <a:r>
              <a:rPr lang="en-US" altLang="ko-KR" sz="2100" b="1" spc="-133" dirty="0" smtClean="0">
                <a:solidFill>
                  <a:srgbClr val="33CCCC"/>
                </a:solidFill>
              </a:rPr>
              <a:t>, </a:t>
            </a:r>
            <a:r>
              <a:rPr lang="ko-KR" altLang="en-US" sz="2100" b="1" spc="-133" dirty="0" smtClean="0">
                <a:solidFill>
                  <a:srgbClr val="33CCCC"/>
                </a:solidFill>
              </a:rPr>
              <a:t>안전한 취급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70243" y="1482802"/>
            <a:ext cx="8072493" cy="7551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물질 </a:t>
            </a:r>
            <a:r>
              <a:rPr lang="ko-KR" altLang="en-US" sz="1600" b="1" spc="-133" dirty="0">
                <a:solidFill>
                  <a:prstClr val="black"/>
                </a:solidFill>
              </a:rPr>
              <a:t>중에서 화재</a:t>
            </a:r>
            <a:r>
              <a:rPr lang="en-US" altLang="ko-KR" sz="1600" b="1" spc="-133" dirty="0">
                <a:solidFill>
                  <a:prstClr val="black"/>
                </a:solidFill>
              </a:rPr>
              <a:t>·</a:t>
            </a:r>
            <a:r>
              <a:rPr lang="ko-KR" altLang="en-US" sz="1600" b="1" spc="-133" dirty="0">
                <a:solidFill>
                  <a:prstClr val="black"/>
                </a:solidFill>
              </a:rPr>
              <a:t>폭발 등의 원인이 되는 위험성을 가진 물질을 위험물이라고 함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.</a:t>
            </a:r>
          </a:p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이러한 </a:t>
            </a:r>
            <a:r>
              <a:rPr lang="ko-KR" altLang="en-US" sz="1600" b="1" spc="-133" dirty="0">
                <a:solidFill>
                  <a:prstClr val="black"/>
                </a:solidFill>
              </a:rPr>
              <a:t>물질들은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취급 부주의 </a:t>
            </a:r>
            <a:r>
              <a:rPr lang="ko-KR" altLang="en-US" sz="1600" b="1" spc="-133" dirty="0">
                <a:solidFill>
                  <a:prstClr val="black"/>
                </a:solidFill>
              </a:rPr>
              <a:t>등에 따라 대형사고가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발생할 수 있어 </a:t>
            </a:r>
            <a:r>
              <a:rPr lang="ko-KR" altLang="en-US" sz="1600" b="1" spc="-133" dirty="0">
                <a:solidFill>
                  <a:prstClr val="black"/>
                </a:solidFill>
              </a:rPr>
              <a:t>안전수칙을 반드시 준수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9" name="대각선 방향의 모서리가 잘린 사각형 8"/>
          <p:cNvSpPr/>
          <p:nvPr/>
        </p:nvSpPr>
        <p:spPr>
          <a:xfrm>
            <a:off x="3441681" y="2975272"/>
            <a:ext cx="5643602" cy="1246610"/>
          </a:xfrm>
          <a:prstGeom prst="snip2DiagRect">
            <a:avLst/>
          </a:prstGeom>
          <a:solidFill>
            <a:srgbClr val="DBFA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6" name="그림 5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2689520"/>
            <a:ext cx="142876" cy="14287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70244" y="2507370"/>
            <a:ext cx="3429024" cy="16030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en-US" altLang="ko-KR" sz="20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위험물질의 종류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360000" latinLnBrk="0">
              <a:lnSpc>
                <a:spcPts val="21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srgbClr val="33CCCC"/>
                </a:solidFill>
              </a:rPr>
              <a:t>• 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폭발성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물질 및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유기과산화물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</a:t>
            </a:r>
          </a:p>
          <a:p>
            <a:pPr marL="360000" latinLnBrk="0">
              <a:lnSpc>
                <a:spcPts val="21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srgbClr val="33CCCC"/>
                </a:solidFill>
              </a:rPr>
              <a:t>• 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물반응성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물질 및 인화성 고체 </a:t>
            </a:r>
          </a:p>
          <a:p>
            <a:pPr marL="360000" latinLnBrk="0">
              <a:lnSpc>
                <a:spcPts val="21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srgbClr val="33CCCC"/>
                </a:solidFill>
              </a:rPr>
              <a:t>•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산화성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액체 및 고체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360000" latinLnBrk="0">
              <a:lnSpc>
                <a:spcPts val="21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srgbClr val="33CCCC"/>
                </a:solidFill>
              </a:rPr>
              <a:t>•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급성 독성 물질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85019" y="3007436"/>
            <a:ext cx="1928826" cy="8079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1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srgbClr val="33CCCC"/>
                </a:solidFill>
              </a:rPr>
              <a:t>•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인화성 액체 </a:t>
            </a:r>
          </a:p>
          <a:p>
            <a:pPr latinLnBrk="0">
              <a:lnSpc>
                <a:spcPts val="21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srgbClr val="33CCCC"/>
                </a:solidFill>
              </a:rPr>
              <a:t>•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인화성 가스 </a:t>
            </a:r>
          </a:p>
          <a:p>
            <a:pPr latinLnBrk="0">
              <a:lnSpc>
                <a:spcPts val="21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srgbClr val="33CCCC"/>
                </a:solidFill>
              </a:rPr>
              <a:t>• 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부식성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물질</a:t>
            </a:r>
          </a:p>
        </p:txBody>
      </p:sp>
      <p:grpSp>
        <p:nvGrpSpPr>
          <p:cNvPr id="13" name="그룹 12"/>
          <p:cNvGrpSpPr/>
          <p:nvPr/>
        </p:nvGrpSpPr>
        <p:grpSpPr>
          <a:xfrm>
            <a:off x="3441680" y="4509914"/>
            <a:ext cx="7929618" cy="1326004"/>
            <a:chOff x="3441681" y="4501364"/>
            <a:chExt cx="7929618" cy="1326004"/>
          </a:xfrm>
        </p:grpSpPr>
        <p:sp>
          <p:nvSpPr>
            <p:cNvPr id="11" name="TextBox 10"/>
            <p:cNvSpPr txBox="1"/>
            <p:nvPr/>
          </p:nvSpPr>
          <p:spPr>
            <a:xfrm>
              <a:off x="3441681" y="4501364"/>
              <a:ext cx="7929618" cy="132600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44000" indent="-144000" latinLnBrk="0">
                <a:lnSpc>
                  <a:spcPct val="150000"/>
                </a:lnSpc>
                <a:spcAft>
                  <a:spcPts val="500"/>
                </a:spcAft>
                <a:buClr>
                  <a:srgbClr val="33CCCC"/>
                </a:buClr>
              </a:pPr>
              <a:r>
                <a:rPr lang="ko-KR" altLang="en-US" sz="1800" b="1" spc="-133" dirty="0" smtClean="0">
                  <a:solidFill>
                    <a:srgbClr val="666699"/>
                  </a:solidFill>
                </a:rPr>
                <a:t>    위험물질관련 재해사례</a:t>
              </a:r>
              <a:endParaRPr lang="en-US" altLang="ko-KR" sz="1800" b="1" spc="-133" dirty="0" smtClean="0">
                <a:solidFill>
                  <a:prstClr val="black"/>
                </a:solidFill>
              </a:endParaRPr>
            </a:p>
            <a:p>
              <a:pPr marL="361950" indent="-146050" latinLnBrk="0">
                <a:lnSpc>
                  <a:spcPts val="2200"/>
                </a:lnSpc>
                <a:buClr>
                  <a:srgbClr val="33CCCC"/>
                </a:buClr>
                <a:buFont typeface="Arial" panose="020B0604020202020204" pitchFamily="34" charset="0"/>
                <a:buChar char="•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유류가 들어 있던 빈 드럼통에 불을 가까이 해 폭발</a:t>
              </a:r>
            </a:p>
            <a:p>
              <a:pPr marL="361950" indent="-146050" latinLnBrk="0">
                <a:lnSpc>
                  <a:spcPts val="2200"/>
                </a:lnSpc>
                <a:buClr>
                  <a:srgbClr val="33CCCC"/>
                </a:buClr>
                <a:buFont typeface="Arial" panose="020B0604020202020204" pitchFamily="34" charset="0"/>
                <a:buChar char="•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스토브에 기름을 붓다가 폭발</a:t>
              </a:r>
            </a:p>
            <a:p>
              <a:pPr marL="361950" indent="-146050" latinLnBrk="0">
                <a:lnSpc>
                  <a:spcPts val="2200"/>
                </a:lnSpc>
                <a:buClr>
                  <a:srgbClr val="33CCCC"/>
                </a:buClr>
                <a:buFont typeface="Arial" panose="020B0604020202020204" pitchFamily="34" charset="0"/>
                <a:buChar char="•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도장 작업 후 작업장에 화기를 가까이 해 폭발 등</a:t>
              </a:r>
            </a:p>
          </p:txBody>
        </p:sp>
        <p:pic>
          <p:nvPicPr>
            <p:cNvPr id="12" name="그림 11" descr="아이콘 화살표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1681" y="4644240"/>
              <a:ext cx="142876" cy="142876"/>
            </a:xfrm>
            <a:prstGeom prst="rect">
              <a:avLst/>
            </a:prstGeom>
          </p:spPr>
        </p:pic>
      </p:grpSp>
      <p:pic>
        <p:nvPicPr>
          <p:cNvPr id="14" name="그림 13" descr="32 삽화 위험물질관련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81231" y="4781207"/>
            <a:ext cx="2571768" cy="1374707"/>
          </a:xfrm>
          <a:prstGeom prst="rect">
            <a:avLst/>
          </a:prstGeom>
        </p:spPr>
      </p:pic>
      <p:grpSp>
        <p:nvGrpSpPr>
          <p:cNvPr id="15" name="그룹 14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6" name="직사각형 15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2280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358092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15.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유해물질</a:t>
            </a:r>
            <a:r>
              <a:rPr lang="en-US" altLang="ko-KR" sz="2100" b="1" spc="-133" dirty="0" smtClean="0">
                <a:solidFill>
                  <a:srgbClr val="33CCCC"/>
                </a:solidFill>
              </a:rPr>
              <a:t>, </a:t>
            </a:r>
            <a:r>
              <a:rPr lang="ko-KR" altLang="en-US" sz="2100" b="1" spc="-133" dirty="0" smtClean="0">
                <a:solidFill>
                  <a:srgbClr val="33CCCC"/>
                </a:solidFill>
              </a:rPr>
              <a:t>안전한 취급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84557" y="3044150"/>
            <a:ext cx="8260970" cy="36445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>
                <a:solidFill>
                  <a:prstClr val="black"/>
                </a:solidFill>
              </a:rPr>
              <a:t>유해물질 취급 전 반드시 물질안전보건자료</a:t>
            </a:r>
            <a:r>
              <a:rPr lang="en-US" altLang="ko-KR" sz="1600" b="1" spc="-133" dirty="0">
                <a:solidFill>
                  <a:prstClr val="black"/>
                </a:solidFill>
              </a:rPr>
              <a:t>(MSDS)</a:t>
            </a:r>
            <a:r>
              <a:rPr lang="ko-KR" altLang="en-US" sz="1600" b="1" spc="-133" dirty="0">
                <a:solidFill>
                  <a:prstClr val="black"/>
                </a:solidFill>
              </a:rPr>
              <a:t>를 참고하여                                                 해당물질의 유해위험성 및 적정한 보호구</a:t>
            </a:r>
            <a:r>
              <a:rPr lang="en-US" altLang="ko-KR" sz="1600" b="1" spc="-133" dirty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>
                <a:solidFill>
                  <a:prstClr val="black"/>
                </a:solidFill>
              </a:rPr>
              <a:t>비상시 대응요령을 숙지한다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.</a:t>
            </a:r>
          </a:p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유해물질이 들어 있는 용기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들어 있던 빈 용기도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)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는 밀폐해 유해물질이 공기 중에 날린다거나 가스가 발생되지 않도록 할 것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유해물질을 마음대로 갖고 다니거나 다른 작업장으로 옮기지 말 것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손으로 직접 만지지 말고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작업한 손으로 담배 등을 피우지 말 것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유해물질을 사용하는 장소에서 흡연을 하거나 음식물을 먹지 않도록 한다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.</a:t>
            </a:r>
          </a:p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유해물질에서 발생하는 분진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가스 및 증기가 국소배기장치의 후드와 공기정화장치를 거쳐 외부배기가 되도록 한다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6" name="대각선 방향의 모서리가 잘린 사각형 5"/>
          <p:cNvSpPr/>
          <p:nvPr/>
        </p:nvSpPr>
        <p:spPr>
          <a:xfrm>
            <a:off x="3441681" y="1901142"/>
            <a:ext cx="6572296" cy="428628"/>
          </a:xfrm>
          <a:prstGeom prst="snip2DiagRect">
            <a:avLst/>
          </a:prstGeom>
          <a:solidFill>
            <a:srgbClr val="DBFA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70243" y="1455853"/>
            <a:ext cx="6286543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en-US" altLang="ko-KR" sz="20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유해물질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(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관리대상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)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의 종류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360000" latinLnBrk="0">
              <a:lnSpc>
                <a:spcPts val="23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</a:rPr>
              <a:t>•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유기화합물        </a:t>
            </a:r>
            <a:r>
              <a:rPr lang="en-US" altLang="ko-KR" sz="1600" b="1" spc="-133" dirty="0" smtClean="0">
                <a:solidFill>
                  <a:srgbClr val="33CCCC"/>
                </a:solidFill>
              </a:rPr>
              <a:t>•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금속류       </a:t>
            </a:r>
            <a:r>
              <a:rPr lang="en-US" altLang="ko-KR" sz="1600" b="1" spc="-133" dirty="0" smtClean="0">
                <a:solidFill>
                  <a:srgbClr val="33CCCC"/>
                </a:solidFill>
              </a:rPr>
              <a:t>•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산ㆍ알칼리류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     </a:t>
            </a:r>
            <a:r>
              <a:rPr lang="en-US" altLang="ko-KR" sz="1600" b="1" spc="-133" dirty="0" smtClean="0">
                <a:solidFill>
                  <a:srgbClr val="33CCCC"/>
                </a:solidFill>
              </a:rPr>
              <a:t>•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가스상태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물질류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pic>
        <p:nvPicPr>
          <p:cNvPr id="8" name="그림 7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1615390"/>
            <a:ext cx="142876" cy="14287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378899" y="2491047"/>
            <a:ext cx="6286543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en-US" altLang="ko-KR" sz="20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유해물질 취급 시 주의사항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pic>
        <p:nvPicPr>
          <p:cNvPr id="10" name="그림 9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2705361"/>
            <a:ext cx="142876" cy="142876"/>
          </a:xfrm>
          <a:prstGeom prst="rect">
            <a:avLst/>
          </a:prstGeom>
        </p:spPr>
      </p:pic>
      <p:grpSp>
        <p:nvGrpSpPr>
          <p:cNvPr id="11" name="그룹 10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2" name="직사각형 11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40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3513119" y="1786720"/>
            <a:ext cx="7429552" cy="3214710"/>
          </a:xfrm>
          <a:prstGeom prst="rect">
            <a:avLst/>
          </a:prstGeom>
          <a:solidFill>
            <a:srgbClr val="33CCC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4584689" y="1500968"/>
            <a:ext cx="5143536" cy="642942"/>
            <a:chOff x="4799003" y="1572406"/>
            <a:chExt cx="5143536" cy="642942"/>
          </a:xfrm>
        </p:grpSpPr>
        <p:pic>
          <p:nvPicPr>
            <p:cNvPr id="8" name="그림 7" descr="안전팁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99003" y="1572406"/>
              <a:ext cx="1815074" cy="642942"/>
            </a:xfrm>
            <a:prstGeom prst="rect">
              <a:avLst/>
            </a:prstGeom>
          </p:spPr>
        </p:pic>
        <p:sp>
          <p:nvSpPr>
            <p:cNvPr id="9" name="모서리가 둥근 직사각형 8"/>
            <p:cNvSpPr/>
            <p:nvPr/>
          </p:nvSpPr>
          <p:spPr>
            <a:xfrm>
              <a:off x="6084887" y="1715282"/>
              <a:ext cx="3643338" cy="35719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rgbClr val="4F87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370639" y="1703140"/>
              <a:ext cx="3571900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ct val="150000"/>
                </a:lnSpc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화학물질 취급자 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5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대 안전보건수칙</a:t>
              </a:r>
              <a:endParaRPr lang="ko-KR" altLang="en-US" sz="1600" b="1" spc="-133" dirty="0">
                <a:solidFill>
                  <a:prstClr val="black"/>
                </a:solidFill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3941747" y="2429662"/>
            <a:ext cx="7215238" cy="23083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  <a:spcAft>
                <a:spcPts val="1000"/>
              </a:spcAft>
              <a:buClr>
                <a:srgbClr val="666699"/>
              </a:buClr>
            </a:pPr>
            <a:r>
              <a:rPr lang="ko-KR" altLang="en-US" sz="1600" b="1" spc="-133" dirty="0" smtClean="0">
                <a:solidFill>
                  <a:srgbClr val="33CCCC"/>
                </a:solidFill>
              </a:rPr>
              <a:t>➊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 내가 사용하는 물질이 무엇이고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어떤 독성이 있는지 제대로 알 것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spcAft>
                <a:spcPts val="1000"/>
              </a:spcAft>
              <a:buClr>
                <a:srgbClr val="666699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</a:rPr>
              <a:t>➋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공기 중에 화학물질이 섞이지 않도록 용기뚜껑을 잘 닫을 것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spcAft>
                <a:spcPts val="1000"/>
              </a:spcAft>
              <a:buClr>
                <a:srgbClr val="666699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</a:rPr>
              <a:t>➌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환기시설을 잘 가동하여 작업장의 공기가 깨끗하도록 해야 함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spcAft>
                <a:spcPts val="1000"/>
              </a:spcAft>
              <a:buClr>
                <a:srgbClr val="666699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</a:rPr>
              <a:t>➍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적합한 개인용 보호구를 잘 착용할 것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spcAft>
                <a:spcPts val="1000"/>
              </a:spcAft>
              <a:buClr>
                <a:srgbClr val="666699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</a:rPr>
              <a:t>➎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정기적으로 건강진단을 받아야 함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4" name="직사각형 1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655599" y="1358092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15.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유해물질</a:t>
            </a:r>
            <a:r>
              <a:rPr lang="en-US" altLang="ko-KR" sz="2100" b="1" spc="-133" dirty="0" smtClean="0">
                <a:solidFill>
                  <a:srgbClr val="33CCCC"/>
                </a:solidFill>
              </a:rPr>
              <a:t>, </a:t>
            </a:r>
            <a:r>
              <a:rPr lang="ko-KR" altLang="en-US" sz="2100" b="1" spc="-133" dirty="0" smtClean="0">
                <a:solidFill>
                  <a:srgbClr val="33CCCC"/>
                </a:solidFill>
              </a:rPr>
              <a:t>안전한 취급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6032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358092"/>
            <a:ext cx="2643206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16.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유해위험장소에</a:t>
            </a:r>
            <a:endParaRPr lang="en-US" altLang="ko-KR" sz="2100" b="1" spc="-133" dirty="0" smtClean="0">
              <a:solidFill>
                <a:srgbClr val="33CCCC"/>
              </a:solidFill>
            </a:endParaRP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출입제한 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pic>
        <p:nvPicPr>
          <p:cNvPr id="9" name="그림 8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95066" y="1482580"/>
            <a:ext cx="142876" cy="142876"/>
          </a:xfrm>
          <a:prstGeom prst="rect">
            <a:avLst/>
          </a:prstGeom>
        </p:spPr>
      </p:pic>
      <p:grpSp>
        <p:nvGrpSpPr>
          <p:cNvPr id="16" name="그룹 1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7" name="직사각형 16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sp>
        <p:nvSpPr>
          <p:cNvPr id="14" name="대각선 방향의 모서리가 잘린 사각형 13"/>
          <p:cNvSpPr/>
          <p:nvPr/>
        </p:nvSpPr>
        <p:spPr>
          <a:xfrm>
            <a:off x="3620275" y="1806911"/>
            <a:ext cx="5786478" cy="1143008"/>
          </a:xfrm>
          <a:prstGeom prst="snip2DiagRect">
            <a:avLst/>
          </a:prstGeom>
          <a:solidFill>
            <a:srgbClr val="DBFA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92860" y="1314556"/>
            <a:ext cx="6286543" cy="15260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en-US" altLang="ko-KR" sz="20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산소결핍의 위험성이 있는 장소의 예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360000" latinLnBrk="0">
              <a:lnSpc>
                <a:spcPts val="26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</a:rPr>
              <a:t>•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분뇨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폐수 등의 부패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/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분해가 이루어지는 장소 내부</a:t>
            </a:r>
          </a:p>
          <a:p>
            <a:pPr marL="360000" latinLnBrk="0">
              <a:lnSpc>
                <a:spcPts val="26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</a:rPr>
              <a:t>•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장기간 밀폐된 산화가 쉬운 금속재의 탱크나 반응기 등 내부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360000" latinLnBrk="0">
              <a:lnSpc>
                <a:spcPts val="26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</a:rPr>
              <a:t>•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곡물 또는 사료를 저장고나 발효를 위한 장소 등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21" name="그룹 20"/>
          <p:cNvGrpSpPr/>
          <p:nvPr/>
        </p:nvGrpSpPr>
        <p:grpSpPr>
          <a:xfrm>
            <a:off x="3420591" y="3349570"/>
            <a:ext cx="7858180" cy="802784"/>
            <a:chOff x="3441681" y="3358356"/>
            <a:chExt cx="7858180" cy="802784"/>
          </a:xfrm>
        </p:grpSpPr>
        <p:sp>
          <p:nvSpPr>
            <p:cNvPr id="22" name="TextBox 21"/>
            <p:cNvSpPr txBox="1"/>
            <p:nvPr/>
          </p:nvSpPr>
          <p:spPr>
            <a:xfrm>
              <a:off x="3655995" y="3358356"/>
              <a:ext cx="7643866" cy="80278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ct val="150000"/>
                </a:lnSpc>
                <a:spcAft>
                  <a:spcPts val="500"/>
                </a:spcAft>
                <a:buClr>
                  <a:srgbClr val="33CCCC"/>
                </a:buClr>
              </a:pPr>
              <a:r>
                <a:rPr lang="ko-KR" altLang="en-US" sz="1600" b="1" spc="-133" dirty="0">
                  <a:solidFill>
                    <a:prstClr val="black"/>
                  </a:solidFill>
                </a:rPr>
                <a:t>이들 장소에서는  산소가 부족할 위험이</a:t>
              </a:r>
              <a:r>
                <a:rPr lang="en-US" altLang="ko-KR" sz="1600" b="1" spc="-133" dirty="0">
                  <a:solidFill>
                    <a:prstClr val="black"/>
                  </a:solidFill>
                </a:rPr>
                <a:t>(</a:t>
              </a:r>
              <a:r>
                <a:rPr lang="ko-KR" altLang="en-US" sz="1600" b="1" spc="-133" dirty="0">
                  <a:solidFill>
                    <a:prstClr val="black"/>
                  </a:solidFill>
                </a:rPr>
                <a:t>해당 물질이 산소를 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소모함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)</a:t>
              </a:r>
              <a:r>
                <a:rPr lang="ko-KR" altLang="en-US" sz="1600" b="1" spc="-133" dirty="0">
                  <a:solidFill>
                    <a:prstClr val="black"/>
                  </a:solidFill>
                </a:rPr>
                <a:t>있기 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때문에 </a:t>
              </a:r>
              <a:endParaRPr lang="en-US" altLang="ko-KR" sz="1600" b="1" spc="-133" dirty="0" smtClean="0">
                <a:solidFill>
                  <a:prstClr val="black"/>
                </a:solidFill>
              </a:endParaRPr>
            </a:p>
            <a:p>
              <a:pPr latinLnBrk="0">
                <a:lnSpc>
                  <a:spcPct val="150000"/>
                </a:lnSpc>
                <a:spcAft>
                  <a:spcPts val="500"/>
                </a:spcAft>
                <a:buClr>
                  <a:srgbClr val="33CCCC"/>
                </a:buClr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어디에서나 산소 결핍에 의한 사고가 일어날 위험이 있다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.</a:t>
              </a:r>
            </a:p>
          </p:txBody>
        </p:sp>
        <p:pic>
          <p:nvPicPr>
            <p:cNvPr id="23" name="그림 22" descr="아이콘 화살표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1681" y="3501232"/>
              <a:ext cx="142876" cy="142876"/>
            </a:xfrm>
            <a:prstGeom prst="rect">
              <a:avLst/>
            </a:prstGeom>
          </p:spPr>
        </p:pic>
      </p:grpSp>
      <p:grpSp>
        <p:nvGrpSpPr>
          <p:cNvPr id="24" name="그룹 23"/>
          <p:cNvGrpSpPr/>
          <p:nvPr/>
        </p:nvGrpSpPr>
        <p:grpSpPr>
          <a:xfrm>
            <a:off x="3370243" y="4358488"/>
            <a:ext cx="6286543" cy="887744"/>
            <a:chOff x="3370243" y="4287050"/>
            <a:chExt cx="6286543" cy="887744"/>
          </a:xfrm>
        </p:grpSpPr>
        <p:sp>
          <p:nvSpPr>
            <p:cNvPr id="25" name="TextBox 24"/>
            <p:cNvSpPr txBox="1"/>
            <p:nvPr/>
          </p:nvSpPr>
          <p:spPr>
            <a:xfrm>
              <a:off x="3370243" y="4287050"/>
              <a:ext cx="6286543" cy="8877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44000" indent="-144000" latinLnBrk="0">
                <a:lnSpc>
                  <a:spcPct val="150000"/>
                </a:lnSpc>
                <a:spcAft>
                  <a:spcPts val="500"/>
                </a:spcAft>
                <a:buClr>
                  <a:srgbClr val="33CCCC"/>
                </a:buClr>
              </a:pPr>
              <a:r>
                <a:rPr lang="en-US" altLang="ko-KR" sz="2000" b="1" spc="-133" dirty="0" smtClean="0">
                  <a:solidFill>
                    <a:srgbClr val="666699"/>
                  </a:solidFill>
                </a:rPr>
                <a:t>    </a:t>
              </a:r>
              <a:r>
                <a:rPr lang="ko-KR" altLang="en-US" sz="1800" b="1" spc="-133" dirty="0" smtClean="0">
                  <a:solidFill>
                    <a:srgbClr val="666699"/>
                  </a:solidFill>
                </a:rPr>
                <a:t>화재폭발의 위험성이 있는 장소의 예 </a:t>
              </a:r>
            </a:p>
            <a:p>
              <a:pPr marL="144000" indent="-144000" latinLnBrk="0">
                <a:lnSpc>
                  <a:spcPct val="150000"/>
                </a:lnSpc>
                <a:spcAft>
                  <a:spcPts val="500"/>
                </a:spcAft>
                <a:buClr>
                  <a:srgbClr val="33CCCC"/>
                </a:buClr>
              </a:pPr>
              <a:endParaRPr lang="en-US" altLang="ko-KR" sz="1800" b="1" spc="-133" dirty="0" smtClean="0">
                <a:solidFill>
                  <a:prstClr val="black"/>
                </a:solidFill>
              </a:endParaRPr>
            </a:p>
          </p:txBody>
        </p:sp>
        <p:pic>
          <p:nvPicPr>
            <p:cNvPr id="26" name="그림 25" descr="아이콘 화살표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1681" y="4438276"/>
              <a:ext cx="142876" cy="142876"/>
            </a:xfrm>
            <a:prstGeom prst="rect">
              <a:avLst/>
            </a:prstGeom>
          </p:spPr>
        </p:pic>
      </p:grpSp>
      <p:sp>
        <p:nvSpPr>
          <p:cNvPr id="27" name="대각선 방향의 모서리가 잘린 사각형 26"/>
          <p:cNvSpPr/>
          <p:nvPr/>
        </p:nvSpPr>
        <p:spPr>
          <a:xfrm>
            <a:off x="3560021" y="4854639"/>
            <a:ext cx="5786478" cy="1143008"/>
          </a:xfrm>
          <a:prstGeom prst="snip2DiagRect">
            <a:avLst/>
          </a:prstGeom>
          <a:solidFill>
            <a:srgbClr val="DBFA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798871" y="4945242"/>
            <a:ext cx="5094328" cy="9618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500"/>
              </a:lnSpc>
              <a:buClr>
                <a:srgbClr val="666699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인화성 액체의 증기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인화성 가스 또는 인화성 고체가 존재하여 </a:t>
            </a:r>
            <a:r>
              <a:rPr lang="en-US" altLang="ko-KR" sz="1500" b="1" spc="-133" dirty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       </a:t>
            </a:r>
          </a:p>
          <a:p>
            <a:pPr>
              <a:lnSpc>
                <a:spcPts val="2500"/>
              </a:lnSpc>
              <a:buClr>
                <a:srgbClr val="666699"/>
              </a:buClr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폭발이나 화재가 발생할 우려가 있는 장소</a:t>
            </a:r>
          </a:p>
          <a:p>
            <a:pPr>
              <a:lnSpc>
                <a:spcPts val="2500"/>
              </a:lnSpc>
              <a:buClr>
                <a:srgbClr val="666699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화재ㆍ폭발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등 유해위험물질 보관 취급 장소 등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8524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 descr="36 삽화 사고발생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56655" y="3572670"/>
            <a:ext cx="2700528" cy="27249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55599" y="1358092"/>
            <a:ext cx="2643206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17.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사고 발생시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대처 사항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41681" y="1429530"/>
            <a:ext cx="8001056" cy="23083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당황하지 말고 심호흡을 한번 하기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경솔한 행동을 하지 말고 마음을 단단히 먹을 것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어떠한 조치를 할 때는 그 조치로 일어날 수 있는 것을 예상해보기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다른 사람에게 연락을 신속하게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오해가 생기지 않도록 정확하게 하기</a:t>
            </a:r>
            <a:endParaRPr lang="en-US" altLang="ko-KR" sz="1600" b="1" spc="-133" dirty="0">
              <a:solidFill>
                <a:prstClr val="black"/>
              </a:solidFill>
            </a:endParaRP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en-US" altLang="ko-KR" sz="16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절차 등을 임의로 바꾸지 않고 행동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부상을 입지 않은 사고나 작은 부상이라도 결코 숨기지 말 것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8" name="직사각형 7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78997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500968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18.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응급조치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05629" y="2188881"/>
            <a:ext cx="8001056" cy="34624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환자와 자신의 안전성 등 현장 현황 파악</a:t>
            </a: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호흡정지 등 우선순위를 파악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후 알맞은 처치 실시</a:t>
            </a: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무의식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상태 위급 시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119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에 도움 요청</a:t>
            </a: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주위의 도움을 요청하며 필요사항을 구체적으로 지시</a:t>
            </a: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불안해 하지 않도록 조용한 대화로 환자의 안정 유지</a:t>
            </a: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모포나 옷으로 체온 유지와 의식이 있는 경우 음료 준비</a:t>
            </a: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현장에 대한 관찰과 증거물 파악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소지품 보존</a:t>
            </a: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모든 처치를 기록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병원 이송 후 제시 </a:t>
            </a: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환부 고정 등의 조치 후 주의하며 운반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3513119" y="1606790"/>
            <a:ext cx="6286543" cy="402161"/>
            <a:chOff x="3370243" y="4287050"/>
            <a:chExt cx="6286543" cy="402161"/>
          </a:xfrm>
        </p:grpSpPr>
        <p:sp>
          <p:nvSpPr>
            <p:cNvPr id="7" name="TextBox 6"/>
            <p:cNvSpPr txBox="1"/>
            <p:nvPr/>
          </p:nvSpPr>
          <p:spPr>
            <a:xfrm>
              <a:off x="3370243" y="4287050"/>
              <a:ext cx="6286543" cy="4021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44000" indent="-144000" latinLnBrk="0">
                <a:lnSpc>
                  <a:spcPct val="150000"/>
                </a:lnSpc>
                <a:spcAft>
                  <a:spcPts val="500"/>
                </a:spcAft>
                <a:buClr>
                  <a:srgbClr val="33CCCC"/>
                </a:buClr>
              </a:pPr>
              <a:r>
                <a:rPr lang="en-US" altLang="ko-KR" sz="2000" b="1" spc="-133" dirty="0" smtClean="0">
                  <a:solidFill>
                    <a:srgbClr val="666699"/>
                  </a:solidFill>
                </a:rPr>
                <a:t>    </a:t>
              </a:r>
              <a:r>
                <a:rPr lang="ko-KR" altLang="en-US" sz="1800" b="1" spc="-133" dirty="0" smtClean="0">
                  <a:solidFill>
                    <a:srgbClr val="666699"/>
                  </a:solidFill>
                </a:rPr>
                <a:t>구급조치의 일반적 주의사항</a:t>
              </a:r>
            </a:p>
          </p:txBody>
        </p:sp>
        <p:pic>
          <p:nvPicPr>
            <p:cNvPr id="8" name="그림 7" descr="아이콘 화살표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41681" y="4460414"/>
              <a:ext cx="142876" cy="142876"/>
            </a:xfrm>
            <a:prstGeom prst="rect">
              <a:avLst/>
            </a:prstGeom>
          </p:spPr>
        </p:pic>
      </p:grpSp>
      <p:pic>
        <p:nvPicPr>
          <p:cNvPr id="10" name="그림 9" descr="37 삽화 응급조치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92040" y="1851592"/>
            <a:ext cx="2428892" cy="2362347"/>
          </a:xfrm>
          <a:prstGeom prst="rect">
            <a:avLst/>
          </a:prstGeom>
        </p:spPr>
      </p:pic>
      <p:grpSp>
        <p:nvGrpSpPr>
          <p:cNvPr id="14" name="그룹 13"/>
          <p:cNvGrpSpPr/>
          <p:nvPr/>
        </p:nvGrpSpPr>
        <p:grpSpPr>
          <a:xfrm>
            <a:off x="9253239" y="4536745"/>
            <a:ext cx="2000264" cy="1431767"/>
            <a:chOff x="727037" y="4144174"/>
            <a:chExt cx="2000264" cy="1431767"/>
          </a:xfrm>
        </p:grpSpPr>
        <p:pic>
          <p:nvPicPr>
            <p:cNvPr id="9" name="그림 8" descr="37 구급조치 체크박스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7037" y="4144174"/>
              <a:ext cx="2000264" cy="1431767"/>
            </a:xfrm>
            <a:prstGeom prst="rect">
              <a:avLst/>
            </a:prstGeom>
          </p:spPr>
        </p:pic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98475" y="4358488"/>
              <a:ext cx="1857388" cy="1214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3" name="TextBox 12"/>
            <p:cNvSpPr txBox="1"/>
            <p:nvPr/>
          </p:nvSpPr>
          <p:spPr>
            <a:xfrm>
              <a:off x="869913" y="4475574"/>
              <a:ext cx="1714512" cy="10259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ko-KR" altLang="en-US" sz="1200" b="1" kern="0" spc="-133" dirty="0" smtClean="0">
                  <a:solidFill>
                    <a:prstClr val="black"/>
                  </a:solidFill>
                </a:rPr>
                <a:t>자세한 응급조치에 대한 </a:t>
              </a:r>
              <a:endParaRPr lang="en-US" altLang="ko-KR" sz="1200" b="1" kern="0" spc="-133" dirty="0" smtClean="0">
                <a:solidFill>
                  <a:prstClr val="black"/>
                </a:solidFill>
              </a:endParaRPr>
            </a:p>
            <a:p>
              <a:pPr algn="ctr">
                <a:lnSpc>
                  <a:spcPts val="2000"/>
                </a:lnSpc>
              </a:pPr>
              <a:r>
                <a:rPr lang="ko-KR" altLang="en-US" sz="1200" b="1" kern="0" spc="-133" dirty="0" smtClean="0">
                  <a:solidFill>
                    <a:prstClr val="black"/>
                  </a:solidFill>
                </a:rPr>
                <a:t>궁금한 사항은</a:t>
              </a:r>
              <a:endParaRPr lang="en-US" altLang="ko-KR" sz="1200" b="1" kern="0" spc="-133" dirty="0" smtClean="0">
                <a:solidFill>
                  <a:prstClr val="black"/>
                </a:solidFill>
              </a:endParaRPr>
            </a:p>
            <a:p>
              <a:pPr algn="ctr">
                <a:lnSpc>
                  <a:spcPts val="2000"/>
                </a:lnSpc>
              </a:pPr>
              <a:r>
                <a:rPr lang="ko-KR" altLang="en-US" sz="1200" b="1" kern="0" spc="-133" dirty="0" smtClean="0">
                  <a:solidFill>
                    <a:srgbClr val="33CCCC"/>
                  </a:solidFill>
                </a:rPr>
                <a:t> “위기탈출 안전보건 </a:t>
              </a:r>
              <a:r>
                <a:rPr lang="ko-KR" altLang="en-US" sz="1200" b="1" kern="0" spc="-133" dirty="0" err="1" smtClean="0">
                  <a:solidFill>
                    <a:srgbClr val="33CCCC"/>
                  </a:solidFill>
                </a:rPr>
                <a:t>앱</a:t>
              </a:r>
              <a:r>
                <a:rPr lang="ko-KR" altLang="en-US" sz="1200" b="1" kern="0" spc="-133" dirty="0" smtClean="0">
                  <a:solidFill>
                    <a:srgbClr val="33CCCC"/>
                  </a:solidFill>
                </a:rPr>
                <a:t>”</a:t>
              </a:r>
              <a:r>
                <a:rPr lang="ko-KR" altLang="en-US" sz="1200" b="1" kern="0" spc="-133" dirty="0" smtClean="0">
                  <a:solidFill>
                    <a:prstClr val="black"/>
                  </a:solidFill>
                </a:rPr>
                <a:t>을 </a:t>
              </a:r>
              <a:endParaRPr lang="en-US" altLang="ko-KR" sz="1200" b="1" kern="0" spc="-133" dirty="0" smtClean="0">
                <a:solidFill>
                  <a:prstClr val="black"/>
                </a:solidFill>
              </a:endParaRPr>
            </a:p>
            <a:p>
              <a:pPr algn="ctr">
                <a:lnSpc>
                  <a:spcPts val="2000"/>
                </a:lnSpc>
              </a:pPr>
              <a:r>
                <a:rPr lang="ko-KR" altLang="en-US" sz="1200" b="1" kern="0" spc="-133" dirty="0" smtClean="0">
                  <a:solidFill>
                    <a:prstClr val="black"/>
                  </a:solidFill>
                </a:rPr>
                <a:t>설치하여 사용해보세요</a:t>
              </a:r>
              <a:r>
                <a:rPr lang="en-US" altLang="ko-KR" sz="1200" b="1" kern="0" spc="-133" dirty="0" smtClean="0">
                  <a:solidFill>
                    <a:prstClr val="black"/>
                  </a:solidFill>
                </a:rPr>
                <a:t>! </a:t>
              </a:r>
              <a:endParaRPr lang="ko-KR" altLang="en-US" sz="1100" b="1" kern="0" spc="-133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5" name="그룹 14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6" name="직사각형 15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06908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0"/>
            <a:ext cx="12169775" cy="6859588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80" tIns="60890" rIns="121780" bIns="60890"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3370243" y="2572538"/>
            <a:ext cx="6929486" cy="21278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20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n-ea"/>
              </a:rPr>
              <a:t>1.  </a:t>
            </a:r>
            <a:r>
              <a:rPr lang="ko-KR" altLang="en-US" sz="1800" b="1" spc="-133" dirty="0" smtClean="0">
                <a:latin typeface="+mn-ea"/>
              </a:rPr>
              <a:t>직장에 들어가면</a:t>
            </a:r>
            <a:r>
              <a:rPr lang="en-US" altLang="ko-KR" sz="1800" b="1" spc="-133" dirty="0" smtClean="0">
                <a:latin typeface="+mn-ea"/>
              </a:rPr>
              <a:t>…</a:t>
            </a:r>
          </a:p>
          <a:p>
            <a:pPr>
              <a:lnSpc>
                <a:spcPct val="20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n-ea"/>
              </a:rPr>
              <a:t>2.  </a:t>
            </a:r>
            <a:r>
              <a:rPr lang="ko-KR" altLang="en-US" sz="1800" b="1" spc="-133" dirty="0" smtClean="0">
                <a:latin typeface="+mn-ea"/>
              </a:rPr>
              <a:t>신규입사자 재해발생현황</a:t>
            </a:r>
          </a:p>
          <a:p>
            <a:pPr>
              <a:lnSpc>
                <a:spcPct val="20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n-ea"/>
              </a:rPr>
              <a:t>3.  </a:t>
            </a:r>
            <a:r>
              <a:rPr lang="ko-KR" altLang="en-US" sz="1800" b="1" spc="-133" dirty="0" smtClean="0">
                <a:latin typeface="+mn-ea"/>
              </a:rPr>
              <a:t>안전보건 활동의 첫걸음</a:t>
            </a:r>
            <a:r>
              <a:rPr lang="en-US" altLang="ko-KR" sz="1800" b="1" spc="-133" dirty="0" smtClean="0">
                <a:latin typeface="+mn-ea"/>
              </a:rPr>
              <a:t>, </a:t>
            </a:r>
            <a:r>
              <a:rPr lang="ko-KR" altLang="en-US" sz="1800" b="1" spc="-133" dirty="0" smtClean="0">
                <a:latin typeface="+mn-ea"/>
              </a:rPr>
              <a:t>안전보건교육</a:t>
            </a:r>
          </a:p>
          <a:p>
            <a:pPr>
              <a:lnSpc>
                <a:spcPct val="20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latin typeface="+mn-ea"/>
              </a:rPr>
              <a:t>4.  </a:t>
            </a:r>
            <a:r>
              <a:rPr lang="ko-KR" altLang="en-US" sz="1800" b="1" spc="-133" dirty="0" smtClean="0">
                <a:latin typeface="+mn-ea"/>
              </a:rPr>
              <a:t>작업 전 안전점검 등 안전의 </a:t>
            </a:r>
            <a:r>
              <a:rPr lang="ko-KR" altLang="en-US" sz="1800" b="1" spc="-133" dirty="0" err="1" smtClean="0">
                <a:latin typeface="+mn-ea"/>
              </a:rPr>
              <a:t>습관화ㆍ생활화</a:t>
            </a:r>
            <a:r>
              <a:rPr lang="ko-KR" altLang="en-US" sz="1800" b="1" spc="-133" dirty="0" smtClean="0">
                <a:latin typeface="+mn-ea"/>
              </a:rPr>
              <a:t> </a:t>
            </a:r>
            <a:endParaRPr lang="en-US" altLang="ko-KR" sz="1800" b="1" spc="-133" dirty="0" smtClean="0">
              <a:latin typeface="+mn-ea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2370111" y="1016149"/>
            <a:ext cx="9787006" cy="984885"/>
            <a:chOff x="2370111" y="658959"/>
            <a:chExt cx="9787006" cy="984885"/>
          </a:xfrm>
        </p:grpSpPr>
        <p:sp>
          <p:nvSpPr>
            <p:cNvPr id="5" name="TextBox 4"/>
            <p:cNvSpPr txBox="1"/>
            <p:nvPr/>
          </p:nvSpPr>
          <p:spPr>
            <a:xfrm>
              <a:off x="3298805" y="726865"/>
              <a:ext cx="8858312" cy="8043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4000" b="1" spc="-133" dirty="0" smtClean="0">
                  <a:solidFill>
                    <a:schemeClr val="bg1"/>
                  </a:solidFill>
                  <a:latin typeface="+mj-ea"/>
                  <a:ea typeface="+mj-ea"/>
                </a:rPr>
                <a:t>신규 입사자의 직장생활</a:t>
              </a:r>
              <a:endParaRPr lang="ko-KR" altLang="en-US" sz="4000" b="1" spc="-133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grpSp>
          <p:nvGrpSpPr>
            <p:cNvPr id="9" name="그룹 8"/>
            <p:cNvGrpSpPr/>
            <p:nvPr/>
          </p:nvGrpSpPr>
          <p:grpSpPr>
            <a:xfrm>
              <a:off x="2370111" y="658959"/>
              <a:ext cx="928694" cy="984885"/>
              <a:chOff x="2370111" y="658959"/>
              <a:chExt cx="928694" cy="984885"/>
            </a:xfrm>
          </p:grpSpPr>
          <p:sp>
            <p:nvSpPr>
              <p:cNvPr id="6" name="직사각형 5"/>
              <p:cNvSpPr/>
              <p:nvPr/>
            </p:nvSpPr>
            <p:spPr>
              <a:xfrm>
                <a:off x="2370111" y="929464"/>
                <a:ext cx="642942" cy="6429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2584425" y="658959"/>
                <a:ext cx="714380" cy="9848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200000"/>
                  </a:lnSpc>
                  <a:buClr>
                    <a:srgbClr val="33CCCC"/>
                  </a:buClr>
                </a:pPr>
                <a:r>
                  <a:rPr lang="en-US" altLang="ko-KR" sz="3200" b="1" spc="-133" dirty="0" smtClean="0">
                    <a:solidFill>
                      <a:srgbClr val="33CCCC"/>
                    </a:solidFill>
                    <a:latin typeface="+mn-ea"/>
                  </a:rPr>
                  <a:t>1</a:t>
                </a:r>
                <a:r>
                  <a:rPr lang="en-US" altLang="ko-KR" sz="2800" b="1" spc="-133" dirty="0" smtClean="0">
                    <a:latin typeface="+mn-ea"/>
                  </a:rPr>
                  <a:t> 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그룹 24"/>
          <p:cNvGrpSpPr/>
          <p:nvPr/>
        </p:nvGrpSpPr>
        <p:grpSpPr>
          <a:xfrm>
            <a:off x="4227499" y="1341562"/>
            <a:ext cx="7215238" cy="4806512"/>
            <a:chOff x="4227499" y="1358092"/>
            <a:chExt cx="7215238" cy="4806512"/>
          </a:xfrm>
        </p:grpSpPr>
        <p:pic>
          <p:nvPicPr>
            <p:cNvPr id="13" name="그림 12" descr="38 요양신청절차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27499" y="1500968"/>
              <a:ext cx="7140240" cy="4663636"/>
            </a:xfrm>
            <a:prstGeom prst="rect">
              <a:avLst/>
            </a:prstGeom>
          </p:spPr>
        </p:pic>
        <p:pic>
          <p:nvPicPr>
            <p:cNvPr id="7172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513647" y="5215743"/>
              <a:ext cx="1500198" cy="648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942539" y="4358488"/>
              <a:ext cx="1428760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173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227499" y="5215744"/>
              <a:ext cx="1428760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174" name="Picture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9942539" y="2929728"/>
              <a:ext cx="1500198" cy="4286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3" name="Picture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9942539" y="1929596"/>
              <a:ext cx="1500198" cy="4286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TextBox 8"/>
            <p:cNvSpPr txBox="1"/>
            <p:nvPr/>
          </p:nvSpPr>
          <p:spPr>
            <a:xfrm>
              <a:off x="10371167" y="2037542"/>
              <a:ext cx="642942" cy="1778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200" b="1" spc="-100" dirty="0" smtClean="0">
                  <a:solidFill>
                    <a:prstClr val="white"/>
                  </a:solidFill>
                </a:rPr>
                <a:t>응급조치</a:t>
              </a:r>
              <a:endParaRPr lang="en-US" altLang="ko-KR" sz="1200" b="1" spc="-100" dirty="0" smtClean="0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0013977" y="3358356"/>
              <a:ext cx="1357322" cy="33342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300"/>
                </a:lnSpc>
                <a:buClr>
                  <a:prstClr val="white"/>
                </a:buClr>
              </a:pPr>
              <a:r>
                <a:rPr lang="ko-KR" altLang="en-US" sz="1100" b="1" spc="-100" dirty="0" smtClean="0">
                  <a:solidFill>
                    <a:prstClr val="black"/>
                  </a:solidFill>
                </a:rPr>
                <a:t>산재지정 의료기관 </a:t>
              </a:r>
            </a:p>
            <a:p>
              <a:pPr algn="ctr">
                <a:lnSpc>
                  <a:spcPts val="1300"/>
                </a:lnSpc>
                <a:buClr>
                  <a:prstClr val="white"/>
                </a:buClr>
              </a:pPr>
              <a:r>
                <a:rPr lang="ko-KR" altLang="en-US" sz="1100" b="1" spc="-100" dirty="0" smtClean="0">
                  <a:solidFill>
                    <a:prstClr val="black"/>
                  </a:solidFill>
                </a:rPr>
                <a:t>여부 확인</a:t>
              </a:r>
              <a:endParaRPr lang="en-US" altLang="ko-KR" sz="1100" b="1" spc="-100" dirty="0" smtClean="0">
                <a:solidFill>
                  <a:prstClr val="black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942539" y="4416950"/>
              <a:ext cx="1500198" cy="3701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200" b="1" spc="-100" dirty="0" smtClean="0">
                  <a:solidFill>
                    <a:prstClr val="white"/>
                  </a:solidFill>
                </a:rPr>
                <a:t>요양급여 신청서 </a:t>
              </a:r>
              <a:endParaRPr lang="en-US" altLang="ko-KR" sz="1200" b="1" spc="-100" dirty="0" smtClean="0">
                <a:solidFill>
                  <a:prstClr val="white"/>
                </a:solidFill>
              </a:endParaRPr>
            </a:p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200" b="1" spc="-100" dirty="0" smtClean="0">
                  <a:solidFill>
                    <a:prstClr val="white"/>
                  </a:solidFill>
                </a:rPr>
                <a:t>작성</a:t>
              </a:r>
              <a:endParaRPr lang="en-US" altLang="ko-KR" sz="1200" b="1" spc="-100" dirty="0" smtClean="0">
                <a:solidFill>
                  <a:prstClr val="white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585085" y="5287182"/>
              <a:ext cx="1357322" cy="57708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200" b="1" spc="-100" dirty="0" smtClean="0">
                  <a:solidFill>
                    <a:prstClr val="white"/>
                  </a:solidFill>
                </a:rPr>
                <a:t>제출</a:t>
              </a:r>
              <a:r>
                <a:rPr lang="en-US" altLang="ko-KR" sz="1200" b="1" spc="-100" dirty="0" smtClean="0">
                  <a:solidFill>
                    <a:prstClr val="white"/>
                  </a:solidFill>
                </a:rPr>
                <a:t>(</a:t>
              </a:r>
              <a:r>
                <a:rPr lang="ko-KR" altLang="en-US" sz="1200" b="1" spc="-100" dirty="0" smtClean="0">
                  <a:solidFill>
                    <a:prstClr val="white"/>
                  </a:solidFill>
                </a:rPr>
                <a:t>근로복지공단</a:t>
              </a:r>
              <a:r>
                <a:rPr lang="en-US" altLang="ko-KR" sz="1200" b="1" spc="-100" dirty="0" smtClean="0">
                  <a:solidFill>
                    <a:prstClr val="white"/>
                  </a:solidFill>
                </a:rPr>
                <a:t>)</a:t>
              </a:r>
            </a:p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000" b="1" spc="-100" dirty="0" smtClean="0">
                  <a:solidFill>
                    <a:prstClr val="white"/>
                  </a:solidFill>
                </a:rPr>
                <a:t>산재보험의료기관에서</a:t>
              </a:r>
              <a:endParaRPr lang="en-US" altLang="ko-KR" sz="1000" b="1" spc="-100" dirty="0" smtClean="0">
                <a:solidFill>
                  <a:prstClr val="white"/>
                </a:solidFill>
              </a:endParaRPr>
            </a:p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000" b="1" spc="-100" dirty="0" smtClean="0">
                  <a:solidFill>
                    <a:prstClr val="white"/>
                  </a:solidFill>
                </a:rPr>
                <a:t>대행제출 가능</a:t>
              </a:r>
              <a:endParaRPr lang="en-US" altLang="ko-KR" sz="1000" b="1" spc="-100" dirty="0" smtClean="0">
                <a:solidFill>
                  <a:prstClr val="white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942011" y="5572934"/>
              <a:ext cx="1357322" cy="5000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ts val="1300"/>
                </a:lnSpc>
                <a:buClr>
                  <a:prstClr val="white"/>
                </a:buClr>
              </a:pPr>
              <a:r>
                <a:rPr lang="ko-KR" altLang="en-US" sz="1100" b="1" spc="-100" dirty="0" smtClean="0">
                  <a:solidFill>
                    <a:prstClr val="black"/>
                  </a:solidFill>
                </a:rPr>
                <a:t>업무상 재해여부 </a:t>
              </a:r>
            </a:p>
            <a:p>
              <a:pPr algn="ctr">
                <a:lnSpc>
                  <a:spcPts val="1300"/>
                </a:lnSpc>
                <a:buClr>
                  <a:prstClr val="white"/>
                </a:buClr>
              </a:pPr>
              <a:r>
                <a:rPr lang="ko-KR" altLang="en-US" sz="1100" b="1" spc="-100" dirty="0" smtClean="0">
                  <a:solidFill>
                    <a:prstClr val="black"/>
                  </a:solidFill>
                </a:rPr>
                <a:t>확인 후 </a:t>
              </a:r>
              <a:r>
                <a:rPr lang="en-US" altLang="ko-KR" sz="1100" b="1" spc="-100" dirty="0" smtClean="0">
                  <a:solidFill>
                    <a:prstClr val="black"/>
                  </a:solidFill>
                </a:rPr>
                <a:t>7</a:t>
              </a:r>
              <a:r>
                <a:rPr lang="ko-KR" altLang="en-US" sz="1100" b="1" spc="-100" dirty="0" smtClean="0">
                  <a:solidFill>
                    <a:prstClr val="black"/>
                  </a:solidFill>
                </a:rPr>
                <a:t>일 이내</a:t>
              </a:r>
              <a:endParaRPr lang="en-US" altLang="ko-KR" sz="1100" b="1" spc="-100" dirty="0" smtClean="0">
                <a:solidFill>
                  <a:prstClr val="black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227499" y="5345644"/>
              <a:ext cx="1357322" cy="3701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200" b="1" spc="-100" dirty="0" smtClean="0">
                  <a:solidFill>
                    <a:prstClr val="white"/>
                  </a:solidFill>
                </a:rPr>
                <a:t>요양 승인여부</a:t>
              </a:r>
            </a:p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200" b="1" spc="-100" dirty="0" smtClean="0">
                  <a:solidFill>
                    <a:prstClr val="white"/>
                  </a:solidFill>
                </a:rPr>
                <a:t>    통지</a:t>
              </a:r>
              <a:endParaRPr lang="en-US" altLang="ko-KR" sz="1200" b="1" spc="-100" dirty="0" smtClean="0">
                <a:solidFill>
                  <a:prstClr val="white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0228291" y="3072604"/>
              <a:ext cx="928694" cy="19236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200" b="1" spc="-100" dirty="0" smtClean="0">
                  <a:solidFill>
                    <a:prstClr val="white"/>
                  </a:solidFill>
                </a:rPr>
                <a:t>병원 후송</a:t>
              </a:r>
              <a:endParaRPr lang="en-US" altLang="ko-KR" sz="1200" b="1" spc="-100" dirty="0" smtClean="0">
                <a:solidFill>
                  <a:prstClr val="white"/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871101" y="1358092"/>
              <a:ext cx="1500198" cy="35719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400" b="1" spc="-100" dirty="0" smtClean="0">
                  <a:solidFill>
                    <a:srgbClr val="33CCCC"/>
                  </a:solidFill>
                </a:rPr>
                <a:t>요양 신청절차</a:t>
              </a:r>
              <a:endParaRPr lang="en-US" altLang="ko-KR" sz="1400" b="1" spc="-100" dirty="0" smtClean="0">
                <a:solidFill>
                  <a:srgbClr val="33CCCC"/>
                </a:solidFill>
              </a:endParaRPr>
            </a:p>
          </p:txBody>
        </p:sp>
      </p:grpSp>
      <p:sp>
        <p:nvSpPr>
          <p:cNvPr id="4" name="직사각형 3"/>
          <p:cNvSpPr/>
          <p:nvPr/>
        </p:nvSpPr>
        <p:spPr>
          <a:xfrm>
            <a:off x="3513119" y="1929596"/>
            <a:ext cx="6000792" cy="2500330"/>
          </a:xfrm>
          <a:prstGeom prst="rect">
            <a:avLst/>
          </a:prstGeom>
          <a:solidFill>
            <a:srgbClr val="33CCC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3370243" y="1643844"/>
            <a:ext cx="5000660" cy="642942"/>
            <a:chOff x="3584557" y="1572406"/>
            <a:chExt cx="5000660" cy="642942"/>
          </a:xfrm>
        </p:grpSpPr>
        <p:pic>
          <p:nvPicPr>
            <p:cNvPr id="6" name="그림 5" descr="안전팁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84557" y="1572406"/>
              <a:ext cx="1815074" cy="642942"/>
            </a:xfrm>
            <a:prstGeom prst="rect">
              <a:avLst/>
            </a:prstGeom>
          </p:spPr>
        </p:pic>
        <p:sp>
          <p:nvSpPr>
            <p:cNvPr id="7" name="모서리가 둥근 직사각형 6"/>
            <p:cNvSpPr/>
            <p:nvPr/>
          </p:nvSpPr>
          <p:spPr>
            <a:xfrm>
              <a:off x="4727565" y="1727424"/>
              <a:ext cx="3286148" cy="35719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rgbClr val="4F87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013317" y="1715282"/>
              <a:ext cx="3571900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ct val="150000"/>
                </a:lnSpc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산업재해 발생 시 요양신청 절차</a:t>
              </a:r>
              <a:endParaRPr lang="ko-KR" altLang="en-US" sz="1600" b="1" spc="-133" dirty="0">
                <a:solidFill>
                  <a:prstClr val="black"/>
                </a:solidFill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3727433" y="2317274"/>
            <a:ext cx="5500726" cy="19236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3000"/>
              </a:lnSpc>
              <a:buClr>
                <a:srgbClr val="33CCCC"/>
              </a:buClr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산업재해 발생 시 </a:t>
            </a:r>
            <a:r>
              <a:rPr lang="ko-KR" altLang="en-US" sz="1500" b="1" spc="-133" dirty="0" smtClean="0">
                <a:solidFill>
                  <a:srgbClr val="1F497D"/>
                </a:solidFill>
              </a:rPr>
              <a:t>근로복지공단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에 요양신청 절차를 알아 둘 필요가 있다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. </a:t>
            </a:r>
          </a:p>
          <a:p>
            <a:pPr latinLnBrk="0">
              <a:lnSpc>
                <a:spcPts val="3000"/>
              </a:lnSpc>
              <a:buClr>
                <a:srgbClr val="33CCCC"/>
              </a:buClr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사업장 내에서 근로자가 업무상의 사유로 부상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질병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장해 또는 사망이 발생하면 산재지정병원에서 치료중인 상태에서 요양급여 신청서를 관할 근로복지공단에 신청 후 공단에서 승인여부를 결정 받아 요양급여를 받을 수 있다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.</a:t>
            </a:r>
          </a:p>
        </p:txBody>
      </p:sp>
      <p:grpSp>
        <p:nvGrpSpPr>
          <p:cNvPr id="26" name="그룹 2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7" name="직사각형 26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655599" y="1500968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18.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응급조치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1080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727037" y="1643844"/>
            <a:ext cx="2041849" cy="379215"/>
            <a:chOff x="869913" y="1643844"/>
            <a:chExt cx="2041849" cy="379215"/>
          </a:xfrm>
        </p:grpSpPr>
        <p:pic>
          <p:nvPicPr>
            <p:cNvPr id="5" name="그림 4" descr="디자인 타이틀 박스_연보라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9913" y="1665869"/>
              <a:ext cx="2041849" cy="35719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084227" y="1643844"/>
              <a:ext cx="1785950" cy="2700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400"/>
                </a:lnSpc>
                <a:buClr>
                  <a:srgbClr val="33CCCC"/>
                </a:buClr>
              </a:pPr>
              <a:r>
                <a:rPr lang="ko-KR" altLang="en-US" sz="1400" b="1" spc="-133" dirty="0" smtClean="0">
                  <a:solidFill>
                    <a:prstClr val="white"/>
                  </a:solidFill>
                </a:rPr>
                <a:t>근로자의 권리</a:t>
              </a:r>
              <a:endParaRPr lang="en-US" altLang="ko-KR" sz="1400" b="1" spc="-133" dirty="0" smtClean="0">
                <a:solidFill>
                  <a:prstClr val="white"/>
                </a:solidFill>
              </a:endParaRPr>
            </a:p>
          </p:txBody>
        </p:sp>
      </p:grpSp>
      <p:pic>
        <p:nvPicPr>
          <p:cNvPr id="9" name="그림 8" descr="39 근로자 권리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27368" y="1715282"/>
            <a:ext cx="8286807" cy="4357718"/>
          </a:xfrm>
          <a:prstGeom prst="rect">
            <a:avLst/>
          </a:prstGeom>
        </p:spPr>
      </p:pic>
      <p:graphicFrame>
        <p:nvGraphicFramePr>
          <p:cNvPr id="7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9374377"/>
              </p:ext>
            </p:extLst>
          </p:nvPr>
        </p:nvGraphicFramePr>
        <p:xfrm>
          <a:off x="3870309" y="1572406"/>
          <a:ext cx="7759194" cy="45235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25735"/>
                <a:gridCol w="6133459"/>
              </a:tblGrid>
              <a:tr h="653716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급박한 위험시 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작업중지 및 대피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제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52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조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200" b="1" kern="1200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endParaRPr lang="ko-KR" altLang="en-US" sz="1200" b="1" spc="-100" baseline="0" dirty="0" smtClean="0">
                        <a:solidFill>
                          <a:srgbClr val="0070C0"/>
                        </a:solidFill>
                        <a:latin typeface="+mj-ea"/>
                        <a:ea typeface="+mj-ea"/>
                      </a:endParaRP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근로자는 산업재해가 발생할 급박한 위험이 있을 때에는 작업을 중지하고 대피할 수 있음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. 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이 경우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지체 없이 그 사실을 관리감독자 또는 부서의 장에게 보고하여야 함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726351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물질안전보건자료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정보를 요구할 수 있음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110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근로자의 안전 및 보건을 유지하거나 직업성 질환 발생 원인을 규명하기 위하여 물질안전보건자료대상물질을 제조하거나 수입한 자에게 대체자료로 적힌 화학물질의 명칭 및 함유량 정보를 제공할 것을 요구할 수 있음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1120263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사업장  작업환경측정 시 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결과에 대한 설명을 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요구할 수 있음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125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산업안전보건위원회 또는 근로자대표는 등은 화학물질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유기용제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금속류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·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알칼리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가스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금속가공유 등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)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을 취급하거나 작업 과정에서 소음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분진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고열 등이 발생하는 작업에 종사할 경우 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사업주에게 작업환경측정에 대한 설명회 개최를 요구할 수 있음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.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근로자 대표 등은 직업병 등 건강장해 발생 시 취급하는 화학물질의 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MSDS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에 적지 아니한 정보를 제공할 것을 요구할 수 있음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357322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안전보건활동 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참여권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근로자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근로자 단체 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또는 노조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• 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산업안전보건위원회 심의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·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의결 또는 결정에 참여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• 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안전보건관리규정 작성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·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변경 시 동의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• 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자율검사프로그램에 따른 안전검사 시 협의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• 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작업환경측정 및 건강진단 시 입회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• 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공정안전보고서 작성 및 안전보건개선계획 수립 시 의견제시</a:t>
                      </a:r>
                      <a:endParaRPr lang="ko-KR" altLang="en-US" sz="1200" b="1" spc="-100" baseline="0" dirty="0" smtClean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630243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사업주의 법 위반사실을 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신고할 권리</a:t>
                      </a:r>
                      <a:endParaRPr lang="ko-KR" altLang="en-US" sz="1200" b="1" spc="-100" baseline="0" dirty="0">
                        <a:solidFill>
                          <a:srgbClr val="0070C0"/>
                        </a:solidFill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감독기관에 사업주의 법 위반사항을 신고할 수 있음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8" name="그룹 7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0" name="직사각형 9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91899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 descr="40 근로자 의무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98805" y="1929596"/>
            <a:ext cx="8201432" cy="4319027"/>
          </a:xfrm>
          <a:prstGeom prst="rect">
            <a:avLst/>
          </a:prstGeom>
        </p:spPr>
      </p:pic>
      <p:grpSp>
        <p:nvGrpSpPr>
          <p:cNvPr id="8" name="그룹 7"/>
          <p:cNvGrpSpPr/>
          <p:nvPr/>
        </p:nvGrpSpPr>
        <p:grpSpPr>
          <a:xfrm>
            <a:off x="727037" y="1643844"/>
            <a:ext cx="2041845" cy="379215"/>
            <a:chOff x="727037" y="2121885"/>
            <a:chExt cx="2041845" cy="379215"/>
          </a:xfrm>
        </p:grpSpPr>
        <p:pic>
          <p:nvPicPr>
            <p:cNvPr id="7" name="그림 6" descr="디자인 타이틀 박스-짙보라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2143910"/>
              <a:ext cx="2041845" cy="35719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941351" y="2121885"/>
              <a:ext cx="1785950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400"/>
                </a:lnSpc>
                <a:buClr>
                  <a:srgbClr val="33CCCC"/>
                </a:buClr>
              </a:pPr>
              <a:r>
                <a:rPr lang="ko-KR" altLang="en-US" sz="1400" b="1" spc="-133" dirty="0" smtClean="0">
                  <a:solidFill>
                    <a:prstClr val="white"/>
                  </a:solidFill>
                </a:rPr>
                <a:t>근로자의 의무</a:t>
              </a:r>
              <a:endParaRPr lang="en-US" altLang="ko-KR" sz="1400" b="1" spc="-133" dirty="0" smtClean="0">
                <a:solidFill>
                  <a:prstClr val="white"/>
                </a:solidFill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441681" y="1429530"/>
            <a:ext cx="8001056" cy="5104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1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400" b="1" spc="-133" dirty="0" smtClean="0">
                <a:solidFill>
                  <a:prstClr val="black"/>
                </a:solidFill>
              </a:rPr>
              <a:t>  근로자는 산업재해예방 기준을 준수하고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사업주가 실시하는 산업재해 방지에 관한 조치에 따라야 함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400" b="1" spc="-133" dirty="0" smtClean="0">
                <a:solidFill>
                  <a:prstClr val="black"/>
                </a:solidFill>
              </a:rPr>
            </a:br>
            <a:r>
              <a:rPr lang="en-US" altLang="ko-KR" sz="1400" b="1" spc="-133" dirty="0" smtClean="0">
                <a:solidFill>
                  <a:prstClr val="black"/>
                </a:solidFill>
              </a:rPr>
              <a:t>   (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산업안전보건법 제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6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조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)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aphicFrame>
        <p:nvGraphicFramePr>
          <p:cNvPr id="10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9179916"/>
              </p:ext>
            </p:extLst>
          </p:nvPr>
        </p:nvGraphicFramePr>
        <p:xfrm>
          <a:off x="3941747" y="1929596"/>
          <a:ext cx="7643866" cy="43577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1571"/>
                <a:gridCol w="6042295"/>
              </a:tblGrid>
              <a:tr h="1428760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안전보건교육 이수</a:t>
                      </a:r>
                      <a:endParaRPr lang="en-US" altLang="ko-KR" sz="1200" b="1" spc="-100" baseline="0" dirty="0" smtClean="0">
                        <a:solidFill>
                          <a:srgbClr val="0070C0"/>
                        </a:solidFill>
                        <a:latin typeface="+mj-ea"/>
                        <a:ea typeface="+mj-ea"/>
                      </a:endParaRP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29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31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110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근로자는 정기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채용 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작업내용 변경 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특별작업 시 사업주가 실시하는 안전보건교육을 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이수하여야 하고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특히 건설 일용근로자의 경우 건설사업주가 교육기관을 통해 실시하는 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건설업 기초안전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·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보건교육을 이수하여야 함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.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 또한 화학물질을 제조 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·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사용  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·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운반 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·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저장작업에 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근로자 배치 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새로운 화학물질을 도입한 경우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유해성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·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위험성 정보 변경 시 사업주가 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실시하는 물질안전보건자료에 관한 교육을 이수하여야 함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시행규칙 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92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조의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6)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928694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건강진단 이행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제</a:t>
                      </a: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133</a:t>
                      </a:r>
                      <a:r>
                        <a:rPr lang="ko-KR" altLang="en-US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조</a:t>
                      </a: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spc="-100" baseline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근로자는 사업주가 실시하는 건강진단을 받아야 하며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사업주가 지정한 건강진단 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기관에 진단받기를 희망하지 아니한 경우에는 다른 건강진단 기관으로부터 이에 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상응하는 건강진단을 받아 그 결과를 증명하는 서류를 사업주에게 제출하여야 함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143008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방호조치에 대한 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준수사항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시행규칙 제</a:t>
                      </a: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99</a:t>
                      </a:r>
                      <a:r>
                        <a:rPr lang="ko-KR" altLang="en-US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조</a:t>
                      </a: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spc="-100" baseline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위험기계 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· 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기구에 설치된 방호조치에 대한 준수사항 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-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방호조치를 해체하려는 경우 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사업주의 허가를 받아 해체 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 -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방호조치 해체 사유가 소멸된 경우 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지체 없이 원상으로 회복 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 -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방호조치 기능이 상실된 것을 발견한 경우 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지체 없이 사업주에게 신고</a:t>
                      </a:r>
                      <a:endParaRPr lang="ko-KR" altLang="en-US" sz="1200" b="1" spc="-100" baseline="0" dirty="0" smtClean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857256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지급하는 보호구 착용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산업안전보건기준에 </a:t>
                      </a:r>
                      <a:endParaRPr lang="en-US" altLang="ko-KR" sz="1200" b="1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관한 규칙 제</a:t>
                      </a: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32</a:t>
                      </a:r>
                      <a:r>
                        <a:rPr lang="ko-KR" altLang="en-US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조</a:t>
                      </a: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spc="-100" baseline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유해 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·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위험작업으로부터 보호를 받을 수 있도록 사업주가 제공한 안전모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err="1" smtClean="0">
                          <a:latin typeface="+mj-ea"/>
                          <a:ea typeface="+mj-ea"/>
                        </a:rPr>
                        <a:t>안전대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안전화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보안경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err="1" smtClean="0">
                          <a:latin typeface="+mj-ea"/>
                          <a:ea typeface="+mj-ea"/>
                        </a:rPr>
                        <a:t>보안면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절연용 보호구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방열복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방진마스크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방한모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방한복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방한화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방한장갑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승차용 안전모 등을 착용하여야 함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12" name="그룹 11"/>
          <p:cNvGrpSpPr/>
          <p:nvPr/>
        </p:nvGrpSpPr>
        <p:grpSpPr>
          <a:xfrm>
            <a:off x="941351" y="402698"/>
            <a:ext cx="10501386" cy="677108"/>
            <a:chOff x="941351" y="385349"/>
            <a:chExt cx="10501386" cy="677108"/>
          </a:xfrm>
        </p:grpSpPr>
        <p:sp>
          <p:nvSpPr>
            <p:cNvPr id="13" name="직사각형 1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66529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0"/>
            <a:ext cx="12169775" cy="6859588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80" tIns="60890" rIns="121780" bIns="60890" rtlCol="0" anchor="ctr"/>
          <a:lstStyle/>
          <a:p>
            <a:pPr algn="ctr"/>
            <a:endParaRPr lang="ko-KR" altLang="en-US"/>
          </a:p>
        </p:txBody>
      </p:sp>
      <p:grpSp>
        <p:nvGrpSpPr>
          <p:cNvPr id="5" name="그룹 4"/>
          <p:cNvGrpSpPr/>
          <p:nvPr/>
        </p:nvGrpSpPr>
        <p:grpSpPr>
          <a:xfrm>
            <a:off x="3060551" y="2765905"/>
            <a:ext cx="7560840" cy="923330"/>
            <a:chOff x="2370111" y="715150"/>
            <a:chExt cx="7144199" cy="923330"/>
          </a:xfrm>
        </p:grpSpPr>
        <p:sp>
          <p:nvSpPr>
            <p:cNvPr id="7" name="TextBox 6"/>
            <p:cNvSpPr txBox="1"/>
            <p:nvPr/>
          </p:nvSpPr>
          <p:spPr>
            <a:xfrm>
              <a:off x="3247629" y="715150"/>
              <a:ext cx="6266681" cy="9233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4000" b="1" spc="-133" dirty="0" smtClean="0">
                  <a:solidFill>
                    <a:schemeClr val="bg1"/>
                  </a:solidFill>
                  <a:latin typeface="+mj-ea"/>
                  <a:ea typeface="+mj-ea"/>
                </a:rPr>
                <a:t>(</a:t>
              </a:r>
              <a:r>
                <a:rPr lang="ko-KR" altLang="en-US" sz="4000" b="1" spc="-133" dirty="0" smtClean="0">
                  <a:solidFill>
                    <a:schemeClr val="bg1"/>
                  </a:solidFill>
                  <a:latin typeface="+mj-ea"/>
                  <a:ea typeface="+mj-ea"/>
                </a:rPr>
                <a:t>공통</a:t>
              </a:r>
              <a:r>
                <a:rPr lang="en-US" altLang="ko-KR" sz="4000" b="1" spc="-133" dirty="0" smtClean="0">
                  <a:solidFill>
                    <a:schemeClr val="bg1"/>
                  </a:solidFill>
                  <a:latin typeface="+mj-ea"/>
                  <a:ea typeface="+mj-ea"/>
                </a:rPr>
                <a:t>)</a:t>
              </a:r>
              <a:r>
                <a:rPr lang="ko-KR" altLang="en-US" sz="4000" b="1" spc="-133" dirty="0" smtClean="0">
                  <a:solidFill>
                    <a:schemeClr val="bg1"/>
                  </a:solidFill>
                  <a:latin typeface="+mj-ea"/>
                  <a:ea typeface="+mj-ea"/>
                </a:rPr>
                <a:t> 재해사례와 예방대책</a:t>
              </a:r>
              <a:endParaRPr lang="ko-KR" altLang="en-US" sz="4000" b="1" spc="-133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grpSp>
          <p:nvGrpSpPr>
            <p:cNvPr id="8" name="그룹 8"/>
            <p:cNvGrpSpPr/>
            <p:nvPr/>
          </p:nvGrpSpPr>
          <p:grpSpPr>
            <a:xfrm>
              <a:off x="2370111" y="730967"/>
              <a:ext cx="918500" cy="841439"/>
              <a:chOff x="2370111" y="730967"/>
              <a:chExt cx="918500" cy="841439"/>
            </a:xfrm>
          </p:grpSpPr>
          <p:sp>
            <p:nvSpPr>
              <p:cNvPr id="9" name="직사각형 5"/>
              <p:cNvSpPr/>
              <p:nvPr/>
            </p:nvSpPr>
            <p:spPr>
              <a:xfrm>
                <a:off x="2370111" y="929464"/>
                <a:ext cx="642942" cy="6429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2574231" y="730967"/>
                <a:ext cx="714380" cy="7246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200000"/>
                  </a:lnSpc>
                  <a:buClr>
                    <a:srgbClr val="33CCCC"/>
                  </a:buClr>
                </a:pPr>
                <a:r>
                  <a:rPr lang="en-US" altLang="ko-KR" sz="2800" b="1" spc="-133" dirty="0" smtClean="0">
                    <a:solidFill>
                      <a:srgbClr val="33CCCC"/>
                    </a:solidFill>
                    <a:latin typeface="+mn-ea"/>
                  </a:rPr>
                  <a:t>3</a:t>
                </a:r>
                <a:r>
                  <a:rPr lang="en-US" altLang="ko-KR" sz="2800" b="1" spc="-133" dirty="0" smtClean="0">
                    <a:latin typeface="+mn-ea"/>
                  </a:rPr>
                  <a:t>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8160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727037" y="1341562"/>
            <a:ext cx="2357454" cy="820667"/>
            <a:chOff x="727037" y="1572406"/>
            <a:chExt cx="2357454" cy="820667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280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01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32060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프레스 상부에서 떨어짐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68659" y="4934625"/>
            <a:ext cx="4573615" cy="2659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추락 위험장소 안전난간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미설치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0243" y="1370141"/>
            <a:ext cx="8072493" cy="3216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프레스 상부 </a:t>
            </a:r>
            <a:r>
              <a:rPr lang="ko-KR" altLang="en-US" sz="1600" b="1" spc="-133" dirty="0" err="1" smtClean="0">
                <a:latin typeface="+mn-ea"/>
              </a:rPr>
              <a:t>작동유</a:t>
            </a:r>
            <a:r>
              <a:rPr lang="ko-KR" altLang="en-US" sz="1600" b="1" spc="-133" dirty="0" smtClean="0">
                <a:latin typeface="+mn-ea"/>
              </a:rPr>
              <a:t> 탱크 위에서 </a:t>
            </a:r>
            <a:r>
              <a:rPr lang="ko-KR" altLang="en-US" sz="1600" b="1" spc="-133" dirty="0" err="1" smtClean="0">
                <a:latin typeface="+mn-ea"/>
              </a:rPr>
              <a:t>작동유</a:t>
            </a:r>
            <a:r>
              <a:rPr lang="ko-KR" altLang="en-US" sz="1600" b="1" spc="-133" dirty="0" smtClean="0">
                <a:latin typeface="+mn-ea"/>
              </a:rPr>
              <a:t> 보충 </a:t>
            </a:r>
            <a:r>
              <a:rPr lang="ko-KR" altLang="en-US" sz="1600" b="1" spc="-133" dirty="0" err="1" smtClean="0">
                <a:latin typeface="+mn-ea"/>
              </a:rPr>
              <a:t>작업중</a:t>
            </a:r>
            <a:r>
              <a:rPr lang="ko-KR" altLang="en-US" sz="1600" b="1" spc="-133" dirty="0" smtClean="0">
                <a:latin typeface="+mn-ea"/>
              </a:rPr>
              <a:t> 약 </a:t>
            </a:r>
            <a:r>
              <a:rPr lang="en-US" altLang="ko-KR" sz="1600" b="1" spc="-133" dirty="0" smtClean="0">
                <a:latin typeface="+mn-ea"/>
              </a:rPr>
              <a:t>13m </a:t>
            </a:r>
            <a:r>
              <a:rPr lang="ko-KR" altLang="en-US" sz="1600" b="1" spc="-133" dirty="0" smtClean="0">
                <a:latin typeface="+mn-ea"/>
              </a:rPr>
              <a:t>아래 바닥으로 떨어짐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70243" y="5550545"/>
            <a:ext cx="814393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작업발판 및 통로 끝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err="1" smtClean="0">
                <a:latin typeface="+mn-ea"/>
              </a:rPr>
              <a:t>개구부</a:t>
            </a:r>
            <a:r>
              <a:rPr lang="ko-KR" altLang="en-US" sz="1600" b="1" spc="-133" dirty="0" smtClean="0">
                <a:latin typeface="+mn-ea"/>
              </a:rPr>
              <a:t> 등 추락 위험 장소에 안전난간 등 설치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>
                <a:latin typeface="+mn-ea"/>
              </a:rPr>
              <a:t>안전난간 설치가 곤란한 경우 </a:t>
            </a:r>
            <a:r>
              <a:rPr lang="ko-KR" altLang="en-US" sz="1600" b="1" spc="-133" dirty="0" err="1">
                <a:latin typeface="+mn-ea"/>
              </a:rPr>
              <a:t>추락방호망</a:t>
            </a:r>
            <a:r>
              <a:rPr lang="ko-KR" altLang="en-US" sz="1600" b="1" spc="-133" dirty="0">
                <a:latin typeface="+mn-ea"/>
              </a:rPr>
              <a:t> 설치</a:t>
            </a:r>
            <a:r>
              <a:rPr lang="en-US" altLang="ko-KR" sz="1600" b="1" spc="-133" dirty="0">
                <a:latin typeface="+mn-ea"/>
              </a:rPr>
              <a:t>, </a:t>
            </a:r>
            <a:r>
              <a:rPr lang="ko-KR" altLang="en-US" sz="1600" b="1" spc="-133" dirty="0" err="1">
                <a:latin typeface="+mn-ea"/>
              </a:rPr>
              <a:t>안전대</a:t>
            </a:r>
            <a:r>
              <a:rPr lang="en-US" altLang="ko-KR" sz="1600" b="1" spc="-133" dirty="0">
                <a:latin typeface="+mn-ea"/>
              </a:rPr>
              <a:t>(</a:t>
            </a:r>
            <a:r>
              <a:rPr lang="ko-KR" altLang="en-US" sz="1600" b="1" spc="-133" dirty="0">
                <a:latin typeface="+mn-ea"/>
              </a:rPr>
              <a:t>부착설비 설치</a:t>
            </a:r>
            <a:r>
              <a:rPr lang="en-US" altLang="ko-KR" sz="1600" b="1" spc="-133" dirty="0">
                <a:latin typeface="+mn-ea"/>
              </a:rPr>
              <a:t>)</a:t>
            </a:r>
            <a:r>
              <a:rPr lang="ko-KR" altLang="en-US" sz="1600" b="1" spc="-133" dirty="0">
                <a:latin typeface="+mn-ea"/>
              </a:rPr>
              <a:t> 지급 및 </a:t>
            </a:r>
            <a:r>
              <a:rPr lang="ko-KR" altLang="en-US" sz="1600" b="1" spc="-133" dirty="0" smtClean="0">
                <a:latin typeface="+mn-ea"/>
              </a:rPr>
              <a:t>착용</a:t>
            </a:r>
          </a:p>
        </p:txBody>
      </p:sp>
      <p:grpSp>
        <p:nvGrpSpPr>
          <p:cNvPr id="6" name="그룹 14"/>
          <p:cNvGrpSpPr/>
          <p:nvPr/>
        </p:nvGrpSpPr>
        <p:grpSpPr>
          <a:xfrm>
            <a:off x="1512855" y="4910272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12855" y="5544348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0"/>
          <p:cNvGrpSpPr/>
          <p:nvPr/>
        </p:nvGrpSpPr>
        <p:grpSpPr>
          <a:xfrm>
            <a:off x="941351" y="385349"/>
            <a:ext cx="8929750" cy="677108"/>
            <a:chOff x="941351" y="385349"/>
            <a:chExt cx="8929750" cy="677108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11" name="그림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8743" y="1841628"/>
            <a:ext cx="4392488" cy="272945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03037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727037" y="1341562"/>
            <a:ext cx="2357454" cy="820667"/>
            <a:chOff x="727037" y="1572406"/>
            <a:chExt cx="2357454" cy="820667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02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32060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불안전한 사다리에서 떨어짐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68659" y="4384420"/>
            <a:ext cx="6502442" cy="5899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안전조치가 불안전한 사다리 사용 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(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파손 및 마모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파단부를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목재로 연결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)</a:t>
            </a:r>
          </a:p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보호구 미지급 및 미착용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0243" y="1370141"/>
            <a:ext cx="8072493" cy="3216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식품업체 지하 저장고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높이 약 </a:t>
            </a:r>
            <a:r>
              <a:rPr lang="en-US" altLang="ko-KR" sz="1600" b="1" spc="-133" dirty="0" smtClean="0">
                <a:latin typeface="+mn-ea"/>
              </a:rPr>
              <a:t>3.75m)</a:t>
            </a:r>
            <a:r>
              <a:rPr lang="ko-KR" altLang="en-US" sz="1600" b="1" spc="-133" dirty="0" smtClean="0">
                <a:latin typeface="+mn-ea"/>
              </a:rPr>
              <a:t> 정리를 위해 이동식 사다리를 이용해 내려가던 중 떨어짐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70243" y="5157986"/>
            <a:ext cx="814393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>
                <a:latin typeface="+mn-ea"/>
              </a:rPr>
              <a:t>이동식사다리 </a:t>
            </a:r>
            <a:r>
              <a:rPr lang="ko-KR" altLang="en-US" sz="1600" b="1" spc="-133" dirty="0" smtClean="0">
                <a:latin typeface="+mn-ea"/>
              </a:rPr>
              <a:t>넘어짐∙미끄러짐 방지조치 실시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견고한 </a:t>
            </a:r>
            <a:r>
              <a:rPr lang="ko-KR" altLang="en-US" sz="1600" b="1" spc="-133" dirty="0">
                <a:latin typeface="+mn-ea"/>
              </a:rPr>
              <a:t>구조로 </a:t>
            </a:r>
            <a:r>
              <a:rPr lang="ko-KR" altLang="en-US" sz="1600" b="1" spc="-133" dirty="0" smtClean="0">
                <a:latin typeface="+mn-ea"/>
              </a:rPr>
              <a:t>설치∙사용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사용 전 이상유무 점검</a:t>
            </a:r>
            <a:endParaRPr lang="en-US" altLang="ko-KR" sz="1600" b="1" spc="-133" dirty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안전모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err="1" smtClean="0">
                <a:latin typeface="+mn-ea"/>
              </a:rPr>
              <a:t>안전대</a:t>
            </a:r>
            <a:r>
              <a:rPr lang="ko-KR" altLang="en-US" sz="1600" b="1" spc="-133" dirty="0" smtClean="0">
                <a:latin typeface="+mn-ea"/>
              </a:rPr>
              <a:t> 등 보호구 지급∙착용</a:t>
            </a:r>
            <a:endParaRPr lang="en-US" altLang="ko-KR" sz="1600" b="1" spc="-133" dirty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이동식사다리 이동이 빈번한 경우 고정식 사다리 설치</a:t>
            </a:r>
            <a:endParaRPr lang="en-US" altLang="ko-KR" sz="1600" b="1" spc="-133" dirty="0" smtClean="0">
              <a:latin typeface="+mn-ea"/>
            </a:endParaRPr>
          </a:p>
        </p:txBody>
      </p:sp>
      <p:grpSp>
        <p:nvGrpSpPr>
          <p:cNvPr id="6" name="그룹 14"/>
          <p:cNvGrpSpPr/>
          <p:nvPr/>
        </p:nvGrpSpPr>
        <p:grpSpPr>
          <a:xfrm>
            <a:off x="1512855" y="4437578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12855" y="5314776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0"/>
          <p:cNvGrpSpPr/>
          <p:nvPr/>
        </p:nvGrpSpPr>
        <p:grpSpPr>
          <a:xfrm>
            <a:off x="941351" y="385349"/>
            <a:ext cx="8929750" cy="677108"/>
            <a:chOff x="941351" y="385349"/>
            <a:chExt cx="8929750" cy="677108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13" name="그림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36615" y="1875493"/>
            <a:ext cx="3744416" cy="213405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7741071" y="2086548"/>
            <a:ext cx="28083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/>
              <a:t>*</a:t>
            </a:r>
            <a:r>
              <a:rPr lang="ko-KR" altLang="en-US" sz="1200" b="1" dirty="0" err="1" smtClean="0"/>
              <a:t>기인물</a:t>
            </a:r>
            <a:r>
              <a:rPr lang="ko-KR" altLang="en-US" sz="1200" b="1" dirty="0" smtClean="0"/>
              <a:t> </a:t>
            </a:r>
            <a:r>
              <a:rPr lang="en-US" altLang="ko-KR" sz="1200" b="1" dirty="0" smtClean="0"/>
              <a:t>: </a:t>
            </a:r>
            <a:r>
              <a:rPr lang="ko-KR" altLang="en-US" sz="1200" b="1" dirty="0" smtClean="0"/>
              <a:t>이동식 사다리</a:t>
            </a:r>
            <a:r>
              <a:rPr lang="en-US" altLang="ko-KR" sz="1200" dirty="0" smtClean="0"/>
              <a:t>(</a:t>
            </a:r>
            <a:r>
              <a:rPr lang="ko-KR" altLang="en-US" sz="1200" dirty="0" smtClean="0"/>
              <a:t>길이 </a:t>
            </a:r>
            <a:r>
              <a:rPr lang="en-US" altLang="ko-KR" sz="1200" dirty="0" smtClean="0"/>
              <a:t>5m)</a:t>
            </a:r>
          </a:p>
          <a:p>
            <a:endParaRPr lang="en-US" altLang="ko-KR" sz="1200" dirty="0" smtClean="0"/>
          </a:p>
          <a:p>
            <a:r>
              <a:rPr lang="en-US" altLang="ko-KR" sz="1200" b="1" dirty="0" smtClean="0"/>
              <a:t>*</a:t>
            </a:r>
            <a:r>
              <a:rPr lang="ko-KR" altLang="en-US" sz="1200" b="1" dirty="0" smtClean="0"/>
              <a:t>특이사항</a:t>
            </a:r>
            <a:endParaRPr lang="en-US" altLang="ko-KR" sz="1200" b="1" dirty="0" smtClean="0"/>
          </a:p>
          <a:p>
            <a:endParaRPr lang="en-US" altLang="ko-KR" sz="1200" b="1" dirty="0" smtClean="0"/>
          </a:p>
          <a:p>
            <a:r>
              <a:rPr lang="ko-KR" altLang="en-US" sz="1200" dirty="0" smtClean="0"/>
              <a:t> </a:t>
            </a:r>
            <a:r>
              <a:rPr lang="en-US" altLang="ko-KR" sz="1200" dirty="0" smtClean="0"/>
              <a:t>-</a:t>
            </a:r>
            <a:r>
              <a:rPr lang="ko-KR" altLang="en-US" sz="1200" dirty="0" smtClean="0"/>
              <a:t> 하단 미끄럼 </a:t>
            </a:r>
            <a:r>
              <a:rPr lang="ko-KR" altLang="en-US" sz="1200" dirty="0" err="1" smtClean="0"/>
              <a:t>방지부</a:t>
            </a:r>
            <a:r>
              <a:rPr lang="ko-KR" altLang="en-US" sz="1200" dirty="0" smtClean="0"/>
              <a:t> 파손 및 마모</a:t>
            </a:r>
            <a:endParaRPr lang="en-US" altLang="ko-KR" sz="1200" dirty="0" smtClean="0"/>
          </a:p>
          <a:p>
            <a:r>
              <a:rPr lang="ko-KR" altLang="en-US" sz="1200" dirty="0" smtClean="0"/>
              <a:t> </a:t>
            </a:r>
            <a:r>
              <a:rPr lang="en-US" altLang="ko-KR" sz="1200" dirty="0" smtClean="0"/>
              <a:t>- </a:t>
            </a:r>
            <a:r>
              <a:rPr lang="ko-KR" altLang="en-US" sz="1200" dirty="0" smtClean="0"/>
              <a:t>중간 프레임 </a:t>
            </a:r>
            <a:r>
              <a:rPr lang="ko-KR" altLang="en-US" sz="1200" dirty="0" err="1" smtClean="0"/>
              <a:t>파단부를</a:t>
            </a:r>
            <a:r>
              <a:rPr lang="ko-KR" altLang="en-US" sz="1200" dirty="0" smtClean="0"/>
              <a:t> 목재로 연결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86642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727037" y="1341562"/>
            <a:ext cx="2357454" cy="1141267"/>
            <a:chOff x="727037" y="1572406"/>
            <a:chExt cx="2357454" cy="1141267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03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4120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en-US" altLang="ko-KR" sz="1500" b="1" spc="-133" dirty="0" smtClean="0">
                  <a:solidFill>
                    <a:srgbClr val="666699"/>
                  </a:solidFill>
                </a:rPr>
                <a:t>A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형 사다리를 이용해 보안등 교체작업 중 떨어짐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68659" y="4569176"/>
            <a:ext cx="6502442" cy="5899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사다리 넘어짐 방지조치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미실시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및 작업자 단독작업</a:t>
            </a:r>
            <a:endParaRPr lang="en-US" altLang="ko-KR" sz="1600" b="1" spc="-133" dirty="0">
              <a:solidFill>
                <a:srgbClr val="0070C0"/>
              </a:solidFill>
              <a:latin typeface="+mn-ea"/>
            </a:endParaRPr>
          </a:p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보호구 미착용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0243" y="1370141"/>
            <a:ext cx="8072493" cy="6910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공장 내 비상계단에서 </a:t>
            </a:r>
            <a:r>
              <a:rPr lang="en-US" altLang="ko-KR" sz="1600" b="1" spc="-133" dirty="0" smtClean="0">
                <a:latin typeface="+mn-ea"/>
              </a:rPr>
              <a:t>A</a:t>
            </a:r>
            <a:r>
              <a:rPr lang="ko-KR" altLang="en-US" sz="1600" b="1" spc="-133" dirty="0" smtClean="0">
                <a:latin typeface="+mn-ea"/>
              </a:rPr>
              <a:t>형 사다리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이동식</a:t>
            </a:r>
            <a:r>
              <a:rPr lang="en-US" altLang="ko-KR" sz="1600" b="1" spc="-133" dirty="0" smtClean="0">
                <a:latin typeface="+mn-ea"/>
              </a:rPr>
              <a:t>)</a:t>
            </a:r>
            <a:r>
              <a:rPr lang="ko-KR" altLang="en-US" sz="1600" b="1" spc="-133" dirty="0" smtClean="0">
                <a:latin typeface="+mn-ea"/>
              </a:rPr>
              <a:t>를 사용해 </a:t>
            </a:r>
            <a:r>
              <a:rPr lang="en-US" altLang="ko-KR" sz="1600" b="1" spc="-133" dirty="0" smtClean="0">
                <a:latin typeface="+mn-ea"/>
              </a:rPr>
              <a:t>2.95m </a:t>
            </a:r>
            <a:r>
              <a:rPr lang="ko-KR" altLang="en-US" sz="1600" b="1" spc="-133" dirty="0" smtClean="0">
                <a:latin typeface="+mn-ea"/>
              </a:rPr>
              <a:t>위 보안등 교체 중 사다리가 넘어지면서 계단에 떨어짐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70243" y="5314776"/>
            <a:ext cx="814393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고소작업 시 이동식사다리 대신 안전한 작업발판 사용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이동식사다리는 통로로 사용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보호구 지급 및 착용 관리</a:t>
            </a:r>
            <a:endParaRPr lang="en-US" altLang="ko-KR" sz="1600" b="1" spc="-133" dirty="0" smtClean="0">
              <a:latin typeface="+mn-ea"/>
            </a:endParaRPr>
          </a:p>
        </p:txBody>
      </p:sp>
      <p:grpSp>
        <p:nvGrpSpPr>
          <p:cNvPr id="6" name="그룹 14"/>
          <p:cNvGrpSpPr/>
          <p:nvPr/>
        </p:nvGrpSpPr>
        <p:grpSpPr>
          <a:xfrm>
            <a:off x="1512855" y="4550654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12855" y="5314360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0"/>
          <p:cNvGrpSpPr/>
          <p:nvPr/>
        </p:nvGrpSpPr>
        <p:grpSpPr>
          <a:xfrm>
            <a:off x="941351" y="385349"/>
            <a:ext cx="8929750" cy="677108"/>
            <a:chOff x="941351" y="385349"/>
            <a:chExt cx="8929750" cy="677108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18" name="그림 1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3" r="4794"/>
          <a:stretch/>
        </p:blipFill>
        <p:spPr>
          <a:xfrm>
            <a:off x="5796855" y="1841628"/>
            <a:ext cx="2968463" cy="2528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130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727037" y="1341562"/>
            <a:ext cx="2357454" cy="1141267"/>
            <a:chOff x="727037" y="1572406"/>
            <a:chExt cx="2357454" cy="1141267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04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4120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smtClean="0">
                  <a:solidFill>
                    <a:srgbClr val="666699"/>
                  </a:solidFill>
                </a:rPr>
                <a:t>지게차 포크 위에서 작업 중 떨어짐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68659" y="4406222"/>
            <a:ext cx="7468756" cy="8848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지게차 주용도 외 사용 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(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팔레트 위에 탑승해 고소작업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)</a:t>
            </a:r>
          </a:p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지게차 무자격자 운행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작업계획서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미작성</a:t>
            </a:r>
            <a:endParaRPr lang="en-US" altLang="ko-KR" sz="1600" b="1" spc="-133" dirty="0">
              <a:solidFill>
                <a:srgbClr val="0070C0"/>
              </a:solidFill>
              <a:latin typeface="+mn-ea"/>
            </a:endParaRPr>
          </a:p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보호구 미착용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0243" y="1370141"/>
            <a:ext cx="807249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지게차 포크에 끼워진 팔레트 위에서 가건물 해체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err="1" smtClean="0">
                <a:latin typeface="+mn-ea"/>
              </a:rPr>
              <a:t>빗물받이</a:t>
            </a:r>
            <a:r>
              <a:rPr lang="en-US" altLang="ko-KR" sz="1600" b="1" spc="-133" dirty="0" smtClean="0">
                <a:latin typeface="+mn-ea"/>
              </a:rPr>
              <a:t>) </a:t>
            </a:r>
            <a:r>
              <a:rPr lang="ko-KR" altLang="en-US" sz="1600" b="1" spc="-133" dirty="0" smtClean="0">
                <a:latin typeface="+mn-ea"/>
              </a:rPr>
              <a:t>작업 후 지게차가 후진 중인 상태에서 약 </a:t>
            </a:r>
            <a:r>
              <a:rPr lang="en-US" altLang="ko-KR" sz="1600" b="1" spc="-133" dirty="0" smtClean="0">
                <a:latin typeface="+mn-ea"/>
              </a:rPr>
              <a:t>2m </a:t>
            </a:r>
            <a:r>
              <a:rPr lang="ko-KR" altLang="en-US" sz="1600" b="1" spc="-133" dirty="0" smtClean="0">
                <a:latin typeface="+mn-ea"/>
              </a:rPr>
              <a:t>아래 바닥으로 떨어짐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70243" y="5314776"/>
            <a:ext cx="814393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고소작업 시 안전한 작업발판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비계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고소작업대 등</a:t>
            </a:r>
            <a:r>
              <a:rPr lang="en-US" altLang="ko-KR" sz="1600" b="1" spc="-133" dirty="0" smtClean="0">
                <a:latin typeface="+mn-ea"/>
              </a:rPr>
              <a:t>)</a:t>
            </a:r>
            <a:r>
              <a:rPr lang="ko-KR" altLang="en-US" sz="1600" b="1" spc="-133" dirty="0" smtClean="0">
                <a:latin typeface="+mn-ea"/>
              </a:rPr>
              <a:t> 사용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지게차는 하역 운반용으로 사용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지게차 작업 시 작업계획서 작성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무자격자 운전금지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고소작업 시 안전모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err="1" smtClean="0">
                <a:latin typeface="+mn-ea"/>
              </a:rPr>
              <a:t>안전대</a:t>
            </a:r>
            <a:r>
              <a:rPr lang="ko-KR" altLang="en-US" sz="1600" b="1" spc="-133" dirty="0" smtClean="0">
                <a:latin typeface="+mn-ea"/>
              </a:rPr>
              <a:t> 등 보호구 지급 및 착용</a:t>
            </a:r>
            <a:endParaRPr lang="en-US" altLang="ko-KR" sz="1600" b="1" spc="-133" dirty="0" smtClean="0">
              <a:latin typeface="+mn-ea"/>
            </a:endParaRPr>
          </a:p>
        </p:txBody>
      </p:sp>
      <p:grpSp>
        <p:nvGrpSpPr>
          <p:cNvPr id="6" name="그룹 14"/>
          <p:cNvGrpSpPr/>
          <p:nvPr/>
        </p:nvGrpSpPr>
        <p:grpSpPr>
          <a:xfrm>
            <a:off x="1512855" y="4369594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12855" y="5314360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0"/>
          <p:cNvGrpSpPr/>
          <p:nvPr/>
        </p:nvGrpSpPr>
        <p:grpSpPr>
          <a:xfrm>
            <a:off x="941351" y="385349"/>
            <a:ext cx="8929750" cy="677108"/>
            <a:chOff x="941351" y="385349"/>
            <a:chExt cx="8929750" cy="677108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11" name="그림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4807" y="2108805"/>
            <a:ext cx="3960440" cy="219689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23896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727037" y="1341562"/>
            <a:ext cx="2357454" cy="1141267"/>
            <a:chOff x="727037" y="1572406"/>
            <a:chExt cx="2357454" cy="1141267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05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4120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smtClean="0">
                  <a:solidFill>
                    <a:srgbClr val="666699"/>
                  </a:solidFill>
                </a:rPr>
                <a:t>이동식 비계 위에 설치한 사다리가 넘어지면서 떨어짐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68659" y="4406222"/>
            <a:ext cx="7468756" cy="5899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작업발판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단부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안전난간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미설치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보호구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(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안전대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)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미착용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0243" y="1370141"/>
            <a:ext cx="807249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주택 신축현장에서 지붕 처마 밑 마감작업을 위해 이동식 비계</a:t>
            </a:r>
            <a:r>
              <a:rPr lang="en-US" altLang="ko-KR" sz="1600" b="1" spc="-133" dirty="0" smtClean="0">
                <a:latin typeface="+mn-ea"/>
              </a:rPr>
              <a:t>(2</a:t>
            </a:r>
            <a:r>
              <a:rPr lang="ko-KR" altLang="en-US" sz="1600" b="1" spc="-133" dirty="0" smtClean="0">
                <a:latin typeface="+mn-ea"/>
              </a:rPr>
              <a:t>단</a:t>
            </a:r>
            <a:r>
              <a:rPr lang="en-US" altLang="ko-KR" sz="1600" b="1" spc="-133" dirty="0" smtClean="0">
                <a:latin typeface="+mn-ea"/>
              </a:rPr>
              <a:t>) </a:t>
            </a:r>
            <a:r>
              <a:rPr lang="ko-KR" altLang="en-US" sz="1600" b="1" spc="-133" dirty="0" smtClean="0">
                <a:latin typeface="+mn-ea"/>
              </a:rPr>
              <a:t>위에 </a:t>
            </a:r>
            <a:r>
              <a:rPr lang="en-US" altLang="ko-KR" sz="1600" b="1" spc="-133" dirty="0" smtClean="0">
                <a:latin typeface="+mn-ea"/>
              </a:rPr>
              <a:t>A</a:t>
            </a:r>
            <a:r>
              <a:rPr lang="ko-KR" altLang="en-US" sz="1600" b="1" spc="-133" dirty="0" smtClean="0">
                <a:latin typeface="+mn-ea"/>
              </a:rPr>
              <a:t>형 사다리를 설치해 올라가던 중 사다리와 이동식 비계가 동시에 넘어지면서 </a:t>
            </a:r>
            <a:r>
              <a:rPr lang="en-US" altLang="ko-KR" sz="1600" b="1" spc="-133" dirty="0" smtClean="0">
                <a:latin typeface="+mn-ea"/>
              </a:rPr>
              <a:t>4.5m </a:t>
            </a:r>
            <a:r>
              <a:rPr lang="ko-KR" altLang="en-US" sz="1600" b="1" spc="-133" dirty="0" smtClean="0">
                <a:latin typeface="+mn-ea"/>
              </a:rPr>
              <a:t>아래로 떨어짐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70243" y="5314776"/>
            <a:ext cx="814393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작업발판 위 별도의 추가 작업발판 및 사다리 설치 금지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이동식 비계 </a:t>
            </a:r>
            <a:r>
              <a:rPr lang="ko-KR" altLang="en-US" sz="1600" b="1" spc="-133" dirty="0" err="1" smtClean="0">
                <a:latin typeface="+mn-ea"/>
              </a:rPr>
              <a:t>아웃트리거</a:t>
            </a:r>
            <a:r>
              <a:rPr lang="ko-KR" altLang="en-US" sz="1600" b="1" spc="-133" dirty="0" smtClean="0">
                <a:latin typeface="+mn-ea"/>
              </a:rPr>
              <a:t> 설치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넘어짐 방지</a:t>
            </a:r>
            <a:r>
              <a:rPr lang="en-US" altLang="ko-KR" sz="1600" b="1" spc="-133" dirty="0" smtClean="0">
                <a:latin typeface="+mn-ea"/>
              </a:rPr>
              <a:t>), </a:t>
            </a:r>
            <a:r>
              <a:rPr lang="ko-KR" altLang="en-US" sz="1600" b="1" spc="-133" dirty="0" smtClean="0">
                <a:latin typeface="+mn-ea"/>
              </a:rPr>
              <a:t>이동식 비계에 견고한 </a:t>
            </a:r>
            <a:r>
              <a:rPr lang="ko-KR" altLang="en-US" sz="1600" b="1" spc="-133" dirty="0" err="1" smtClean="0">
                <a:latin typeface="+mn-ea"/>
              </a:rPr>
              <a:t>고임재</a:t>
            </a:r>
            <a:r>
              <a:rPr lang="ko-KR" altLang="en-US" sz="1600" b="1" spc="-133" dirty="0" smtClean="0">
                <a:latin typeface="+mn-ea"/>
              </a:rPr>
              <a:t> 설치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안전모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err="1" smtClean="0">
                <a:latin typeface="+mn-ea"/>
              </a:rPr>
              <a:t>안전대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부착설비 연결</a:t>
            </a:r>
            <a:r>
              <a:rPr lang="en-US" altLang="ko-KR" sz="1600" b="1" spc="-133" dirty="0" smtClean="0">
                <a:latin typeface="+mn-ea"/>
              </a:rPr>
              <a:t>)</a:t>
            </a:r>
            <a:r>
              <a:rPr lang="ko-KR" altLang="en-US" sz="1600" b="1" spc="-133" dirty="0" smtClean="0">
                <a:latin typeface="+mn-ea"/>
              </a:rPr>
              <a:t> 등 보호구 지급 및 착용</a:t>
            </a:r>
            <a:endParaRPr lang="en-US" altLang="ko-KR" sz="1600" b="1" spc="-133" dirty="0" smtClean="0">
              <a:latin typeface="+mn-ea"/>
            </a:endParaRPr>
          </a:p>
        </p:txBody>
      </p:sp>
      <p:grpSp>
        <p:nvGrpSpPr>
          <p:cNvPr id="6" name="그룹 14"/>
          <p:cNvGrpSpPr/>
          <p:nvPr/>
        </p:nvGrpSpPr>
        <p:grpSpPr>
          <a:xfrm>
            <a:off x="1512855" y="4369594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12855" y="5314360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0"/>
          <p:cNvGrpSpPr/>
          <p:nvPr/>
        </p:nvGrpSpPr>
        <p:grpSpPr>
          <a:xfrm>
            <a:off x="941351" y="385349"/>
            <a:ext cx="8929750" cy="677108"/>
            <a:chOff x="941351" y="385349"/>
            <a:chExt cx="8929750" cy="677108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13" name="그림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24231" y="2135016"/>
            <a:ext cx="3757612" cy="216693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18505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727037" y="1341562"/>
            <a:ext cx="2357454" cy="1141267"/>
            <a:chOff x="727037" y="1572406"/>
            <a:chExt cx="2357454" cy="1141267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06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4120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외부 비계 위에서 거푸집</a:t>
              </a:r>
              <a:endParaRPr lang="en-US" altLang="ko-KR" sz="1500" b="1" spc="-133" dirty="0" smtClean="0">
                <a:solidFill>
                  <a:srgbClr val="666699"/>
                </a:solidFill>
              </a:endParaRPr>
            </a:p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작업 중 떨어짐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68659" y="4406222"/>
            <a:ext cx="7468756" cy="5899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작업발판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단부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안전난간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미설치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보호구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(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안전대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)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미착용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0243" y="1370141"/>
            <a:ext cx="807249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err="1" smtClean="0">
                <a:latin typeface="+mn-ea"/>
              </a:rPr>
              <a:t>다가구</a:t>
            </a:r>
            <a:r>
              <a:rPr lang="ko-KR" altLang="en-US" sz="1600" b="1" spc="-133" dirty="0">
                <a:latin typeface="+mn-ea"/>
              </a:rPr>
              <a:t> </a:t>
            </a:r>
            <a:r>
              <a:rPr lang="ko-KR" altLang="en-US" sz="1600" b="1" spc="-133" dirty="0" smtClean="0">
                <a:latin typeface="+mn-ea"/>
              </a:rPr>
              <a:t>주택 신축현장에서 외벽 거푸집 설치 작업 중 외부 비계 작업발판 </a:t>
            </a:r>
            <a:r>
              <a:rPr lang="ko-KR" altLang="en-US" sz="1600" b="1" spc="-133" dirty="0" err="1" smtClean="0">
                <a:latin typeface="+mn-ea"/>
              </a:rPr>
              <a:t>단부에서</a:t>
            </a:r>
            <a:r>
              <a:rPr lang="ko-KR" altLang="en-US" sz="1600" b="1" spc="-133" dirty="0" smtClean="0">
                <a:latin typeface="+mn-ea"/>
              </a:rPr>
              <a:t> 실족해 </a:t>
            </a:r>
            <a:r>
              <a:rPr lang="en-US" altLang="ko-KR" sz="1600" b="1" spc="-133" dirty="0" smtClean="0">
                <a:latin typeface="+mn-ea"/>
              </a:rPr>
              <a:t>11m </a:t>
            </a:r>
            <a:r>
              <a:rPr lang="ko-KR" altLang="en-US" sz="1600" b="1" spc="-133" dirty="0" smtClean="0">
                <a:latin typeface="+mn-ea"/>
              </a:rPr>
              <a:t>아래로 떨어짐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70243" y="5314776"/>
            <a:ext cx="814393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규정에 적합한 안전난간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상부 및 중간 난간</a:t>
            </a:r>
            <a:r>
              <a:rPr lang="en-US" altLang="ko-KR" sz="1600" b="1" spc="-133" dirty="0" smtClean="0">
                <a:latin typeface="+mn-ea"/>
              </a:rPr>
              <a:t>)</a:t>
            </a:r>
            <a:r>
              <a:rPr lang="ko-KR" altLang="en-US" sz="1600" b="1" spc="-133" dirty="0" smtClean="0">
                <a:latin typeface="+mn-ea"/>
              </a:rPr>
              <a:t> 설치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err="1" smtClean="0">
                <a:latin typeface="+mn-ea"/>
              </a:rPr>
              <a:t>안전대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부착설비 연결</a:t>
            </a:r>
            <a:r>
              <a:rPr lang="en-US" altLang="ko-KR" sz="1600" b="1" spc="-133" dirty="0" smtClean="0">
                <a:latin typeface="+mn-ea"/>
              </a:rPr>
              <a:t>)</a:t>
            </a:r>
            <a:r>
              <a:rPr lang="ko-KR" altLang="en-US" sz="1600" b="1" spc="-133" dirty="0" smtClean="0">
                <a:latin typeface="+mn-ea"/>
              </a:rPr>
              <a:t> 등 보호구</a:t>
            </a:r>
            <a:r>
              <a:rPr lang="en-US" altLang="ko-KR" sz="1600" b="1" spc="-133" dirty="0" smtClean="0">
                <a:latin typeface="+mn-ea"/>
              </a:rPr>
              <a:t> </a:t>
            </a:r>
            <a:r>
              <a:rPr lang="ko-KR" altLang="en-US" sz="1600" b="1" spc="-133" dirty="0" smtClean="0">
                <a:latin typeface="+mn-ea"/>
              </a:rPr>
              <a:t>지급 및 착용</a:t>
            </a:r>
            <a:endParaRPr lang="en-US" altLang="ko-KR" sz="1600" b="1" spc="-133" dirty="0" smtClean="0">
              <a:latin typeface="+mn-ea"/>
            </a:endParaRPr>
          </a:p>
        </p:txBody>
      </p:sp>
      <p:grpSp>
        <p:nvGrpSpPr>
          <p:cNvPr id="6" name="그룹 14"/>
          <p:cNvGrpSpPr/>
          <p:nvPr/>
        </p:nvGrpSpPr>
        <p:grpSpPr>
          <a:xfrm>
            <a:off x="1512855" y="4369594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12855" y="5314360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0"/>
          <p:cNvGrpSpPr/>
          <p:nvPr/>
        </p:nvGrpSpPr>
        <p:grpSpPr>
          <a:xfrm>
            <a:off x="941351" y="385349"/>
            <a:ext cx="8929750" cy="677108"/>
            <a:chOff x="941351" y="385349"/>
            <a:chExt cx="8929750" cy="677108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13" name="그림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2839" y="1918013"/>
            <a:ext cx="3802572" cy="2405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296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41681" y="1572406"/>
            <a:ext cx="820085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회사 또는 직장이라는 곳은 다양한 사람이 모인 장소로 하나의 목적을 가지고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en-US" altLang="ko-KR" sz="1600" b="1" spc="-133" dirty="0" smtClean="0">
                <a:solidFill>
                  <a:prstClr val="black"/>
                </a:solidFill>
              </a:rPr>
              <a:t>  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활동하는 장소임을 인식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6775" y="1572406"/>
            <a:ext cx="2757234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01.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직장에 들어가면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70618" y="2384483"/>
            <a:ext cx="7572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50000"/>
              </a:lnSpc>
              <a:buClr>
                <a:srgbClr val="92D050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입사 초기에는 직장의 조직체계와 역할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공동 목적 등을 인식하지 못하는 경우가 있음</a:t>
            </a:r>
            <a:endParaRPr lang="en-US" altLang="ko-KR" sz="1600" b="1" spc="-133" dirty="0" smtClean="0">
              <a:solidFill>
                <a:srgbClr val="7030A0"/>
              </a:solidFill>
            </a:endParaRPr>
          </a:p>
        </p:txBody>
      </p:sp>
      <p:sp>
        <p:nvSpPr>
          <p:cNvPr id="6" name="대각선 방향의 모서리가 잘린 사각형 5"/>
          <p:cNvSpPr/>
          <p:nvPr/>
        </p:nvSpPr>
        <p:spPr>
          <a:xfrm>
            <a:off x="3584556" y="3429794"/>
            <a:ext cx="8001056" cy="1285884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41747" y="3501232"/>
            <a:ext cx="7643866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조직 운영에 따라 본인이 원하지 않는 업무가 부여되기도 하나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일의 경중 및 선호를 따지기 보다 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분업의 의의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개인 업무의 가치에 대해서 충분히 인식 할 필요가 있음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27037" y="4869954"/>
            <a:ext cx="2428892" cy="6910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신입사원이 조직적응에</a:t>
            </a:r>
          </a:p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어려움을 겪는 이유</a:t>
            </a:r>
            <a:endParaRPr lang="ko-KR" altLang="en-US" sz="1600" b="1" spc="-133" dirty="0">
              <a:solidFill>
                <a:srgbClr val="666699"/>
              </a:solidFill>
            </a:endParaRPr>
          </a:p>
        </p:txBody>
      </p:sp>
      <p:sp>
        <p:nvSpPr>
          <p:cNvPr id="13" name="대각선 방향의 모서리가 잘린 사각형 12"/>
          <p:cNvSpPr/>
          <p:nvPr/>
        </p:nvSpPr>
        <p:spPr>
          <a:xfrm>
            <a:off x="3584557" y="4858554"/>
            <a:ext cx="8001056" cy="1285884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41747" y="4929992"/>
            <a:ext cx="3643337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 </a:t>
            </a:r>
            <a:r>
              <a:rPr lang="en-US" altLang="ko-KR" sz="1600" b="1" spc="-133" dirty="0" smtClean="0">
                <a:solidFill>
                  <a:prstClr val="white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회사의 조직문화에 공감하기 어려워서 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누가 가르쳐 주는 것이 아니라서 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기존 직원들간의 심한 텃세 때문에</a:t>
            </a:r>
          </a:p>
        </p:txBody>
      </p:sp>
      <p:grpSp>
        <p:nvGrpSpPr>
          <p:cNvPr id="16" name="그룹 15"/>
          <p:cNvGrpSpPr/>
          <p:nvPr/>
        </p:nvGrpSpPr>
        <p:grpSpPr>
          <a:xfrm>
            <a:off x="869913" y="286522"/>
            <a:ext cx="8143932" cy="877163"/>
            <a:chOff x="869913" y="286522"/>
            <a:chExt cx="8143932" cy="877163"/>
          </a:xfrm>
        </p:grpSpPr>
        <p:sp>
          <p:nvSpPr>
            <p:cNvPr id="17" name="TextBox 16"/>
            <p:cNvSpPr txBox="1"/>
            <p:nvPr/>
          </p:nvSpPr>
          <p:spPr>
            <a:xfrm>
              <a:off x="2798739" y="286522"/>
              <a:ext cx="714380" cy="8771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ct val="150000"/>
                </a:lnSpc>
              </a:pPr>
              <a:r>
                <a:rPr lang="en-US" altLang="ko-KR" sz="3800" b="1" spc="-133" dirty="0" smtClean="0">
                  <a:solidFill>
                    <a:prstClr val="white"/>
                  </a:solidFill>
                </a:rPr>
                <a:t>1</a:t>
              </a:r>
              <a:endParaRPr lang="ko-KR" altLang="en-US" sz="3800" b="1" spc="-133" dirty="0">
                <a:solidFill>
                  <a:prstClr val="white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798871" y="429398"/>
              <a:ext cx="5214974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신규 입사자의 직장생활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69913" y="429398"/>
              <a:ext cx="1428760" cy="487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7763680" y="4929992"/>
            <a:ext cx="364333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 </a:t>
            </a:r>
            <a:r>
              <a:rPr lang="en-US" altLang="ko-KR" sz="1600" b="1" spc="-133" dirty="0" smtClean="0">
                <a:solidFill>
                  <a:prstClr val="white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직책 등에 의한 서열 문화 등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1100" y="3573810"/>
            <a:ext cx="242889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신입사원의 마음가짐</a:t>
            </a:r>
            <a:endParaRPr lang="ko-KR" altLang="en-US" sz="1600" b="1" spc="-133" dirty="0">
              <a:solidFill>
                <a:srgbClr val="66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72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20"/>
          <p:cNvGrpSpPr/>
          <p:nvPr/>
        </p:nvGrpSpPr>
        <p:grpSpPr>
          <a:xfrm>
            <a:off x="941351" y="385349"/>
            <a:ext cx="8929750" cy="677108"/>
            <a:chOff x="941351" y="385349"/>
            <a:chExt cx="8929750" cy="677108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9" name="직사각형 28"/>
          <p:cNvSpPr/>
          <p:nvPr/>
        </p:nvSpPr>
        <p:spPr>
          <a:xfrm>
            <a:off x="3513119" y="1773610"/>
            <a:ext cx="7900360" cy="4309080"/>
          </a:xfrm>
          <a:prstGeom prst="rect">
            <a:avLst/>
          </a:prstGeom>
          <a:solidFill>
            <a:srgbClr val="33CCC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0" name="그룹 29"/>
          <p:cNvGrpSpPr/>
          <p:nvPr/>
        </p:nvGrpSpPr>
        <p:grpSpPr>
          <a:xfrm>
            <a:off x="4441813" y="1487858"/>
            <a:ext cx="5143536" cy="642942"/>
            <a:chOff x="4799003" y="1572406"/>
            <a:chExt cx="5143536" cy="642942"/>
          </a:xfrm>
        </p:grpSpPr>
        <p:pic>
          <p:nvPicPr>
            <p:cNvPr id="31" name="그림 30" descr="안전팁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99003" y="1572406"/>
              <a:ext cx="1815074" cy="642942"/>
            </a:xfrm>
            <a:prstGeom prst="rect">
              <a:avLst/>
            </a:prstGeom>
          </p:spPr>
        </p:pic>
        <p:sp>
          <p:nvSpPr>
            <p:cNvPr id="32" name="모서리가 둥근 직사각형 31"/>
            <p:cNvSpPr/>
            <p:nvPr/>
          </p:nvSpPr>
          <p:spPr>
            <a:xfrm>
              <a:off x="6084887" y="1715282"/>
              <a:ext cx="3309518" cy="35719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rgbClr val="4F87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370639" y="1703140"/>
              <a:ext cx="3571900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ct val="150000"/>
                </a:lnSpc>
              </a:pPr>
              <a:r>
                <a:rPr lang="ko-KR" altLang="en-US" sz="1600" b="1" spc="-133" dirty="0" smtClean="0">
                  <a:latin typeface="+mj-ea"/>
                  <a:ea typeface="+mj-ea"/>
                </a:rPr>
                <a:t>건설현장 떨어짐</a:t>
              </a:r>
              <a:r>
                <a:rPr lang="en-US" altLang="ko-KR" sz="1600" b="1" spc="-133" dirty="0" smtClean="0">
                  <a:latin typeface="+mj-ea"/>
                  <a:ea typeface="+mj-ea"/>
                </a:rPr>
                <a:t>(</a:t>
              </a:r>
              <a:r>
                <a:rPr lang="ko-KR" altLang="en-US" sz="1600" b="1" spc="-133" dirty="0" smtClean="0">
                  <a:latin typeface="+mj-ea"/>
                  <a:ea typeface="+mj-ea"/>
                </a:rPr>
                <a:t>추락</a:t>
              </a:r>
              <a:r>
                <a:rPr lang="en-US" altLang="ko-KR" sz="1600" b="1" spc="-133" dirty="0" smtClean="0">
                  <a:latin typeface="+mj-ea"/>
                  <a:ea typeface="+mj-ea"/>
                </a:rPr>
                <a:t>) </a:t>
              </a:r>
              <a:r>
                <a:rPr lang="ko-KR" altLang="en-US" sz="1600" b="1" spc="-133" dirty="0" smtClean="0">
                  <a:latin typeface="+mj-ea"/>
                  <a:ea typeface="+mj-ea"/>
                </a:rPr>
                <a:t>재해 예방</a:t>
              </a:r>
              <a:endParaRPr lang="ko-KR" altLang="en-US" sz="1600" b="1" spc="-133" dirty="0">
                <a:latin typeface="+mj-ea"/>
                <a:ea typeface="+mj-ea"/>
              </a:endParaRPr>
            </a:p>
          </p:txBody>
        </p:sp>
      </p:grpSp>
      <p:sp>
        <p:nvSpPr>
          <p:cNvPr id="13" name="모서리가 둥근 직사각형 12"/>
          <p:cNvSpPr/>
          <p:nvPr/>
        </p:nvSpPr>
        <p:spPr>
          <a:xfrm>
            <a:off x="3734958" y="2521944"/>
            <a:ext cx="837762" cy="288032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</a:rPr>
              <a:t>현황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35" name="모서리가 둥근 직사각형 34"/>
          <p:cNvSpPr/>
          <p:nvPr/>
        </p:nvSpPr>
        <p:spPr>
          <a:xfrm>
            <a:off x="3753364" y="3289854"/>
            <a:ext cx="837762" cy="288032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</a:rPr>
              <a:t>정의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764145" y="2458361"/>
            <a:ext cx="449723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전 산업 사망사고의 약 절반이 건설업에서 발생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건설업 사망사고의 절반 이상은 떨어짐에서 발생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761169" y="3228567"/>
            <a:ext cx="6508295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비계란</a:t>
            </a:r>
            <a:r>
              <a:rPr lang="en-US" altLang="ko-KR" sz="1600" b="1" spc="-133" dirty="0" smtClean="0">
                <a:latin typeface="+mn-ea"/>
              </a:rPr>
              <a:t> </a:t>
            </a:r>
            <a:r>
              <a:rPr lang="ko-KR" altLang="en-US" sz="1600" b="1" spc="-133" dirty="0" smtClean="0">
                <a:latin typeface="+mn-ea"/>
              </a:rPr>
              <a:t>건물 외부에서 마감 등의 작업을 할 수 있도록 임시로 설치하는 가설물로 기둥</a:t>
            </a:r>
            <a:r>
              <a:rPr lang="en-US" altLang="ko-KR" sz="1600" b="1" spc="-133" dirty="0" smtClean="0">
                <a:latin typeface="+mn-ea"/>
              </a:rPr>
              <a:t>,</a:t>
            </a:r>
            <a:r>
              <a:rPr lang="ko-KR" altLang="en-US" sz="1600" b="1" spc="-133" dirty="0" smtClean="0">
                <a:latin typeface="+mn-ea"/>
              </a:rPr>
              <a:t> 작업발판</a:t>
            </a:r>
            <a:r>
              <a:rPr lang="en-US" altLang="ko-KR" sz="1600" b="1" spc="-133" dirty="0" smtClean="0">
                <a:latin typeface="+mn-ea"/>
              </a:rPr>
              <a:t>,</a:t>
            </a:r>
            <a:r>
              <a:rPr lang="ko-KR" altLang="en-US" sz="1600" b="1" spc="-133" dirty="0" smtClean="0">
                <a:latin typeface="+mn-ea"/>
              </a:rPr>
              <a:t> 연결부재 등으로 이뤄짐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강관 비계에 비해 체계적으로 조립 및 고정이 가능한 시스템 비계가 안전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불량비계란 작업발판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안전난간 등이 설치되지 않아 추락에 취약한 비계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38" name="모서리가 둥근 직사각형 37"/>
          <p:cNvSpPr/>
          <p:nvPr/>
        </p:nvSpPr>
        <p:spPr>
          <a:xfrm>
            <a:off x="3753473" y="4674070"/>
            <a:ext cx="7515991" cy="355144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</a:rPr>
              <a:t>비계 위 작업 시 다음 사항을 꼭 기억하세요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172245" y="5272202"/>
            <a:ext cx="6755642" cy="2755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ko-KR" altLang="en-US" sz="1600" b="1" dirty="0"/>
              <a:t>①작업발판 설치 ②안전난간 설치 ③</a:t>
            </a:r>
            <a:r>
              <a:rPr lang="ko-KR" altLang="en-US" sz="1600" b="1" dirty="0" err="1"/>
              <a:t>안전대</a:t>
            </a:r>
            <a:r>
              <a:rPr lang="ko-KR" altLang="en-US" sz="1600" b="1" dirty="0"/>
              <a:t> 지급 및 착용</a:t>
            </a:r>
            <a:r>
              <a:rPr lang="en-US" altLang="ko-KR" sz="1600" b="1" dirty="0"/>
              <a:t>(</a:t>
            </a:r>
            <a:r>
              <a:rPr lang="ko-KR" altLang="en-US" sz="1600" b="1" dirty="0"/>
              <a:t>부착설비 연결</a:t>
            </a:r>
            <a:r>
              <a:rPr lang="en-US" altLang="ko-KR" sz="1600" b="1" dirty="0" smtClean="0"/>
              <a:t>)</a:t>
            </a:r>
            <a:endParaRPr lang="ko-KR" alt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85018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727037" y="1341562"/>
            <a:ext cx="2357454" cy="1141267"/>
            <a:chOff x="727037" y="1572406"/>
            <a:chExt cx="2357454" cy="1141267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07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4120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유압 프레스 점검 중</a:t>
              </a:r>
              <a:endParaRPr lang="en-US" altLang="ko-KR" sz="1500" b="1" spc="-133" dirty="0" smtClean="0">
                <a:solidFill>
                  <a:srgbClr val="666699"/>
                </a:solidFill>
              </a:endParaRPr>
            </a:p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err="1" smtClean="0">
                  <a:solidFill>
                    <a:srgbClr val="666699"/>
                  </a:solidFill>
                </a:rPr>
                <a:t>금형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 사이에 끼임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67077" y="4296218"/>
            <a:ext cx="7468756" cy="8848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프레스 점검 중 운전정지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미실시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프레스 방호장치 미사용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  <a:p>
            <a:pPr latinLnBrk="0">
              <a:lnSpc>
                <a:spcPts val="2300"/>
              </a:lnSpc>
              <a:buClr>
                <a:srgbClr val="33CCCC"/>
              </a:buClr>
            </a:pPr>
            <a:r>
              <a:rPr lang="en-US" altLang="ko-KR" sz="1400" spc="-133" dirty="0" smtClean="0">
                <a:solidFill>
                  <a:srgbClr val="0070C0"/>
                </a:solidFill>
                <a:latin typeface="+mn-ea"/>
              </a:rPr>
              <a:t>    ※ </a:t>
            </a:r>
            <a:r>
              <a:rPr lang="ko-KR" altLang="en-US" sz="1400" spc="-133" dirty="0" err="1" smtClean="0">
                <a:solidFill>
                  <a:srgbClr val="0070C0"/>
                </a:solidFill>
                <a:latin typeface="+mn-ea"/>
              </a:rPr>
              <a:t>광전자식</a:t>
            </a:r>
            <a:r>
              <a:rPr lang="ko-KR" altLang="en-US" sz="1400" spc="-133" dirty="0" smtClean="0">
                <a:solidFill>
                  <a:srgbClr val="0070C0"/>
                </a:solidFill>
                <a:latin typeface="+mn-ea"/>
              </a:rPr>
              <a:t> ∙ </a:t>
            </a:r>
            <a:r>
              <a:rPr lang="ko-KR" altLang="en-US" sz="1400" spc="-133" dirty="0" err="1" smtClean="0">
                <a:solidFill>
                  <a:srgbClr val="0070C0"/>
                </a:solidFill>
                <a:latin typeface="+mn-ea"/>
              </a:rPr>
              <a:t>양수조작식</a:t>
            </a:r>
            <a:r>
              <a:rPr lang="ko-KR" altLang="en-US" sz="1400" spc="-133" dirty="0" smtClean="0">
                <a:solidFill>
                  <a:srgbClr val="0070C0"/>
                </a:solidFill>
                <a:latin typeface="+mn-ea"/>
              </a:rPr>
              <a:t> 방호장치</a:t>
            </a:r>
            <a:r>
              <a:rPr lang="en-US" altLang="ko-KR" sz="1400" spc="-133" dirty="0" smtClean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400" spc="-133" dirty="0" smtClean="0">
                <a:solidFill>
                  <a:srgbClr val="0070C0"/>
                </a:solidFill>
                <a:latin typeface="+mn-ea"/>
              </a:rPr>
              <a:t>안전블록 등이 설치되어 있었으나 파손 등으로 인해 정상작동 불능</a:t>
            </a:r>
            <a:endParaRPr lang="en-US" altLang="ko-KR" sz="1400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0243" y="1370141"/>
            <a:ext cx="807249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작업 전 유압프레스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err="1" smtClean="0">
                <a:latin typeface="+mn-ea"/>
              </a:rPr>
              <a:t>압입능력</a:t>
            </a:r>
            <a:r>
              <a:rPr lang="ko-KR" altLang="en-US" sz="1600" b="1" spc="-133" dirty="0" smtClean="0">
                <a:latin typeface="+mn-ea"/>
              </a:rPr>
              <a:t> </a:t>
            </a:r>
            <a:r>
              <a:rPr lang="en-US" altLang="ko-KR" sz="1600" b="1" spc="-133" dirty="0" smtClean="0">
                <a:latin typeface="+mn-ea"/>
              </a:rPr>
              <a:t>600</a:t>
            </a:r>
            <a:r>
              <a:rPr lang="ko-KR" altLang="en-US" sz="1600" b="1" spc="-133" dirty="0" smtClean="0">
                <a:latin typeface="+mn-ea"/>
              </a:rPr>
              <a:t>톤</a:t>
            </a:r>
            <a:r>
              <a:rPr lang="en-US" altLang="ko-KR" sz="1600" b="1" spc="-133" dirty="0" smtClean="0">
                <a:latin typeface="+mn-ea"/>
              </a:rPr>
              <a:t>)</a:t>
            </a:r>
            <a:r>
              <a:rPr lang="ko-KR" altLang="en-US" sz="1600" b="1" spc="-133" dirty="0">
                <a:latin typeface="+mn-ea"/>
              </a:rPr>
              <a:t> </a:t>
            </a:r>
            <a:r>
              <a:rPr lang="ko-KR" altLang="en-US" sz="1600" b="1" spc="-133" dirty="0" smtClean="0">
                <a:latin typeface="+mn-ea"/>
              </a:rPr>
              <a:t>점검 중 슬라이드가 하강해 </a:t>
            </a:r>
            <a:r>
              <a:rPr lang="ko-KR" altLang="en-US" sz="1600" b="1" spc="-133" dirty="0" err="1" smtClean="0">
                <a:latin typeface="+mn-ea"/>
              </a:rPr>
              <a:t>금형</a:t>
            </a:r>
            <a:r>
              <a:rPr lang="ko-KR" altLang="en-US" sz="1600" b="1" spc="-133" dirty="0" smtClean="0">
                <a:latin typeface="+mn-ea"/>
              </a:rPr>
              <a:t> 사이에 머리가 끼임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67077" y="5314465"/>
            <a:ext cx="862246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기계</a:t>
            </a:r>
            <a:r>
              <a:rPr lang="ko-KR" altLang="en-US" sz="1600" b="1" spc="-133" dirty="0">
                <a:latin typeface="+mn-ea"/>
              </a:rPr>
              <a:t>∙기구∙</a:t>
            </a:r>
            <a:r>
              <a:rPr lang="ko-KR" altLang="en-US" sz="1600" b="1" spc="-133" dirty="0" err="1">
                <a:latin typeface="+mn-ea"/>
              </a:rPr>
              <a:t>설비류</a:t>
            </a:r>
            <a:r>
              <a:rPr lang="ko-KR" altLang="en-US" sz="1600" b="1" spc="-133" dirty="0">
                <a:latin typeface="+mn-ea"/>
              </a:rPr>
              <a:t> 정비∙점검 등 비정형 작업 시 </a:t>
            </a:r>
            <a:r>
              <a:rPr lang="ko-KR" altLang="en-US" sz="1600" b="1" spc="-133" dirty="0" smtClean="0">
                <a:latin typeface="+mn-ea"/>
              </a:rPr>
              <a:t>운전정지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기동장치 잠금장치 설치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키 별도 보관</a:t>
            </a:r>
            <a:r>
              <a:rPr lang="en-US" altLang="ko-KR" sz="1600" b="1" spc="-133" dirty="0" smtClean="0">
                <a:latin typeface="+mn-ea"/>
              </a:rPr>
              <a:t>), </a:t>
            </a:r>
            <a:r>
              <a:rPr lang="ko-KR" altLang="en-US" sz="1600" b="1" spc="-133" dirty="0" err="1" smtClean="0">
                <a:latin typeface="+mn-ea"/>
              </a:rPr>
              <a:t>점검중</a:t>
            </a:r>
            <a:r>
              <a:rPr lang="ko-KR" altLang="en-US" sz="1600" b="1" spc="-133" dirty="0" smtClean="0">
                <a:latin typeface="+mn-ea"/>
              </a:rPr>
              <a:t> 꼬리표 부착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표지판 설치</a:t>
            </a:r>
            <a:r>
              <a:rPr lang="en-US" altLang="ko-KR" sz="1600" b="1" spc="-133" dirty="0" smtClean="0">
                <a:latin typeface="+mn-ea"/>
              </a:rPr>
              <a:t>)</a:t>
            </a: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안전블록 및 방호장치 정상 가동 유지를 위한 관리 실시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작업상황을 고려해 방호장치 추가 설치</a:t>
            </a:r>
            <a:endParaRPr lang="en-US" altLang="ko-KR" sz="1600" b="1" spc="-133" dirty="0" smtClean="0">
              <a:latin typeface="+mn-ea"/>
            </a:endParaRPr>
          </a:p>
        </p:txBody>
      </p:sp>
      <p:grpSp>
        <p:nvGrpSpPr>
          <p:cNvPr id="6" name="그룹 14"/>
          <p:cNvGrpSpPr/>
          <p:nvPr/>
        </p:nvGrpSpPr>
        <p:grpSpPr>
          <a:xfrm>
            <a:off x="1489127" y="4418046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495069" y="5357014"/>
            <a:ext cx="1414515" cy="419116"/>
            <a:chOff x="1495069" y="4258266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95069" y="4258266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1941482" y="4258266"/>
              <a:ext cx="927111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0"/>
          <p:cNvGrpSpPr/>
          <p:nvPr/>
        </p:nvGrpSpPr>
        <p:grpSpPr>
          <a:xfrm>
            <a:off x="941351" y="385349"/>
            <a:ext cx="8929750" cy="677108"/>
            <a:chOff x="941351" y="385349"/>
            <a:chExt cx="8929750" cy="677108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13" name="그림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98871" y="1841628"/>
            <a:ext cx="3600399" cy="2172015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7525047" y="1845845"/>
            <a:ext cx="42126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/>
              <a:t>*</a:t>
            </a:r>
            <a:r>
              <a:rPr lang="ko-KR" altLang="en-US" sz="1200" b="1" dirty="0" err="1" smtClean="0"/>
              <a:t>광전자식</a:t>
            </a:r>
            <a:r>
              <a:rPr lang="ko-KR" altLang="en-US" sz="1200" b="1" dirty="0" smtClean="0"/>
              <a:t> 방호장치</a:t>
            </a:r>
            <a:endParaRPr lang="en-US" altLang="ko-KR" sz="1200" b="1" dirty="0" smtClean="0"/>
          </a:p>
          <a:p>
            <a:pPr marL="180975" indent="-180975"/>
            <a:r>
              <a:rPr lang="ko-KR" altLang="en-US" sz="1200" dirty="0"/>
              <a:t> </a:t>
            </a:r>
            <a:r>
              <a:rPr lang="en-US" altLang="ko-KR" sz="1200" dirty="0"/>
              <a:t>-</a:t>
            </a:r>
            <a:r>
              <a:rPr lang="ko-KR" altLang="en-US" sz="1200" dirty="0"/>
              <a:t> </a:t>
            </a:r>
            <a:r>
              <a:rPr lang="ko-KR" altLang="en-US" sz="1200" dirty="0" smtClean="0"/>
              <a:t>위험구역 내 작업자 동작 감지 시 즉시 운전정지</a:t>
            </a:r>
            <a:endParaRPr lang="en-US" altLang="ko-KR" sz="1200" dirty="0" smtClean="0"/>
          </a:p>
          <a:p>
            <a:endParaRPr lang="en-US" altLang="ko-KR" sz="1200" dirty="0" smtClean="0"/>
          </a:p>
          <a:p>
            <a:r>
              <a:rPr lang="en-US" altLang="ko-KR" sz="1200" b="1" dirty="0" smtClean="0"/>
              <a:t>*</a:t>
            </a:r>
            <a:r>
              <a:rPr lang="ko-KR" altLang="en-US" sz="1200" b="1" dirty="0" err="1" smtClean="0"/>
              <a:t>양수조작식</a:t>
            </a:r>
            <a:r>
              <a:rPr lang="ko-KR" altLang="en-US" sz="1200" b="1" dirty="0" smtClean="0"/>
              <a:t> </a:t>
            </a:r>
            <a:r>
              <a:rPr lang="ko-KR" altLang="en-US" sz="1200" b="1" dirty="0"/>
              <a:t>방호장치</a:t>
            </a:r>
            <a:endParaRPr lang="en-US" altLang="ko-KR" sz="1200" b="1" dirty="0"/>
          </a:p>
          <a:p>
            <a:pPr marL="180975" indent="-180975"/>
            <a:r>
              <a:rPr lang="ko-KR" altLang="en-US" sz="1200" dirty="0" smtClean="0"/>
              <a:t> </a:t>
            </a:r>
            <a:r>
              <a:rPr lang="en-US" altLang="ko-KR" sz="1200" dirty="0" smtClean="0"/>
              <a:t>-</a:t>
            </a:r>
            <a:r>
              <a:rPr lang="ko-KR" altLang="en-US" sz="1200" dirty="0" smtClean="0"/>
              <a:t> 양손으로 누르고 있는 스위치 중</a:t>
            </a:r>
            <a:r>
              <a:rPr lang="en-US" altLang="ko-KR" sz="1200" dirty="0"/>
              <a:t> </a:t>
            </a:r>
            <a:r>
              <a:rPr lang="ko-KR" altLang="en-US" sz="1200" dirty="0" smtClean="0"/>
              <a:t>어느 한쪽이라도 손을 떼면 즉시</a:t>
            </a:r>
            <a:r>
              <a:rPr lang="en-US" altLang="ko-KR" sz="1200" dirty="0"/>
              <a:t> </a:t>
            </a:r>
            <a:r>
              <a:rPr lang="ko-KR" altLang="en-US" sz="1200" dirty="0" smtClean="0"/>
              <a:t>운전정지</a:t>
            </a:r>
            <a:endParaRPr lang="en-US" altLang="ko-KR" sz="1200" dirty="0" smtClean="0"/>
          </a:p>
          <a:p>
            <a:endParaRPr lang="en-US" altLang="ko-KR" sz="1200" dirty="0" smtClean="0"/>
          </a:p>
          <a:p>
            <a:r>
              <a:rPr lang="en-US" altLang="ko-KR" sz="1200" b="1" dirty="0" smtClean="0"/>
              <a:t>*</a:t>
            </a:r>
            <a:r>
              <a:rPr lang="ko-KR" altLang="en-US" sz="1200" b="1" dirty="0" smtClean="0"/>
              <a:t>안전블록</a:t>
            </a:r>
            <a:endParaRPr lang="en-US" altLang="ko-KR" sz="1200" b="1" dirty="0"/>
          </a:p>
          <a:p>
            <a:pPr marL="180975" indent="-180975"/>
            <a:r>
              <a:rPr lang="ko-KR" altLang="en-US" sz="1200" dirty="0"/>
              <a:t> </a:t>
            </a:r>
            <a:r>
              <a:rPr lang="en-US" altLang="ko-KR" sz="1200" dirty="0"/>
              <a:t>-</a:t>
            </a:r>
            <a:r>
              <a:rPr lang="ko-KR" altLang="en-US" sz="1200" dirty="0"/>
              <a:t> </a:t>
            </a:r>
            <a:r>
              <a:rPr lang="ko-KR" altLang="en-US" sz="1200" dirty="0" smtClean="0"/>
              <a:t>상하 </a:t>
            </a:r>
            <a:r>
              <a:rPr lang="ko-KR" altLang="en-US" sz="1200" dirty="0" err="1" smtClean="0"/>
              <a:t>금형</a:t>
            </a:r>
            <a:r>
              <a:rPr lang="ko-KR" altLang="en-US" sz="1200" dirty="0" smtClean="0"/>
              <a:t> 사이에 블록을 넣어 고정시켜 불시 하강 방지</a:t>
            </a:r>
            <a:endParaRPr lang="en-US" altLang="ko-KR" sz="1200" dirty="0"/>
          </a:p>
          <a:p>
            <a:endParaRPr lang="en-US" altLang="ko-KR" sz="1200" dirty="0" smtClean="0"/>
          </a:p>
        </p:txBody>
      </p:sp>
    </p:spTree>
    <p:extLst>
      <p:ext uri="{BB962C8B-B14F-4D97-AF65-F5344CB8AC3E}">
        <p14:creationId xmlns:p14="http://schemas.microsoft.com/office/powerpoint/2010/main" val="700342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727037" y="1341562"/>
            <a:ext cx="2357454" cy="1141267"/>
            <a:chOff x="727037" y="1572406"/>
            <a:chExt cx="2357454" cy="1141267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08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4120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믹서기 내부 청소작업 중 </a:t>
              </a:r>
              <a:r>
                <a:rPr lang="ko-KR" altLang="en-US" sz="1500" b="1" spc="-133" dirty="0" err="1" smtClean="0">
                  <a:solidFill>
                    <a:srgbClr val="666699"/>
                  </a:solidFill>
                </a:rPr>
                <a:t>회전날에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 끼임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68659" y="4406222"/>
            <a:ext cx="7468756" cy="5899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점검 중 운전정지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미실시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믹서기 방호장치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(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덮개 연동장치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-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인터록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)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고장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0243" y="1370141"/>
            <a:ext cx="807249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err="1" smtClean="0">
                <a:latin typeface="+mn-ea"/>
              </a:rPr>
              <a:t>배합실</a:t>
            </a:r>
            <a:r>
              <a:rPr lang="ko-KR" altLang="en-US" sz="1600" b="1" spc="-133" dirty="0" smtClean="0">
                <a:latin typeface="+mn-ea"/>
              </a:rPr>
              <a:t> 믹서기 내부 청소 중 타 작업자가 스위치를 조작해 믹서기가 가동되면서 </a:t>
            </a:r>
            <a:r>
              <a:rPr lang="ko-KR" altLang="en-US" sz="1600" b="1" spc="-133" dirty="0" err="1" smtClean="0">
                <a:latin typeface="+mn-ea"/>
              </a:rPr>
              <a:t>회전날에</a:t>
            </a:r>
            <a:r>
              <a:rPr lang="ko-KR" altLang="en-US" sz="1600" b="1" spc="-133" dirty="0" smtClean="0">
                <a:latin typeface="+mn-ea"/>
              </a:rPr>
              <a:t> 끼임</a:t>
            </a:r>
            <a:endParaRPr lang="en-US" altLang="ko-KR" sz="1600" b="1" spc="-133" dirty="0" smtClean="0">
              <a:latin typeface="+mn-ea"/>
            </a:endParaRPr>
          </a:p>
        </p:txBody>
      </p:sp>
      <p:grpSp>
        <p:nvGrpSpPr>
          <p:cNvPr id="6" name="그룹 14"/>
          <p:cNvGrpSpPr/>
          <p:nvPr/>
        </p:nvGrpSpPr>
        <p:grpSpPr>
          <a:xfrm>
            <a:off x="1512855" y="4369594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12855" y="5314360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0"/>
          <p:cNvGrpSpPr/>
          <p:nvPr/>
        </p:nvGrpSpPr>
        <p:grpSpPr>
          <a:xfrm>
            <a:off x="941351" y="385349"/>
            <a:ext cx="8929750" cy="677108"/>
            <a:chOff x="941351" y="385349"/>
            <a:chExt cx="8929750" cy="677108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11" name="그림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98871" y="1878569"/>
            <a:ext cx="3756877" cy="216423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7885087" y="2251996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/>
              <a:t>*</a:t>
            </a:r>
            <a:r>
              <a:rPr lang="ko-KR" altLang="en-US" sz="1200" b="1" dirty="0" smtClean="0"/>
              <a:t>덮개 연동장치</a:t>
            </a:r>
            <a:r>
              <a:rPr lang="en-US" altLang="ko-KR" sz="1200" b="1" dirty="0" smtClean="0"/>
              <a:t>(</a:t>
            </a:r>
            <a:r>
              <a:rPr lang="ko-KR" altLang="en-US" sz="1200" b="1" dirty="0" err="1" smtClean="0"/>
              <a:t>인터록</a:t>
            </a:r>
            <a:r>
              <a:rPr lang="en-US" altLang="ko-KR" sz="1200" b="1" dirty="0" smtClean="0"/>
              <a:t>)</a:t>
            </a:r>
          </a:p>
          <a:p>
            <a:pPr marL="180975" indent="-180975"/>
            <a:r>
              <a:rPr lang="ko-KR" altLang="en-US" sz="1200" dirty="0"/>
              <a:t> </a:t>
            </a:r>
            <a:r>
              <a:rPr lang="en-US" altLang="ko-KR" sz="1200" dirty="0"/>
              <a:t>-</a:t>
            </a:r>
            <a:r>
              <a:rPr lang="ko-KR" altLang="en-US" sz="1200" dirty="0"/>
              <a:t> </a:t>
            </a:r>
            <a:r>
              <a:rPr lang="ko-KR" altLang="en-US" sz="1200" dirty="0" smtClean="0"/>
              <a:t>기계 덮개 개방 시 즉시 운전정지</a:t>
            </a:r>
            <a:endParaRPr lang="en-US" altLang="ko-KR" sz="1200" dirty="0" smtClean="0"/>
          </a:p>
        </p:txBody>
      </p:sp>
      <p:sp>
        <p:nvSpPr>
          <p:cNvPr id="26" name="TextBox 25"/>
          <p:cNvSpPr txBox="1"/>
          <p:nvPr/>
        </p:nvSpPr>
        <p:spPr>
          <a:xfrm>
            <a:off x="3370243" y="5314776"/>
            <a:ext cx="814393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기계</a:t>
            </a:r>
            <a:r>
              <a:rPr lang="ko-KR" altLang="en-US" sz="1600" b="1" spc="-133" dirty="0">
                <a:latin typeface="+mn-ea"/>
              </a:rPr>
              <a:t>∙기구∙</a:t>
            </a:r>
            <a:r>
              <a:rPr lang="ko-KR" altLang="en-US" sz="1600" b="1" spc="-133" dirty="0" err="1">
                <a:latin typeface="+mn-ea"/>
              </a:rPr>
              <a:t>설비류</a:t>
            </a:r>
            <a:r>
              <a:rPr lang="ko-KR" altLang="en-US" sz="1600" b="1" spc="-133" dirty="0">
                <a:latin typeface="+mn-ea"/>
              </a:rPr>
              <a:t> 정비∙점검 등 비정형 작업 시 </a:t>
            </a:r>
            <a:r>
              <a:rPr lang="ko-KR" altLang="en-US" sz="1600" b="1" spc="-133" dirty="0" smtClean="0">
                <a:latin typeface="+mn-ea"/>
              </a:rPr>
              <a:t>운전정지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기동장치 잠금장치 설치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키 별도 보관</a:t>
            </a:r>
            <a:r>
              <a:rPr lang="en-US" altLang="ko-KR" sz="1600" b="1" spc="-133" dirty="0" smtClean="0">
                <a:latin typeface="+mn-ea"/>
              </a:rPr>
              <a:t>), </a:t>
            </a:r>
            <a:r>
              <a:rPr lang="ko-KR" altLang="en-US" sz="1600" b="1" spc="-133" dirty="0" err="1" smtClean="0">
                <a:latin typeface="+mn-ea"/>
              </a:rPr>
              <a:t>점검중</a:t>
            </a:r>
            <a:r>
              <a:rPr lang="ko-KR" altLang="en-US" sz="1600" b="1" spc="-133" dirty="0" smtClean="0">
                <a:latin typeface="+mn-ea"/>
              </a:rPr>
              <a:t> 꼬리표 부착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표지판 설치</a:t>
            </a:r>
            <a:r>
              <a:rPr lang="en-US" altLang="ko-KR" sz="1600" b="1" spc="-133" dirty="0" smtClean="0">
                <a:latin typeface="+mn-ea"/>
              </a:rPr>
              <a:t>)</a:t>
            </a: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방호장치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덮개 연동장치</a:t>
            </a:r>
            <a:r>
              <a:rPr lang="en-US" altLang="ko-KR" sz="1600" b="1" spc="-133" dirty="0" smtClean="0">
                <a:latin typeface="+mn-ea"/>
              </a:rPr>
              <a:t>) </a:t>
            </a:r>
            <a:r>
              <a:rPr lang="ko-KR" altLang="en-US" sz="1600" b="1" spc="-133" dirty="0" smtClean="0">
                <a:latin typeface="+mn-ea"/>
              </a:rPr>
              <a:t>정상 작동 유지 및 관리</a:t>
            </a:r>
            <a:endParaRPr lang="en-US" altLang="ko-KR" sz="1600" b="1" spc="-133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972651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20"/>
          <p:cNvGrpSpPr/>
          <p:nvPr/>
        </p:nvGrpSpPr>
        <p:grpSpPr>
          <a:xfrm>
            <a:off x="941351" y="385349"/>
            <a:ext cx="8929750" cy="677108"/>
            <a:chOff x="941351" y="385349"/>
            <a:chExt cx="8929750" cy="677108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9" name="직사각형 28"/>
          <p:cNvSpPr/>
          <p:nvPr/>
        </p:nvSpPr>
        <p:spPr>
          <a:xfrm>
            <a:off x="3788924" y="1845618"/>
            <a:ext cx="7396304" cy="3589000"/>
          </a:xfrm>
          <a:prstGeom prst="rect">
            <a:avLst/>
          </a:prstGeom>
          <a:solidFill>
            <a:srgbClr val="33CCC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0" name="그룹 29"/>
          <p:cNvGrpSpPr/>
          <p:nvPr/>
        </p:nvGrpSpPr>
        <p:grpSpPr>
          <a:xfrm>
            <a:off x="4128444" y="1559866"/>
            <a:ext cx="5143536" cy="642942"/>
            <a:chOff x="4799003" y="1572406"/>
            <a:chExt cx="5143536" cy="642942"/>
          </a:xfrm>
        </p:grpSpPr>
        <p:pic>
          <p:nvPicPr>
            <p:cNvPr id="31" name="그림 30" descr="안전팁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99003" y="1572406"/>
              <a:ext cx="1815074" cy="642942"/>
            </a:xfrm>
            <a:prstGeom prst="rect">
              <a:avLst/>
            </a:prstGeom>
          </p:spPr>
        </p:pic>
        <p:sp>
          <p:nvSpPr>
            <p:cNvPr id="32" name="모서리가 둥근 직사각형 31"/>
            <p:cNvSpPr/>
            <p:nvPr/>
          </p:nvSpPr>
          <p:spPr>
            <a:xfrm>
              <a:off x="6084887" y="1715282"/>
              <a:ext cx="3093494" cy="35719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rgbClr val="4F87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370639" y="1703140"/>
              <a:ext cx="3571900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ct val="150000"/>
                </a:lnSpc>
              </a:pPr>
              <a:r>
                <a:rPr lang="ko-KR" altLang="en-US" sz="1600" b="1" spc="-133" dirty="0" smtClean="0">
                  <a:latin typeface="+mj-ea"/>
                  <a:ea typeface="+mj-ea"/>
                </a:rPr>
                <a:t>기계∙기구</a:t>
              </a:r>
              <a:r>
                <a:rPr lang="ko-KR" altLang="en-US" sz="1600" b="1" spc="-133" dirty="0" smtClean="0">
                  <a:latin typeface="+mj-ea"/>
                </a:rPr>
                <a:t>∙</a:t>
              </a:r>
              <a:r>
                <a:rPr lang="ko-KR" altLang="en-US" sz="1600" b="1" spc="-133" dirty="0" smtClean="0">
                  <a:latin typeface="+mj-ea"/>
                  <a:ea typeface="+mj-ea"/>
                </a:rPr>
                <a:t>설비 끼임</a:t>
              </a:r>
              <a:r>
                <a:rPr lang="en-US" altLang="ko-KR" sz="1600" b="1" spc="-133" dirty="0" smtClean="0">
                  <a:latin typeface="+mj-ea"/>
                  <a:ea typeface="+mj-ea"/>
                </a:rPr>
                <a:t> </a:t>
              </a:r>
              <a:r>
                <a:rPr lang="ko-KR" altLang="en-US" sz="1600" b="1" spc="-133" dirty="0" smtClean="0">
                  <a:latin typeface="+mj-ea"/>
                  <a:ea typeface="+mj-ea"/>
                </a:rPr>
                <a:t>재해 예방</a:t>
              </a:r>
              <a:endParaRPr lang="ko-KR" altLang="en-US" sz="1600" b="1" spc="-133" dirty="0">
                <a:latin typeface="+mj-ea"/>
                <a:ea typeface="+mj-ea"/>
              </a:endParaRP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4267812" y="2343824"/>
            <a:ext cx="4497234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기계 운전정지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전원차단</a:t>
            </a:r>
            <a:r>
              <a:rPr lang="en-US" altLang="ko-KR" sz="1600" b="1" spc="-133" dirty="0" smtClean="0">
                <a:latin typeface="+mn-ea"/>
              </a:rPr>
              <a:t>)</a:t>
            </a: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기동장치 잠금장치 설치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키 별도 보관</a:t>
            </a:r>
            <a:r>
              <a:rPr lang="en-US" altLang="ko-KR" sz="1600" b="1" spc="-133" dirty="0" smtClean="0">
                <a:latin typeface="+mn-ea"/>
              </a:rPr>
              <a:t>)</a:t>
            </a: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err="1" smtClean="0">
                <a:latin typeface="+mn-ea"/>
              </a:rPr>
              <a:t>점검중</a:t>
            </a:r>
            <a:r>
              <a:rPr lang="ko-KR" altLang="en-US" sz="1600" b="1" spc="-133" dirty="0" smtClean="0">
                <a:latin typeface="+mn-ea"/>
              </a:rPr>
              <a:t> 등 조작금지 꼬리표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표지판</a:t>
            </a:r>
            <a:r>
              <a:rPr lang="en-US" altLang="ko-KR" sz="1600" b="1" spc="-133" dirty="0" smtClean="0">
                <a:latin typeface="+mn-ea"/>
              </a:rPr>
              <a:t>) </a:t>
            </a:r>
            <a:r>
              <a:rPr lang="ko-KR" altLang="en-US" sz="1600" b="1" spc="-133" dirty="0" smtClean="0">
                <a:latin typeface="+mn-ea"/>
              </a:rPr>
              <a:t>설치</a:t>
            </a:r>
            <a:endParaRPr lang="en-US" altLang="ko-KR" sz="1600" b="1" spc="-133" dirty="0" smtClean="0">
              <a:latin typeface="+mn-ea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7812" y="3417254"/>
            <a:ext cx="5303030" cy="183509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grpSp>
        <p:nvGrpSpPr>
          <p:cNvPr id="13" name="그룹 17"/>
          <p:cNvGrpSpPr/>
          <p:nvPr/>
        </p:nvGrpSpPr>
        <p:grpSpPr>
          <a:xfrm>
            <a:off x="1384224" y="1783692"/>
            <a:ext cx="1414515" cy="419116"/>
            <a:chOff x="1512855" y="4215612"/>
            <a:chExt cx="1414515" cy="419116"/>
          </a:xfrm>
        </p:grpSpPr>
        <p:pic>
          <p:nvPicPr>
            <p:cNvPr id="14" name="그림 13" descr="사례 예방대책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2526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727037" y="1341562"/>
            <a:ext cx="2357454" cy="1141267"/>
            <a:chOff x="727037" y="1572406"/>
            <a:chExt cx="2357454" cy="1141267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09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4120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smtClean="0">
                  <a:solidFill>
                    <a:srgbClr val="666699"/>
                  </a:solidFill>
                </a:rPr>
                <a:t>선반작업 중 가공품에 작업복이 말림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68659" y="4406222"/>
            <a:ext cx="7756788" cy="8848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기계 가동 중 말림 위험이 있는 회전 가공물에 접근 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(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방호조치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미실시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)</a:t>
            </a:r>
          </a:p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가공물 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(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댐퍼축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)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돌출부 방호조치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미실시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비상정지스위치 설치 위치 부적합 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(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말림 위치에서 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1.5m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떨어진 곳에 설치됨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70243" y="1370141"/>
            <a:ext cx="807249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작업자가 범용 선반을 이용해 기계부품 가공작업 중 방진구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고정식</a:t>
            </a:r>
            <a:r>
              <a:rPr lang="en-US" altLang="ko-KR" sz="1600" b="1" spc="-133" dirty="0" smtClean="0">
                <a:latin typeface="+mn-ea"/>
              </a:rPr>
              <a:t>)</a:t>
            </a:r>
            <a:r>
              <a:rPr lang="ko-KR" altLang="en-US" sz="1600" b="1" spc="-133" dirty="0" smtClean="0">
                <a:latin typeface="+mn-ea"/>
              </a:rPr>
              <a:t>를 조절하다가 가공물의 돌출된 볼트에 작업복이 말림</a:t>
            </a:r>
            <a:endParaRPr lang="en-US" altLang="ko-KR" sz="1600" b="1" spc="-133" dirty="0" smtClean="0">
              <a:latin typeface="+mn-ea"/>
            </a:endParaRPr>
          </a:p>
        </p:txBody>
      </p:sp>
      <p:grpSp>
        <p:nvGrpSpPr>
          <p:cNvPr id="6" name="그룹 14"/>
          <p:cNvGrpSpPr/>
          <p:nvPr/>
        </p:nvGrpSpPr>
        <p:grpSpPr>
          <a:xfrm>
            <a:off x="1512855" y="4369594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12855" y="5314360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0"/>
          <p:cNvGrpSpPr/>
          <p:nvPr/>
        </p:nvGrpSpPr>
        <p:grpSpPr>
          <a:xfrm>
            <a:off x="941351" y="385349"/>
            <a:ext cx="8929750" cy="677108"/>
            <a:chOff x="941351" y="385349"/>
            <a:chExt cx="8929750" cy="677108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370243" y="5314776"/>
            <a:ext cx="814393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위험부위 덮개 또는 울 등 설치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돌출회전 물체를 </a:t>
            </a:r>
            <a:r>
              <a:rPr lang="ko-KR" altLang="en-US" sz="1600" b="1" spc="-133" dirty="0" err="1" smtClean="0">
                <a:latin typeface="+mn-ea"/>
              </a:rPr>
              <a:t>묻힘형으로</a:t>
            </a:r>
            <a:r>
              <a:rPr lang="ko-KR" altLang="en-US" sz="1600" b="1" spc="-133" dirty="0" smtClean="0">
                <a:latin typeface="+mn-ea"/>
              </a:rPr>
              <a:t> 설치 등 방호조치 실시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작업자가 조작하기 쉬운 곳에 적절한 비상정지장치 설치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발 </a:t>
            </a:r>
            <a:r>
              <a:rPr lang="ko-KR" altLang="en-US" sz="1600" b="1" spc="-133" dirty="0" err="1" smtClean="0">
                <a:latin typeface="+mn-ea"/>
              </a:rPr>
              <a:t>조작식</a:t>
            </a:r>
            <a:r>
              <a:rPr lang="ko-KR" altLang="en-US" sz="1600" b="1" spc="-133" dirty="0" smtClean="0">
                <a:latin typeface="+mn-ea"/>
              </a:rPr>
              <a:t> 비장정지장치 등</a:t>
            </a:r>
            <a:r>
              <a:rPr lang="en-US" altLang="ko-KR" sz="1600" b="1" spc="-133" dirty="0" smtClean="0">
                <a:latin typeface="+mn-ea"/>
              </a:rPr>
              <a:t>)</a:t>
            </a: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안전한 위치에서 방진구 조절</a:t>
            </a:r>
            <a:endParaRPr lang="en-US" altLang="ko-KR" sz="1600" b="1" spc="-133" dirty="0" smtClean="0">
              <a:latin typeface="+mn-ea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00911" y="1829755"/>
            <a:ext cx="4138519" cy="2315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661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727037" y="1341562"/>
            <a:ext cx="2357454" cy="1141267"/>
            <a:chOff x="727037" y="1572406"/>
            <a:chExt cx="2357454" cy="1141267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10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4120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smtClean="0">
                  <a:solidFill>
                    <a:srgbClr val="666699"/>
                  </a:solidFill>
                </a:rPr>
                <a:t>이물질 제거 중 롤러 사이에 손 끼임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68659" y="4406222"/>
            <a:ext cx="7756788" cy="5899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이물질 제거 등의 작업 시 기계 운전정지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미실시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방호덮개를 제거하고 이물질 제거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0243" y="1370141"/>
            <a:ext cx="807249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인쇄기 롤러 사이에서 인쇄 품질 확인 중 이물질을 발견해 제거하려다 손이 롤러 사이에 끼임</a:t>
            </a:r>
            <a:endParaRPr lang="en-US" altLang="ko-KR" sz="1600" b="1" spc="-133" dirty="0" smtClean="0">
              <a:latin typeface="+mn-ea"/>
            </a:endParaRPr>
          </a:p>
        </p:txBody>
      </p:sp>
      <p:grpSp>
        <p:nvGrpSpPr>
          <p:cNvPr id="6" name="그룹 14"/>
          <p:cNvGrpSpPr/>
          <p:nvPr/>
        </p:nvGrpSpPr>
        <p:grpSpPr>
          <a:xfrm>
            <a:off x="1512855" y="4369594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12855" y="5314360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0"/>
          <p:cNvGrpSpPr/>
          <p:nvPr/>
        </p:nvGrpSpPr>
        <p:grpSpPr>
          <a:xfrm>
            <a:off x="941351" y="385349"/>
            <a:ext cx="8929750" cy="677108"/>
            <a:chOff x="941351" y="385349"/>
            <a:chExt cx="8929750" cy="677108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370243" y="5314776"/>
            <a:ext cx="814393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>
                <a:latin typeface="+mn-ea"/>
              </a:rPr>
              <a:t>기계∙기구∙</a:t>
            </a:r>
            <a:r>
              <a:rPr lang="ko-KR" altLang="en-US" sz="1600" b="1" spc="-133" dirty="0" err="1">
                <a:latin typeface="+mn-ea"/>
              </a:rPr>
              <a:t>설비류</a:t>
            </a:r>
            <a:r>
              <a:rPr lang="ko-KR" altLang="en-US" sz="1600" b="1" spc="-133" dirty="0">
                <a:latin typeface="+mn-ea"/>
              </a:rPr>
              <a:t> </a:t>
            </a:r>
            <a:r>
              <a:rPr lang="ko-KR" altLang="en-US" sz="1600" b="1" spc="-133" dirty="0" smtClean="0">
                <a:latin typeface="+mn-ea"/>
              </a:rPr>
              <a:t>정비</a:t>
            </a:r>
            <a:r>
              <a:rPr lang="ko-KR" altLang="en-US" sz="1600" b="1" spc="-133" dirty="0">
                <a:latin typeface="+mn-ea"/>
              </a:rPr>
              <a:t>∙점검 등 비정형 작업 시 운전정지</a:t>
            </a:r>
            <a:r>
              <a:rPr lang="en-US" altLang="ko-KR" sz="1600" b="1" spc="-133" dirty="0">
                <a:latin typeface="+mn-ea"/>
              </a:rPr>
              <a:t>, </a:t>
            </a:r>
            <a:r>
              <a:rPr lang="ko-KR" altLang="en-US" sz="1600" b="1" spc="-133" dirty="0">
                <a:latin typeface="+mn-ea"/>
              </a:rPr>
              <a:t>기동장치 잠금장치 설치</a:t>
            </a:r>
            <a:r>
              <a:rPr lang="en-US" altLang="ko-KR" sz="1600" b="1" spc="-133" dirty="0">
                <a:latin typeface="+mn-ea"/>
              </a:rPr>
              <a:t>(</a:t>
            </a:r>
            <a:r>
              <a:rPr lang="ko-KR" altLang="en-US" sz="1600" b="1" spc="-133" dirty="0">
                <a:latin typeface="+mn-ea"/>
              </a:rPr>
              <a:t>키 별도 보관</a:t>
            </a:r>
            <a:r>
              <a:rPr lang="en-US" altLang="ko-KR" sz="1600" b="1" spc="-133" dirty="0">
                <a:latin typeface="+mn-ea"/>
              </a:rPr>
              <a:t>), </a:t>
            </a:r>
            <a:r>
              <a:rPr lang="ko-KR" altLang="en-US" sz="1600" b="1" spc="-133" dirty="0" err="1">
                <a:latin typeface="+mn-ea"/>
              </a:rPr>
              <a:t>점검중</a:t>
            </a:r>
            <a:r>
              <a:rPr lang="ko-KR" altLang="en-US" sz="1600" b="1" spc="-133" dirty="0">
                <a:latin typeface="+mn-ea"/>
              </a:rPr>
              <a:t> 꼬리표 부착</a:t>
            </a:r>
            <a:r>
              <a:rPr lang="en-US" altLang="ko-KR" sz="1600" b="1" spc="-133" dirty="0">
                <a:latin typeface="+mn-ea"/>
              </a:rPr>
              <a:t>(</a:t>
            </a:r>
            <a:r>
              <a:rPr lang="ko-KR" altLang="en-US" sz="1600" b="1" spc="-133" dirty="0">
                <a:latin typeface="+mn-ea"/>
              </a:rPr>
              <a:t>표지판 설치</a:t>
            </a:r>
            <a:r>
              <a:rPr lang="en-US" altLang="ko-KR" sz="1600" b="1" spc="-133" dirty="0" smtClean="0">
                <a:latin typeface="+mn-ea"/>
              </a:rPr>
              <a:t>)</a:t>
            </a: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롤러와 롤러 사이 </a:t>
            </a:r>
            <a:r>
              <a:rPr lang="ko-KR" altLang="en-US" sz="1600" b="1" spc="-133" dirty="0" err="1" smtClean="0">
                <a:latin typeface="+mn-ea"/>
              </a:rPr>
              <a:t>끼임점에</a:t>
            </a:r>
            <a:r>
              <a:rPr lang="ko-KR" altLang="en-US" sz="1600" b="1" spc="-133" dirty="0" smtClean="0">
                <a:latin typeface="+mn-ea"/>
              </a:rPr>
              <a:t> 방호덮개 설치 및 임의 해체 금지</a:t>
            </a:r>
            <a:endParaRPr lang="en-US" altLang="ko-KR" sz="1600" b="1" spc="-133" dirty="0">
              <a:latin typeface="+mn-ea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08823" y="1739473"/>
            <a:ext cx="3297328" cy="2560843"/>
          </a:xfrm>
          <a:prstGeom prst="rect">
            <a:avLst/>
          </a:prstGeom>
        </p:spPr>
      </p:pic>
      <p:sp>
        <p:nvSpPr>
          <p:cNvPr id="13" name="직사각형 12"/>
          <p:cNvSpPr/>
          <p:nvPr/>
        </p:nvSpPr>
        <p:spPr>
          <a:xfrm>
            <a:off x="5952993" y="3198168"/>
            <a:ext cx="2637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spc="-133" dirty="0">
                <a:latin typeface="+mn-ea"/>
              </a:rPr>
              <a:t>∙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97051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727037" y="1341562"/>
            <a:ext cx="2357454" cy="820667"/>
            <a:chOff x="727037" y="1572406"/>
            <a:chExt cx="2357454" cy="820667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11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32060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지게차가 </a:t>
              </a:r>
              <a:r>
                <a:rPr lang="ko-KR" altLang="en-US" sz="1500" b="1" spc="-133" smtClean="0">
                  <a:solidFill>
                    <a:srgbClr val="666699"/>
                  </a:solidFill>
                </a:rPr>
                <a:t>뒤집혀 운전자 끼임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68659" y="4406222"/>
            <a:ext cx="7756788" cy="8848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포크 한쪽에 마대를 걸면서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편하중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발생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사전조사 및 작업계획서 작성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지게차 넘어짐 방지 조치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미실시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무자격자 운전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안전띠 미착용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0243" y="1370141"/>
            <a:ext cx="807249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왼쪽 포크에 마대</a:t>
            </a:r>
            <a:r>
              <a:rPr lang="en-US" altLang="ko-KR" sz="1600" b="1" spc="-133" dirty="0" smtClean="0">
                <a:latin typeface="+mn-ea"/>
              </a:rPr>
              <a:t>(1.2</a:t>
            </a:r>
            <a:r>
              <a:rPr lang="ko-KR" altLang="en-US" sz="1600" b="1" spc="-133" dirty="0" smtClean="0">
                <a:latin typeface="+mn-ea"/>
              </a:rPr>
              <a:t>톤</a:t>
            </a:r>
            <a:r>
              <a:rPr lang="en-US" altLang="ko-KR" sz="1600" b="1" spc="-133" dirty="0" smtClean="0">
                <a:latin typeface="+mn-ea"/>
              </a:rPr>
              <a:t>)</a:t>
            </a:r>
            <a:r>
              <a:rPr lang="ko-KR" altLang="en-US" sz="1600" b="1" spc="-133" dirty="0" smtClean="0">
                <a:latin typeface="+mn-ea"/>
              </a:rPr>
              <a:t>를 걸고 이동 중인 지게차</a:t>
            </a:r>
            <a:r>
              <a:rPr lang="en-US" altLang="ko-KR" sz="1600" b="1" spc="-133" dirty="0" smtClean="0">
                <a:latin typeface="+mn-ea"/>
              </a:rPr>
              <a:t>(3.5</a:t>
            </a:r>
            <a:r>
              <a:rPr lang="ko-KR" altLang="en-US" sz="1600" b="1" spc="-133" dirty="0" smtClean="0">
                <a:latin typeface="+mn-ea"/>
              </a:rPr>
              <a:t>톤</a:t>
            </a:r>
            <a:r>
              <a:rPr lang="en-US" altLang="ko-KR" sz="1600" b="1" spc="-133" dirty="0" smtClean="0">
                <a:latin typeface="+mn-ea"/>
              </a:rPr>
              <a:t>)</a:t>
            </a:r>
            <a:r>
              <a:rPr lang="ko-KR" altLang="en-US" sz="1600" b="1" spc="-133" dirty="0" smtClean="0">
                <a:latin typeface="+mn-ea"/>
              </a:rPr>
              <a:t>가 바닥에 쌓인 원자재 위로 올라가다 넘어지면서</a:t>
            </a:r>
            <a:r>
              <a:rPr lang="en-US" altLang="ko-KR" sz="1600" b="1" spc="-133" dirty="0" smtClean="0">
                <a:latin typeface="+mn-ea"/>
              </a:rPr>
              <a:t>,</a:t>
            </a:r>
            <a:r>
              <a:rPr lang="ko-KR" altLang="en-US" sz="1600" b="1" spc="-133" dirty="0" smtClean="0">
                <a:latin typeface="+mn-ea"/>
              </a:rPr>
              <a:t> 운전석에서 떨어진 운전자가 넘어지는 지게차와 바닥 사이에 머리 끼임</a:t>
            </a:r>
            <a:endParaRPr lang="en-US" altLang="ko-KR" sz="1600" b="1" spc="-133" dirty="0" smtClean="0">
              <a:latin typeface="+mn-ea"/>
            </a:endParaRPr>
          </a:p>
        </p:txBody>
      </p:sp>
      <p:grpSp>
        <p:nvGrpSpPr>
          <p:cNvPr id="6" name="그룹 14"/>
          <p:cNvGrpSpPr/>
          <p:nvPr/>
        </p:nvGrpSpPr>
        <p:grpSpPr>
          <a:xfrm>
            <a:off x="1512855" y="4369594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12855" y="5314360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0"/>
          <p:cNvGrpSpPr/>
          <p:nvPr/>
        </p:nvGrpSpPr>
        <p:grpSpPr>
          <a:xfrm>
            <a:off x="941351" y="385349"/>
            <a:ext cx="8929750" cy="677108"/>
            <a:chOff x="941351" y="385349"/>
            <a:chExt cx="8929750" cy="677108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370243" y="5314776"/>
            <a:ext cx="814393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편하중이 발생하지 않도록 적재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작업계획서 작성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넘어짐 우려가 있는 장소에 유도자 배치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유자격자 운전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안전띠 설치 및 착용</a:t>
            </a:r>
            <a:endParaRPr lang="en-US" altLang="ko-KR" sz="1600" b="1" spc="-133" dirty="0">
              <a:latin typeface="+mn-ea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80831" y="2137110"/>
            <a:ext cx="3096344" cy="218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822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727037" y="1341562"/>
            <a:ext cx="2357454" cy="1141267"/>
            <a:chOff x="727037" y="1572406"/>
            <a:chExt cx="2357454" cy="1141267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12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4120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smtClean="0">
                  <a:solidFill>
                    <a:srgbClr val="666699"/>
                  </a:solidFill>
                </a:rPr>
                <a:t>회전하는 드릴 날에 스카프가 말림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68659" y="4406222"/>
            <a:ext cx="7756788" cy="2659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말림 위험이 있는 복장 착용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(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추운 날씨로 인해 스카프 착용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70243" y="1370141"/>
            <a:ext cx="807249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탁상용 드릴을 사용해 금속부품 </a:t>
            </a:r>
            <a:r>
              <a:rPr lang="ko-KR" altLang="en-US" sz="1600" b="1" spc="-133" dirty="0" err="1" smtClean="0">
                <a:latin typeface="+mn-ea"/>
              </a:rPr>
              <a:t>타공</a:t>
            </a:r>
            <a:r>
              <a:rPr lang="ko-KR" altLang="en-US" sz="1600" b="1" spc="-133" dirty="0" smtClean="0">
                <a:latin typeface="+mn-ea"/>
              </a:rPr>
              <a:t> 작업 중 작업자가 착용한 스카프가 </a:t>
            </a:r>
            <a:r>
              <a:rPr lang="ko-KR" altLang="en-US" sz="1600" b="1" spc="-133" dirty="0" err="1" smtClean="0">
                <a:latin typeface="+mn-ea"/>
              </a:rPr>
              <a:t>드릴기</a:t>
            </a:r>
            <a:r>
              <a:rPr lang="ko-KR" altLang="en-US" sz="1600" b="1" spc="-133" dirty="0" smtClean="0">
                <a:latin typeface="+mn-ea"/>
              </a:rPr>
              <a:t> 날에 말려 들어가면서 목이 졸려 질식</a:t>
            </a:r>
            <a:endParaRPr lang="en-US" altLang="ko-KR" sz="1600" b="1" spc="-133" dirty="0" smtClean="0">
              <a:latin typeface="+mn-ea"/>
            </a:endParaRPr>
          </a:p>
        </p:txBody>
      </p:sp>
      <p:grpSp>
        <p:nvGrpSpPr>
          <p:cNvPr id="6" name="그룹 14"/>
          <p:cNvGrpSpPr/>
          <p:nvPr/>
        </p:nvGrpSpPr>
        <p:grpSpPr>
          <a:xfrm>
            <a:off x="1512855" y="4369594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12855" y="5314360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0"/>
          <p:cNvGrpSpPr/>
          <p:nvPr/>
        </p:nvGrpSpPr>
        <p:grpSpPr>
          <a:xfrm>
            <a:off x="941351" y="385349"/>
            <a:ext cx="8929750" cy="677108"/>
            <a:chOff x="941351" y="385349"/>
            <a:chExt cx="8929750" cy="677108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370243" y="5314776"/>
            <a:ext cx="814393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몸에 밀착되는 말림 위험이 없는 복장 착용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드릴 날 방호덮개 설치</a:t>
            </a:r>
            <a:endParaRPr lang="en-US" altLang="ko-KR" sz="1600" b="1" spc="-133" dirty="0">
              <a:latin typeface="+mn-ea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6895" y="1782864"/>
            <a:ext cx="2829381" cy="2459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691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727037" y="1341562"/>
            <a:ext cx="2357454" cy="1141267"/>
            <a:chOff x="727037" y="1572406"/>
            <a:chExt cx="2357454" cy="1141267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13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4120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탁상용 </a:t>
              </a:r>
              <a:r>
                <a:rPr lang="ko-KR" altLang="en-US" sz="1500" b="1" spc="-133" dirty="0" err="1" smtClean="0">
                  <a:solidFill>
                    <a:srgbClr val="666699"/>
                  </a:solidFill>
                </a:rPr>
                <a:t>연삭기로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 작업 중 깨진 </a:t>
              </a:r>
              <a:r>
                <a:rPr lang="ko-KR" altLang="en-US" sz="1500" b="1" spc="-133" dirty="0" err="1" smtClean="0">
                  <a:solidFill>
                    <a:srgbClr val="666699"/>
                  </a:solidFill>
                </a:rPr>
                <a:t>연삭숫돌에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 맞음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68659" y="4406222"/>
            <a:ext cx="7756788" cy="5899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연삭숫돌의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최고 사용회전속도를 초과해 사용</a:t>
            </a:r>
            <a:endParaRPr lang="en-US" altLang="ko-KR" sz="1600" b="1" spc="-133" dirty="0">
              <a:solidFill>
                <a:srgbClr val="0070C0"/>
              </a:solidFill>
              <a:latin typeface="+mn-ea"/>
            </a:endParaRPr>
          </a:p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연삭숫돌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파편이 방호덮개 강도 미달로 인해 튀어나옴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0243" y="1370141"/>
            <a:ext cx="807249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탁상용 </a:t>
            </a:r>
            <a:r>
              <a:rPr lang="ko-KR" altLang="en-US" sz="1600" b="1" spc="-133" dirty="0" err="1" smtClean="0">
                <a:latin typeface="+mn-ea"/>
              </a:rPr>
              <a:t>연삭기를</a:t>
            </a:r>
            <a:r>
              <a:rPr lang="ko-KR" altLang="en-US" sz="1600" b="1" spc="-133" dirty="0" smtClean="0">
                <a:latin typeface="+mn-ea"/>
              </a:rPr>
              <a:t> 사용해 자동차 엔진부품을 </a:t>
            </a:r>
            <a:r>
              <a:rPr lang="ko-KR" altLang="en-US" sz="1600" b="1" spc="-133" dirty="0" err="1" smtClean="0">
                <a:latin typeface="+mn-ea"/>
              </a:rPr>
              <a:t>연삭하던</a:t>
            </a:r>
            <a:r>
              <a:rPr lang="ko-KR" altLang="en-US" sz="1600" b="1" spc="-133" dirty="0" smtClean="0">
                <a:latin typeface="+mn-ea"/>
              </a:rPr>
              <a:t> 중 </a:t>
            </a:r>
            <a:r>
              <a:rPr lang="ko-KR" altLang="en-US" sz="1600" b="1" spc="-133" dirty="0" err="1" smtClean="0">
                <a:latin typeface="+mn-ea"/>
              </a:rPr>
              <a:t>연삭숫돌이</a:t>
            </a:r>
            <a:r>
              <a:rPr lang="ko-KR" altLang="en-US" sz="1600" b="1" spc="-133" dirty="0" smtClean="0">
                <a:latin typeface="+mn-ea"/>
              </a:rPr>
              <a:t> 깨지면서 발생한 파편에 가슴을 맞음</a:t>
            </a:r>
            <a:endParaRPr lang="en-US" altLang="ko-KR" sz="1600" b="1" spc="-133" dirty="0" smtClean="0">
              <a:latin typeface="+mn-ea"/>
            </a:endParaRPr>
          </a:p>
        </p:txBody>
      </p:sp>
      <p:grpSp>
        <p:nvGrpSpPr>
          <p:cNvPr id="6" name="그룹 14"/>
          <p:cNvGrpSpPr/>
          <p:nvPr/>
        </p:nvGrpSpPr>
        <p:grpSpPr>
          <a:xfrm>
            <a:off x="1512855" y="4369594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12855" y="5314360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0"/>
          <p:cNvGrpSpPr/>
          <p:nvPr/>
        </p:nvGrpSpPr>
        <p:grpSpPr>
          <a:xfrm>
            <a:off x="941351" y="385349"/>
            <a:ext cx="8929750" cy="677108"/>
            <a:chOff x="941351" y="385349"/>
            <a:chExt cx="8929750" cy="677108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370243" y="5314776"/>
            <a:ext cx="814393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err="1" smtClean="0">
                <a:latin typeface="+mn-ea"/>
              </a:rPr>
              <a:t>연삭숫돌</a:t>
            </a:r>
            <a:r>
              <a:rPr lang="ko-KR" altLang="en-US" sz="1600" b="1" spc="-133" dirty="0" smtClean="0">
                <a:latin typeface="+mn-ea"/>
              </a:rPr>
              <a:t> </a:t>
            </a:r>
            <a:r>
              <a:rPr lang="ko-KR" altLang="en-US" sz="1600" b="1" spc="-133" dirty="0" err="1" smtClean="0">
                <a:latin typeface="+mn-ea"/>
              </a:rPr>
              <a:t>제원표을</a:t>
            </a:r>
            <a:r>
              <a:rPr lang="ko-KR" altLang="en-US" sz="1600" b="1" spc="-133" dirty="0" smtClean="0">
                <a:latin typeface="+mn-ea"/>
              </a:rPr>
              <a:t> 확인해 최고원주속도 이내에서 사용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err="1" smtClean="0">
                <a:latin typeface="+mn-ea"/>
              </a:rPr>
              <a:t>연삭숫돌</a:t>
            </a:r>
            <a:r>
              <a:rPr lang="ko-KR" altLang="en-US" sz="1600" b="1" spc="-133" dirty="0" smtClean="0">
                <a:latin typeface="+mn-ea"/>
              </a:rPr>
              <a:t> 최고원주속도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직경</a:t>
            </a:r>
            <a:r>
              <a:rPr lang="en-US" altLang="ko-KR" sz="1600" b="1" spc="-133" dirty="0">
                <a:latin typeface="+mn-ea"/>
              </a:rPr>
              <a:t> </a:t>
            </a:r>
            <a:r>
              <a:rPr lang="ko-KR" altLang="en-US" sz="1600" b="1" spc="-133" dirty="0" smtClean="0">
                <a:latin typeface="+mn-ea"/>
              </a:rPr>
              <a:t>등을 고려한 적합한 방호덮개 사용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안전에 관한 성능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자율안전확인</a:t>
            </a:r>
            <a:r>
              <a:rPr lang="en-US" altLang="ko-KR" sz="1600" b="1" spc="-133" dirty="0" smtClean="0">
                <a:latin typeface="+mn-ea"/>
              </a:rPr>
              <a:t>)</a:t>
            </a:r>
            <a:r>
              <a:rPr lang="ko-KR" altLang="en-US" sz="1600" b="1" spc="-133" dirty="0" smtClean="0">
                <a:latin typeface="+mn-ea"/>
              </a:rPr>
              <a:t>을 검증 받은 </a:t>
            </a:r>
            <a:r>
              <a:rPr lang="ko-KR" altLang="en-US" sz="1600" b="1" spc="-133" dirty="0" err="1" smtClean="0">
                <a:latin typeface="+mn-ea"/>
              </a:rPr>
              <a:t>연삭기</a:t>
            </a:r>
            <a:r>
              <a:rPr lang="ko-KR" altLang="en-US" sz="1600" b="1" spc="-133" dirty="0" smtClean="0">
                <a:latin typeface="+mn-ea"/>
              </a:rPr>
              <a:t> 사용</a:t>
            </a:r>
            <a:endParaRPr lang="en-US" altLang="ko-KR" sz="1600" b="1" spc="-133" dirty="0">
              <a:latin typeface="+mn-ea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28315" y="1797713"/>
            <a:ext cx="3237475" cy="2614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84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727037" y="1341562"/>
            <a:ext cx="2357454" cy="1141267"/>
            <a:chOff x="727037" y="1572406"/>
            <a:chExt cx="2357454" cy="1141267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14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4120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운반작업 중</a:t>
              </a:r>
              <a:r>
                <a:rPr lang="en-US" altLang="ko-KR" sz="1500" b="1" spc="-133" dirty="0" smtClean="0">
                  <a:solidFill>
                    <a:srgbClr val="666699"/>
                  </a:solidFill>
                </a:rPr>
                <a:t> 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떨어진 반제품</a:t>
              </a:r>
              <a:r>
                <a:rPr lang="en-US" altLang="ko-KR" sz="1500" b="1" spc="-133" dirty="0" smtClean="0">
                  <a:solidFill>
                    <a:srgbClr val="666699"/>
                  </a:solidFill>
                </a:rPr>
                <a:t>(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원기둥 형태</a:t>
              </a:r>
              <a:r>
                <a:rPr lang="en-US" altLang="ko-KR" sz="1500" b="1" spc="-133" dirty="0" smtClean="0">
                  <a:solidFill>
                    <a:srgbClr val="666699"/>
                  </a:solidFill>
                </a:rPr>
                <a:t>)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에 맞음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68659" y="4406222"/>
            <a:ext cx="7756788" cy="8848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위험구간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(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인양 하부 등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)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내 작업자 통제 미흡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천장 크레인 인양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줄걸이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방법 안전수칙 미흡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안전모 등 보호구 미착용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0243" y="1370141"/>
            <a:ext cx="807249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천장 크레인</a:t>
            </a:r>
            <a:r>
              <a:rPr lang="en-US" altLang="ko-KR" sz="1600" b="1" spc="-133" dirty="0" smtClean="0">
                <a:latin typeface="+mn-ea"/>
              </a:rPr>
              <a:t>(5</a:t>
            </a:r>
            <a:r>
              <a:rPr lang="ko-KR" altLang="en-US" sz="1600" b="1" spc="-133" dirty="0" smtClean="0">
                <a:latin typeface="+mn-ea"/>
              </a:rPr>
              <a:t>톤</a:t>
            </a:r>
            <a:r>
              <a:rPr lang="en-US" altLang="ko-KR" sz="1600" b="1" spc="-133" dirty="0" smtClean="0">
                <a:latin typeface="+mn-ea"/>
              </a:rPr>
              <a:t>)</a:t>
            </a:r>
            <a:r>
              <a:rPr lang="ko-KR" altLang="en-US" sz="1600" b="1" spc="-133" dirty="0" smtClean="0">
                <a:latin typeface="+mn-ea"/>
              </a:rPr>
              <a:t>을 사용해 운반 중이던 원기둥 반제품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길이 </a:t>
            </a:r>
            <a:r>
              <a:rPr lang="en-US" altLang="ko-KR" sz="1600" b="1" spc="-133" dirty="0" smtClean="0">
                <a:latin typeface="+mn-ea"/>
              </a:rPr>
              <a:t>4m, </a:t>
            </a:r>
            <a:r>
              <a:rPr lang="ko-KR" altLang="en-US" sz="1600" b="1" spc="-133" dirty="0" smtClean="0">
                <a:latin typeface="+mn-ea"/>
              </a:rPr>
              <a:t>중량 </a:t>
            </a:r>
            <a:r>
              <a:rPr lang="en-US" altLang="ko-KR" sz="1600" b="1" spc="-133" dirty="0" smtClean="0">
                <a:latin typeface="+mn-ea"/>
              </a:rPr>
              <a:t>270kg)</a:t>
            </a:r>
            <a:r>
              <a:rPr lang="ko-KR" altLang="en-US" sz="1600" b="1" spc="-133" dirty="0" smtClean="0">
                <a:latin typeface="+mn-ea"/>
              </a:rPr>
              <a:t>이 떨어지면서 근처에서 청소 중이던 작업자 머리에 떨어짐 </a:t>
            </a:r>
            <a:endParaRPr lang="en-US" altLang="ko-KR" sz="1600" b="1" spc="-133" dirty="0" smtClean="0">
              <a:latin typeface="+mn-ea"/>
            </a:endParaRPr>
          </a:p>
        </p:txBody>
      </p:sp>
      <p:grpSp>
        <p:nvGrpSpPr>
          <p:cNvPr id="6" name="그룹 14"/>
          <p:cNvGrpSpPr/>
          <p:nvPr/>
        </p:nvGrpSpPr>
        <p:grpSpPr>
          <a:xfrm>
            <a:off x="1512855" y="4369594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12855" y="5314360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0"/>
          <p:cNvGrpSpPr/>
          <p:nvPr/>
        </p:nvGrpSpPr>
        <p:grpSpPr>
          <a:xfrm>
            <a:off x="941351" y="385349"/>
            <a:ext cx="8929750" cy="677108"/>
            <a:chOff x="941351" y="385349"/>
            <a:chExt cx="8929750" cy="677108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370243" y="5314776"/>
            <a:ext cx="814393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인양 하부 등 위험구간 내 작업자 출입금지 및 출입통제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방책 등 설치</a:t>
            </a:r>
            <a:r>
              <a:rPr lang="en-US" altLang="ko-KR" sz="1600" b="1" spc="-133" dirty="0" smtClean="0">
                <a:latin typeface="+mn-ea"/>
              </a:rPr>
              <a:t>)</a:t>
            </a: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err="1" smtClean="0">
                <a:latin typeface="+mn-ea"/>
              </a:rPr>
              <a:t>중량물</a:t>
            </a:r>
            <a:r>
              <a:rPr lang="ko-KR" altLang="en-US" sz="1600" b="1" spc="-133" dirty="0" smtClean="0">
                <a:latin typeface="+mn-ea"/>
              </a:rPr>
              <a:t> 취급에 따른 작업계획서 작성 및 안전한 </a:t>
            </a:r>
            <a:r>
              <a:rPr lang="ko-KR" altLang="en-US" sz="1600" b="1" spc="-133" dirty="0" err="1" smtClean="0">
                <a:latin typeface="+mn-ea"/>
              </a:rPr>
              <a:t>줄걸이</a:t>
            </a:r>
            <a:r>
              <a:rPr lang="ko-KR" altLang="en-US" sz="1600" b="1" spc="-133" dirty="0" smtClean="0">
                <a:latin typeface="+mn-ea"/>
              </a:rPr>
              <a:t> 방법 교육 실시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err="1" smtClean="0">
                <a:latin typeface="+mn-ea"/>
              </a:rPr>
              <a:t>줄걸이</a:t>
            </a:r>
            <a:r>
              <a:rPr lang="ko-KR" altLang="en-US" sz="1600" b="1" spc="-133" dirty="0" smtClean="0">
                <a:latin typeface="+mn-ea"/>
              </a:rPr>
              <a:t> 작업 시 신호방법 지정 및 준수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이탈 위험이 </a:t>
            </a:r>
            <a:r>
              <a:rPr lang="ko-KR" altLang="en-US" sz="1600" b="1" spc="-133" dirty="0" err="1" smtClean="0">
                <a:latin typeface="+mn-ea"/>
              </a:rPr>
              <a:t>엇는</a:t>
            </a:r>
            <a:r>
              <a:rPr lang="ko-KR" altLang="en-US" sz="1600" b="1" spc="-133" dirty="0" smtClean="0">
                <a:latin typeface="+mn-ea"/>
              </a:rPr>
              <a:t> 적절한 </a:t>
            </a:r>
            <a:r>
              <a:rPr lang="ko-KR" altLang="en-US" sz="1600" b="1" spc="-133" dirty="0" err="1" smtClean="0">
                <a:latin typeface="+mn-ea"/>
              </a:rPr>
              <a:t>줄걸이</a:t>
            </a:r>
            <a:r>
              <a:rPr lang="ko-KR" altLang="en-US" sz="1600" b="1" spc="-133" dirty="0" smtClean="0">
                <a:latin typeface="+mn-ea"/>
              </a:rPr>
              <a:t> 용구 사용 등</a:t>
            </a:r>
            <a:endParaRPr lang="en-US" altLang="ko-KR" sz="1600" b="1" spc="-133" dirty="0">
              <a:latin typeface="+mn-ea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25047" y="1887478"/>
            <a:ext cx="3600400" cy="2301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03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/>
          <p:cNvSpPr/>
          <p:nvPr/>
        </p:nvSpPr>
        <p:spPr>
          <a:xfrm>
            <a:off x="7763680" y="1601211"/>
            <a:ext cx="3857652" cy="4954302"/>
          </a:xfrm>
          <a:prstGeom prst="rect">
            <a:avLst/>
          </a:prstGeom>
          <a:solidFill>
            <a:srgbClr val="33CCC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41682" y="1572406"/>
            <a:ext cx="378621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산업현장의 입사근속 기간이 짧은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en-US" altLang="ko-KR" sz="16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입사자에게서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산업재해가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많이 발생 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5599" y="1572406"/>
            <a:ext cx="2428892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02.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신규입사자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재해발생 현황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grpSp>
        <p:nvGrpSpPr>
          <p:cNvPr id="17" name="그룹 16"/>
          <p:cNvGrpSpPr/>
          <p:nvPr/>
        </p:nvGrpSpPr>
        <p:grpSpPr>
          <a:xfrm>
            <a:off x="3441681" y="2643978"/>
            <a:ext cx="4071966" cy="247953"/>
            <a:chOff x="727037" y="1718909"/>
            <a:chExt cx="5199028" cy="282551"/>
          </a:xfrm>
        </p:grpSpPr>
        <p:pic>
          <p:nvPicPr>
            <p:cNvPr id="18" name="그림 17" descr="아이콘 화살표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7037" y="1786720"/>
              <a:ext cx="182871" cy="182870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1058713" y="1718909"/>
              <a:ext cx="4867352" cy="28255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200"/>
                </a:lnSpc>
                <a:buClr>
                  <a:srgbClr val="33CCCC"/>
                </a:buClr>
              </a:pPr>
              <a:r>
                <a:rPr lang="ko-KR" altLang="en-US" sz="1300" b="1" spc="-133" dirty="0" smtClean="0">
                  <a:solidFill>
                    <a:srgbClr val="666699"/>
                  </a:solidFill>
                </a:rPr>
                <a:t>최근 </a:t>
              </a:r>
              <a:r>
                <a:rPr lang="en-US" altLang="ko-KR" sz="1300" b="1" spc="-133" dirty="0" smtClean="0">
                  <a:solidFill>
                    <a:srgbClr val="666699"/>
                  </a:solidFill>
                </a:rPr>
                <a:t>10</a:t>
              </a:r>
              <a:r>
                <a:rPr lang="ko-KR" altLang="en-US" sz="1300" b="1" spc="-133" dirty="0" smtClean="0">
                  <a:solidFill>
                    <a:srgbClr val="666699"/>
                  </a:solidFill>
                </a:rPr>
                <a:t>년간 연도별 사고사망자수</a:t>
              </a:r>
              <a:r>
                <a:rPr lang="en-US" altLang="ko-KR" sz="1300" b="1" spc="-133" dirty="0" smtClean="0">
                  <a:solidFill>
                    <a:srgbClr val="666699"/>
                  </a:solidFill>
                </a:rPr>
                <a:t>/</a:t>
              </a:r>
              <a:r>
                <a:rPr lang="ko-KR" altLang="en-US" sz="1300" b="1" spc="-133" dirty="0" err="1" smtClean="0">
                  <a:solidFill>
                    <a:srgbClr val="666699"/>
                  </a:solidFill>
                </a:rPr>
                <a:t>사고사망만인율</a:t>
              </a:r>
              <a:r>
                <a:rPr lang="en-US" altLang="ko-KR" sz="1300" b="1" spc="-133" dirty="0" smtClean="0">
                  <a:solidFill>
                    <a:srgbClr val="666699"/>
                  </a:solidFill>
                </a:rPr>
                <a:t>/</a:t>
              </a:r>
              <a:r>
                <a:rPr lang="ko-KR" altLang="en-US" sz="1300" b="1" spc="-133" dirty="0" smtClean="0">
                  <a:solidFill>
                    <a:srgbClr val="666699"/>
                  </a:solidFill>
                </a:rPr>
                <a:t>재해율</a:t>
              </a:r>
              <a:endParaRPr lang="en-US" altLang="ko-KR" sz="1300" b="1" spc="-133" dirty="0" smtClean="0">
                <a:solidFill>
                  <a:srgbClr val="666699"/>
                </a:solidFill>
              </a:endParaRPr>
            </a:p>
          </p:txBody>
        </p:sp>
      </p:grpSp>
      <p:pic>
        <p:nvPicPr>
          <p:cNvPr id="10" name="그림 9" descr="안전팁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42209" y="1358092"/>
            <a:ext cx="1815074" cy="642942"/>
          </a:xfrm>
          <a:prstGeom prst="rect">
            <a:avLst/>
          </a:prstGeom>
        </p:spPr>
      </p:pic>
      <p:sp>
        <p:nvSpPr>
          <p:cNvPr id="12" name="모서리가 둥근 직사각형 11"/>
          <p:cNvSpPr/>
          <p:nvPr/>
        </p:nvSpPr>
        <p:spPr>
          <a:xfrm>
            <a:off x="8728093" y="1500968"/>
            <a:ext cx="2286016" cy="35719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4F87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942275" y="1929596"/>
            <a:ext cx="3643338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08000" indent="-108000">
              <a:lnSpc>
                <a:spcPct val="150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400" b="1" spc="-133" dirty="0" smtClean="0">
                <a:solidFill>
                  <a:prstClr val="black"/>
                </a:solidFill>
              </a:rPr>
              <a:t>근로자가 업무에 관계되는 건설물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·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설비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·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원재료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·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가스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·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증기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·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분진 등에 의하거나 작업 또는 기타 업무에 기인하여 사망 또는 부상하거나 질병에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400" b="1" spc="-133" dirty="0" smtClean="0">
                <a:solidFill>
                  <a:prstClr val="black"/>
                </a:solidFill>
              </a:rPr>
            </a:br>
            <a:r>
              <a:rPr lang="ko-KR" altLang="en-US" sz="1400" b="1" spc="-133" dirty="0" smtClean="0">
                <a:solidFill>
                  <a:prstClr val="black"/>
                </a:solidFill>
              </a:rPr>
              <a:t>걸리는 것</a:t>
            </a:r>
            <a:endParaRPr lang="en-US" altLang="ko-KR" sz="1400" b="1" spc="-133" dirty="0" smtClean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156721" y="1465029"/>
            <a:ext cx="1643074" cy="3216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산업재해의 정의</a:t>
            </a:r>
            <a:endParaRPr lang="ko-KR" altLang="en-US" sz="1600" b="1" spc="-133" dirty="0">
              <a:solidFill>
                <a:prstClr val="black"/>
              </a:solidFill>
            </a:endParaRPr>
          </a:p>
        </p:txBody>
      </p:sp>
      <p:grpSp>
        <p:nvGrpSpPr>
          <p:cNvPr id="22" name="그룹 21"/>
          <p:cNvGrpSpPr/>
          <p:nvPr/>
        </p:nvGrpSpPr>
        <p:grpSpPr>
          <a:xfrm>
            <a:off x="869913" y="286522"/>
            <a:ext cx="8143932" cy="877163"/>
            <a:chOff x="869913" y="286522"/>
            <a:chExt cx="8143932" cy="877163"/>
          </a:xfrm>
        </p:grpSpPr>
        <p:sp>
          <p:nvSpPr>
            <p:cNvPr id="24" name="TextBox 23"/>
            <p:cNvSpPr txBox="1"/>
            <p:nvPr/>
          </p:nvSpPr>
          <p:spPr>
            <a:xfrm>
              <a:off x="2798739" y="286522"/>
              <a:ext cx="714380" cy="8771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ct val="150000"/>
                </a:lnSpc>
              </a:pPr>
              <a:r>
                <a:rPr lang="en-US" altLang="ko-KR" sz="3800" b="1" spc="-133" dirty="0" smtClean="0">
                  <a:solidFill>
                    <a:prstClr val="white"/>
                  </a:solidFill>
                </a:rPr>
                <a:t>1</a:t>
              </a:r>
              <a:endParaRPr lang="ko-KR" altLang="en-US" sz="3800" b="1" spc="-133" dirty="0">
                <a:solidFill>
                  <a:prstClr val="white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798871" y="429398"/>
              <a:ext cx="5214974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신규 입사자의 직장생활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69913" y="429398"/>
              <a:ext cx="1428760" cy="487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graphicFrame>
        <p:nvGraphicFramePr>
          <p:cNvPr id="35" name="차트 3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6520977"/>
              </p:ext>
            </p:extLst>
          </p:nvPr>
        </p:nvGraphicFramePr>
        <p:xfrm>
          <a:off x="8775021" y="3141762"/>
          <a:ext cx="3167782" cy="1683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3" name="내용 개체 틀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4748290"/>
              </p:ext>
            </p:extLst>
          </p:nvPr>
        </p:nvGraphicFramePr>
        <p:xfrm>
          <a:off x="3284867" y="2493690"/>
          <a:ext cx="4248472" cy="3812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7" name="내용 개체 틀 2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8850315"/>
              </p:ext>
            </p:extLst>
          </p:nvPr>
        </p:nvGraphicFramePr>
        <p:xfrm>
          <a:off x="7885087" y="4149874"/>
          <a:ext cx="3700526" cy="24770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18466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727037" y="1341562"/>
            <a:ext cx="2357454" cy="1141267"/>
            <a:chOff x="727037" y="1572406"/>
            <a:chExt cx="2357454" cy="1141267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15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4120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핸드그라인더로 </a:t>
              </a:r>
              <a:r>
                <a:rPr lang="ko-KR" altLang="en-US" sz="1500" b="1" spc="-133" dirty="0" err="1" smtClean="0">
                  <a:solidFill>
                    <a:srgbClr val="666699"/>
                  </a:solidFill>
                </a:rPr>
                <a:t>폐드럼통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 절단작업 중 폭발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68659" y="4406222"/>
            <a:ext cx="7756788" cy="5899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인화성 증기로 인한 폭발 위험 상태에서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점화원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(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핸드그라인더 절단 불꽃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)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작용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폐드럼통을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목적외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용도로 사용하기 위해 가공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0243" y="1370141"/>
            <a:ext cx="807249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메탄올을 보관했던 철제 빈 드럼통을 핸드그라인더로 절단하던 중 드럼통 내부에 잔류된 인화성 증기가 절단 불꽃에 점화∙폭발하면서 날아온 드럼통 상판에 안면 및 두부를 맞음 </a:t>
            </a:r>
            <a:endParaRPr lang="en-US" altLang="ko-KR" sz="1600" b="1" spc="-133" dirty="0" smtClean="0">
              <a:latin typeface="+mn-ea"/>
            </a:endParaRPr>
          </a:p>
        </p:txBody>
      </p:sp>
      <p:grpSp>
        <p:nvGrpSpPr>
          <p:cNvPr id="6" name="그룹 14"/>
          <p:cNvGrpSpPr/>
          <p:nvPr/>
        </p:nvGrpSpPr>
        <p:grpSpPr>
          <a:xfrm>
            <a:off x="1512855" y="4369594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12855" y="5314360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0"/>
          <p:cNvGrpSpPr/>
          <p:nvPr/>
        </p:nvGrpSpPr>
        <p:grpSpPr>
          <a:xfrm>
            <a:off x="941351" y="385349"/>
            <a:ext cx="8929750" cy="677108"/>
            <a:chOff x="941351" y="385349"/>
            <a:chExt cx="8929750" cy="677108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370243" y="5314776"/>
            <a:ext cx="814393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밀폐된 드럼통 등 절단 시 내부에 인화성 증기 등의 존재 여부 확인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사용 </a:t>
            </a:r>
            <a:r>
              <a:rPr lang="ko-KR" altLang="en-US" sz="1600" b="1" spc="-133" dirty="0" err="1" smtClean="0">
                <a:latin typeface="+mn-ea"/>
              </a:rPr>
              <a:t>물질명</a:t>
            </a:r>
            <a:r>
              <a:rPr lang="ko-KR" altLang="en-US" sz="1600" b="1" spc="-133" dirty="0" smtClean="0">
                <a:latin typeface="+mn-ea"/>
              </a:rPr>
              <a:t> 표기 등</a:t>
            </a:r>
            <a:r>
              <a:rPr lang="en-US" altLang="ko-KR" sz="1600" b="1" spc="-133" dirty="0">
                <a:latin typeface="+mn-ea"/>
              </a:rPr>
              <a:t>)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절단작업 전 내부를 물 또는 불활성 기체 등으로 완전히 치환하여 폭발 위험요인 제거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err="1" smtClean="0">
                <a:latin typeface="+mn-ea"/>
              </a:rPr>
              <a:t>폐드럼통의</a:t>
            </a:r>
            <a:r>
              <a:rPr lang="ko-KR" altLang="en-US" sz="1600" b="1" spc="-133" dirty="0" smtClean="0">
                <a:latin typeface="+mn-ea"/>
              </a:rPr>
              <a:t> 사용 내역을 알 수 없는 경우가 많아</a:t>
            </a:r>
            <a:r>
              <a:rPr lang="en-US" altLang="ko-KR" sz="1600" b="1" spc="-133" dirty="0" smtClean="0">
                <a:latin typeface="+mn-ea"/>
              </a:rPr>
              <a:t>,</a:t>
            </a:r>
            <a:r>
              <a:rPr lang="ko-KR" altLang="en-US" sz="1600" b="1" spc="-133" dirty="0" smtClean="0">
                <a:latin typeface="+mn-ea"/>
              </a:rPr>
              <a:t> 가급적 이를 가공해 다른 용도로 사용 제한</a:t>
            </a:r>
            <a:endParaRPr lang="en-US" altLang="ko-KR" sz="1600" b="1" spc="-133" dirty="0">
              <a:latin typeface="+mn-ea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08823" y="2062226"/>
            <a:ext cx="3112828" cy="230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86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727037" y="1341562"/>
            <a:ext cx="2357454" cy="1141267"/>
            <a:chOff x="727037" y="1572406"/>
            <a:chExt cx="2357454" cy="1141267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16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4120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en-US" altLang="ko-KR" sz="1500" b="1" spc="-133" dirty="0" smtClean="0">
                  <a:solidFill>
                    <a:srgbClr val="666699"/>
                  </a:solidFill>
                </a:rPr>
                <a:t>LPG-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산소절단 중 불꽃 </a:t>
              </a:r>
              <a:r>
                <a:rPr lang="ko-KR" altLang="en-US" sz="1500" b="1" spc="-133" dirty="0" err="1" smtClean="0">
                  <a:solidFill>
                    <a:srgbClr val="666699"/>
                  </a:solidFill>
                </a:rPr>
                <a:t>역화로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 인해 용기 폭발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68659" y="4406222"/>
            <a:ext cx="7756788" cy="2949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취관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(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토치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)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팁 막힘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가스 소진 등으로 인한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역화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0243" y="1370141"/>
            <a:ext cx="807249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en-US" altLang="ko-KR" sz="1600" b="1" spc="-133" dirty="0" smtClean="0">
                <a:latin typeface="+mn-ea"/>
              </a:rPr>
              <a:t>LPG-</a:t>
            </a:r>
            <a:r>
              <a:rPr lang="ko-KR" altLang="en-US" sz="1600" b="1" spc="-133" dirty="0" err="1" smtClean="0">
                <a:latin typeface="+mn-ea"/>
              </a:rPr>
              <a:t>산소용접기로</a:t>
            </a:r>
            <a:r>
              <a:rPr lang="ko-KR" altLang="en-US" sz="1600" b="1" spc="-133" dirty="0" smtClean="0">
                <a:latin typeface="+mn-ea"/>
              </a:rPr>
              <a:t> 절단 작업 중 </a:t>
            </a:r>
            <a:r>
              <a:rPr lang="ko-KR" altLang="en-US" sz="1600" b="1" spc="-133" dirty="0" err="1" smtClean="0">
                <a:latin typeface="+mn-ea"/>
              </a:rPr>
              <a:t>토치에서</a:t>
            </a:r>
            <a:r>
              <a:rPr lang="ko-KR" altLang="en-US" sz="1600" b="1" spc="-133" dirty="0" smtClean="0">
                <a:latin typeface="+mn-ea"/>
              </a:rPr>
              <a:t> 가연성 가스가 나오지 않아 이를 조정하던 중 불꽃이 </a:t>
            </a:r>
            <a:r>
              <a:rPr lang="ko-KR" altLang="en-US" sz="1600" b="1" spc="-133" dirty="0" err="1" smtClean="0">
                <a:latin typeface="+mn-ea"/>
              </a:rPr>
              <a:t>역화되면서</a:t>
            </a:r>
            <a:r>
              <a:rPr lang="ko-KR" altLang="en-US" sz="1600" b="1" spc="-133" dirty="0" smtClean="0">
                <a:latin typeface="+mn-ea"/>
              </a:rPr>
              <a:t> </a:t>
            </a:r>
            <a:r>
              <a:rPr lang="en-US" altLang="ko-KR" sz="1600" b="1" spc="-133" dirty="0" smtClean="0">
                <a:latin typeface="+mn-ea"/>
              </a:rPr>
              <a:t>LPG</a:t>
            </a:r>
            <a:r>
              <a:rPr lang="ko-KR" altLang="en-US" sz="1600" b="1" spc="-133" dirty="0" smtClean="0">
                <a:latin typeface="+mn-ea"/>
              </a:rPr>
              <a:t>용기 폭발 </a:t>
            </a:r>
            <a:endParaRPr lang="en-US" altLang="ko-KR" sz="1600" b="1" spc="-133" dirty="0" smtClean="0">
              <a:latin typeface="+mn-ea"/>
            </a:endParaRPr>
          </a:p>
        </p:txBody>
      </p:sp>
      <p:grpSp>
        <p:nvGrpSpPr>
          <p:cNvPr id="6" name="그룹 14"/>
          <p:cNvGrpSpPr/>
          <p:nvPr/>
        </p:nvGrpSpPr>
        <p:grpSpPr>
          <a:xfrm>
            <a:off x="1512855" y="4369594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12855" y="5314360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0"/>
          <p:cNvGrpSpPr/>
          <p:nvPr/>
        </p:nvGrpSpPr>
        <p:grpSpPr>
          <a:xfrm>
            <a:off x="941351" y="385349"/>
            <a:ext cx="8929750" cy="677108"/>
            <a:chOff x="941351" y="385349"/>
            <a:chExt cx="8929750" cy="677108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370243" y="5314776"/>
            <a:ext cx="814393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err="1" smtClean="0">
                <a:latin typeface="+mn-ea"/>
              </a:rPr>
              <a:t>역화방지기를</a:t>
            </a:r>
            <a:r>
              <a:rPr lang="ko-KR" altLang="en-US" sz="1600" b="1" spc="-133" dirty="0" smtClean="0">
                <a:latin typeface="+mn-ea"/>
              </a:rPr>
              <a:t> 가연성가스 압력조정기 후단과 </a:t>
            </a:r>
            <a:r>
              <a:rPr lang="ko-KR" altLang="en-US" sz="1600" b="1" spc="-133" dirty="0" err="1" smtClean="0">
                <a:latin typeface="+mn-ea"/>
              </a:rPr>
              <a:t>토치</a:t>
            </a:r>
            <a:r>
              <a:rPr lang="ko-KR" altLang="en-US" sz="1600" b="1" spc="-133" dirty="0" smtClean="0">
                <a:latin typeface="+mn-ea"/>
              </a:rPr>
              <a:t> 호스 사이에 설치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err="1" smtClean="0">
                <a:latin typeface="+mn-ea"/>
              </a:rPr>
              <a:t>토치의</a:t>
            </a:r>
            <a:r>
              <a:rPr lang="ko-KR" altLang="en-US" sz="1600" b="1" spc="-133" dirty="0" smtClean="0">
                <a:latin typeface="+mn-ea"/>
              </a:rPr>
              <a:t> 화구 및 </a:t>
            </a:r>
            <a:r>
              <a:rPr lang="en-US" altLang="ko-KR" sz="1600" b="1" spc="-133" dirty="0" smtClean="0">
                <a:latin typeface="+mn-ea"/>
              </a:rPr>
              <a:t>LPG</a:t>
            </a:r>
            <a:r>
              <a:rPr lang="ko-KR" altLang="en-US" sz="1600" b="1" spc="-133" dirty="0" smtClean="0">
                <a:latin typeface="+mn-ea"/>
              </a:rPr>
              <a:t>용기 충진 상태 확인 철저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용기에 설치된 압력계를 정상 상태로 관리</a:t>
            </a:r>
            <a:endParaRPr lang="en-US" altLang="ko-KR" sz="1600" b="1" spc="-133" dirty="0">
              <a:latin typeface="+mn-ea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5007" y="1912611"/>
            <a:ext cx="3672408" cy="2276614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513119" y="2594672"/>
            <a:ext cx="28083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/>
              <a:t>*</a:t>
            </a:r>
            <a:r>
              <a:rPr lang="ko-KR" altLang="en-US" sz="1200" b="1" dirty="0" smtClean="0"/>
              <a:t>산소와 </a:t>
            </a:r>
            <a:r>
              <a:rPr lang="en-US" altLang="ko-KR" sz="1200" b="1" dirty="0" smtClean="0"/>
              <a:t>LPG </a:t>
            </a:r>
            <a:r>
              <a:rPr lang="ko-KR" altLang="en-US" sz="1200" b="1" dirty="0" smtClean="0"/>
              <a:t>사용 </a:t>
            </a:r>
            <a:r>
              <a:rPr lang="ko-KR" altLang="en-US" sz="1200" b="1" dirty="0" err="1" smtClean="0"/>
              <a:t>압력비</a:t>
            </a:r>
            <a:endParaRPr lang="en-US" altLang="ko-KR" sz="1200" b="1" dirty="0" smtClean="0"/>
          </a:p>
          <a:p>
            <a:pPr marL="180975" indent="-180975"/>
            <a:r>
              <a:rPr lang="en-US" altLang="ko-KR" sz="1200" dirty="0"/>
              <a:t> </a:t>
            </a:r>
            <a:r>
              <a:rPr lang="en-US" altLang="ko-KR" sz="1200" dirty="0" smtClean="0"/>
              <a:t>- </a:t>
            </a:r>
            <a:r>
              <a:rPr lang="ko-KR" altLang="en-US" sz="1200" dirty="0" smtClean="0"/>
              <a:t>일반적인 절단작업의 경우 산소는 </a:t>
            </a:r>
            <a:r>
              <a:rPr lang="en-US" altLang="ko-KR" sz="1200" dirty="0" smtClean="0"/>
              <a:t>LPG</a:t>
            </a:r>
            <a:r>
              <a:rPr lang="ko-KR" altLang="en-US" sz="1200" dirty="0" smtClean="0"/>
              <a:t>에 비해 압력이 </a:t>
            </a:r>
            <a:r>
              <a:rPr lang="en-US" altLang="ko-KR" sz="1200" dirty="0" smtClean="0"/>
              <a:t>10</a:t>
            </a:r>
            <a:r>
              <a:rPr lang="ko-KR" altLang="en-US" sz="1200" dirty="0" smtClean="0"/>
              <a:t>배 정도 높음</a:t>
            </a:r>
            <a:endParaRPr lang="en-US" altLang="ko-KR" sz="1200" dirty="0" smtClean="0"/>
          </a:p>
          <a:p>
            <a:pPr marL="180975" indent="-180975"/>
            <a:r>
              <a:rPr lang="en-US" altLang="ko-KR" sz="1200" dirty="0"/>
              <a:t> </a:t>
            </a:r>
            <a:r>
              <a:rPr lang="en-US" altLang="ko-KR" sz="1200" dirty="0" smtClean="0"/>
              <a:t>-</a:t>
            </a:r>
            <a:r>
              <a:rPr lang="ko-KR" altLang="en-US" sz="1200" dirty="0" smtClean="0"/>
              <a:t> </a:t>
            </a:r>
            <a:r>
              <a:rPr lang="ko-KR" altLang="en-US" sz="1200" dirty="0" err="1" smtClean="0"/>
              <a:t>압력비로</a:t>
            </a:r>
            <a:r>
              <a:rPr lang="ko-KR" altLang="en-US" sz="1200" dirty="0" smtClean="0"/>
              <a:t> 인해 상대적으로 </a:t>
            </a:r>
            <a:r>
              <a:rPr lang="en-US" altLang="ko-KR" sz="1200" dirty="0" smtClean="0"/>
              <a:t>LPG</a:t>
            </a:r>
            <a:r>
              <a:rPr lang="ko-KR" altLang="en-US" sz="1200" dirty="0" smtClean="0"/>
              <a:t>에서 </a:t>
            </a:r>
            <a:r>
              <a:rPr lang="ko-KR" altLang="en-US" sz="1200" dirty="0" err="1" smtClean="0"/>
              <a:t>역화가</a:t>
            </a:r>
            <a:r>
              <a:rPr lang="ko-KR" altLang="en-US" sz="1200" dirty="0" smtClean="0"/>
              <a:t> 발생할 위험이 있음</a:t>
            </a:r>
            <a:endParaRPr lang="en-US" altLang="ko-KR" sz="1200" dirty="0" smtClean="0"/>
          </a:p>
        </p:txBody>
      </p:sp>
    </p:spTree>
    <p:extLst>
      <p:ext uri="{BB962C8B-B14F-4D97-AF65-F5344CB8AC3E}">
        <p14:creationId xmlns:p14="http://schemas.microsoft.com/office/powerpoint/2010/main" val="9658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727037" y="1341562"/>
            <a:ext cx="2357454" cy="820667"/>
            <a:chOff x="727037" y="1572406"/>
            <a:chExt cx="2357454" cy="820667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17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32060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err="1" smtClean="0">
                  <a:solidFill>
                    <a:srgbClr val="666699"/>
                  </a:solidFill>
                </a:rPr>
                <a:t>교류아크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 용접작업 중 감전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68659" y="4406222"/>
            <a:ext cx="7756788" cy="5899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금속제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호퍼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내부에서 자동전격방지기가 설치되지 않은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교류아크용접기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사용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  <a:p>
            <a:pPr latinLnBrk="0">
              <a:lnSpc>
                <a:spcPts val="2300"/>
              </a:lnSpc>
              <a:buClr>
                <a:srgbClr val="33CCCC"/>
              </a:buClr>
            </a:pPr>
            <a:r>
              <a:rPr lang="en-US" altLang="ko-KR" sz="1600" b="1" spc="-133" dirty="0">
                <a:solidFill>
                  <a:srgbClr val="0070C0"/>
                </a:solidFill>
                <a:latin typeface="+mn-ea"/>
              </a:rPr>
              <a:t> 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  (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절연덮개가 파손된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홀더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사용 또는 용접봉에 작업자 신체 접촉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70243" y="1370141"/>
            <a:ext cx="807249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도전성이 높은 금속제 </a:t>
            </a:r>
            <a:r>
              <a:rPr lang="ko-KR" altLang="en-US" sz="1600" b="1" spc="-133" dirty="0" err="1" smtClean="0">
                <a:latin typeface="+mn-ea"/>
              </a:rPr>
              <a:t>호퍼</a:t>
            </a:r>
            <a:r>
              <a:rPr lang="ko-KR" altLang="en-US" sz="1600" b="1" spc="-133" dirty="0" smtClean="0">
                <a:latin typeface="+mn-ea"/>
              </a:rPr>
              <a:t> 내부에서 용접작업 중 용접봉과 절연이 파괴된 </a:t>
            </a:r>
            <a:r>
              <a:rPr lang="ko-KR" altLang="en-US" sz="1600" b="1" spc="-133" dirty="0" err="1" smtClean="0">
                <a:latin typeface="+mn-ea"/>
              </a:rPr>
              <a:t>홀더에</a:t>
            </a:r>
            <a:r>
              <a:rPr lang="ko-KR" altLang="en-US" sz="1600" b="1" spc="-133" dirty="0" smtClean="0">
                <a:latin typeface="+mn-ea"/>
              </a:rPr>
              <a:t> 신체 일부가 접촉되어 감전 </a:t>
            </a:r>
            <a:endParaRPr lang="en-US" altLang="ko-KR" sz="1600" b="1" spc="-133" dirty="0" smtClean="0">
              <a:latin typeface="+mn-ea"/>
            </a:endParaRPr>
          </a:p>
        </p:txBody>
      </p:sp>
      <p:grpSp>
        <p:nvGrpSpPr>
          <p:cNvPr id="6" name="그룹 14"/>
          <p:cNvGrpSpPr/>
          <p:nvPr/>
        </p:nvGrpSpPr>
        <p:grpSpPr>
          <a:xfrm>
            <a:off x="1512855" y="4369594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12855" y="5314360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0"/>
          <p:cNvGrpSpPr/>
          <p:nvPr/>
        </p:nvGrpSpPr>
        <p:grpSpPr>
          <a:xfrm>
            <a:off x="941351" y="385349"/>
            <a:ext cx="8929750" cy="677108"/>
            <a:chOff x="941351" y="385349"/>
            <a:chExt cx="8929750" cy="677108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370243" y="5314776"/>
            <a:ext cx="814393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도전성이 높은 장소에서 </a:t>
            </a:r>
            <a:r>
              <a:rPr lang="ko-KR" altLang="en-US" sz="1600" b="1" spc="-133" dirty="0" err="1" smtClean="0">
                <a:latin typeface="+mn-ea"/>
              </a:rPr>
              <a:t>교류아크용접기</a:t>
            </a:r>
            <a:r>
              <a:rPr lang="ko-KR" altLang="en-US" sz="1600" b="1" spc="-133" dirty="0" smtClean="0">
                <a:latin typeface="+mn-ea"/>
              </a:rPr>
              <a:t> 사용 시 자동전격방지기 설치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절연덮개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애자</a:t>
            </a:r>
            <a:r>
              <a:rPr lang="en-US" altLang="ko-KR" sz="1600" b="1" spc="-133" dirty="0" smtClean="0">
                <a:latin typeface="+mn-ea"/>
              </a:rPr>
              <a:t>)</a:t>
            </a:r>
            <a:r>
              <a:rPr lang="ko-KR" altLang="en-US" sz="1600" b="1" spc="-133" dirty="0" smtClean="0">
                <a:latin typeface="+mn-ea"/>
              </a:rPr>
              <a:t>가 파손된 </a:t>
            </a:r>
            <a:r>
              <a:rPr lang="ko-KR" altLang="en-US" sz="1600" b="1" spc="-133" dirty="0" err="1" smtClean="0">
                <a:latin typeface="+mn-ea"/>
              </a:rPr>
              <a:t>홀더</a:t>
            </a:r>
            <a:r>
              <a:rPr lang="ko-KR" altLang="en-US" sz="1600" b="1" spc="-133" dirty="0" smtClean="0">
                <a:latin typeface="+mn-ea"/>
              </a:rPr>
              <a:t> 사용금지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절연내력 및 내열성이 있는 </a:t>
            </a:r>
            <a:r>
              <a:rPr lang="en-US" altLang="ko-KR" sz="1600" b="1" spc="-133" dirty="0" smtClean="0">
                <a:latin typeface="+mn-ea"/>
              </a:rPr>
              <a:t>KS</a:t>
            </a:r>
            <a:r>
              <a:rPr lang="ko-KR" altLang="en-US" sz="1600" b="1" spc="-133" dirty="0" smtClean="0">
                <a:latin typeface="+mn-ea"/>
              </a:rPr>
              <a:t>규격품 사용</a:t>
            </a:r>
            <a:r>
              <a:rPr lang="en-US" altLang="ko-KR" sz="1600" b="1" spc="-133" dirty="0" smtClean="0">
                <a:latin typeface="+mn-ea"/>
              </a:rPr>
              <a:t>)</a:t>
            </a:r>
            <a:endParaRPr lang="en-US" altLang="ko-KR" sz="1600" b="1" spc="-133" dirty="0">
              <a:latin typeface="+mn-ea"/>
            </a:endParaRP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80831" y="1875471"/>
            <a:ext cx="3600400" cy="2398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03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727037" y="1341562"/>
            <a:ext cx="2357454" cy="1141267"/>
            <a:chOff x="727037" y="1572406"/>
            <a:chExt cx="2357454" cy="1141267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18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4120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smtClean="0">
                  <a:solidFill>
                    <a:srgbClr val="666699"/>
                  </a:solidFill>
                </a:rPr>
                <a:t>핸드그라인더로 사상작업 중 감전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68659" y="4406222"/>
            <a:ext cx="7756788" cy="5899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핸드그라인더 전원선 절연피복 파손에 따른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충전부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노출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누전차단기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미접속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0243" y="1370141"/>
            <a:ext cx="807249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파이프 내부에서 파이프 </a:t>
            </a:r>
            <a:r>
              <a:rPr lang="ko-KR" altLang="en-US" sz="1600" b="1" spc="-133" dirty="0" err="1" smtClean="0">
                <a:latin typeface="+mn-ea"/>
              </a:rPr>
              <a:t>연결부</a:t>
            </a:r>
            <a:r>
              <a:rPr lang="ko-KR" altLang="en-US" sz="1600" b="1" spc="-133" dirty="0" smtClean="0">
                <a:latin typeface="+mn-ea"/>
              </a:rPr>
              <a:t> </a:t>
            </a:r>
            <a:r>
              <a:rPr lang="ko-KR" altLang="en-US" sz="1600" b="1" spc="-133" dirty="0" err="1" smtClean="0">
                <a:latin typeface="+mn-ea"/>
              </a:rPr>
              <a:t>용접면</a:t>
            </a:r>
            <a:r>
              <a:rPr lang="ko-KR" altLang="en-US" sz="1600" b="1" spc="-133" dirty="0" smtClean="0">
                <a:latin typeface="+mn-ea"/>
              </a:rPr>
              <a:t> 사상작업 중 핸드그라인더 전원선 피복 </a:t>
            </a:r>
            <a:r>
              <a:rPr lang="ko-KR" altLang="en-US" sz="1600" b="1" spc="-133" dirty="0" err="1" smtClean="0">
                <a:latin typeface="+mn-ea"/>
              </a:rPr>
              <a:t>파손부에</a:t>
            </a:r>
            <a:r>
              <a:rPr lang="ko-KR" altLang="en-US" sz="1600" b="1" spc="-133" dirty="0" smtClean="0">
                <a:latin typeface="+mn-ea"/>
              </a:rPr>
              <a:t> 접촉되어 감전</a:t>
            </a:r>
            <a:endParaRPr lang="en-US" altLang="ko-KR" sz="1600" b="1" spc="-133" dirty="0" smtClean="0">
              <a:latin typeface="+mn-ea"/>
            </a:endParaRPr>
          </a:p>
        </p:txBody>
      </p:sp>
      <p:grpSp>
        <p:nvGrpSpPr>
          <p:cNvPr id="6" name="그룹 14"/>
          <p:cNvGrpSpPr/>
          <p:nvPr/>
        </p:nvGrpSpPr>
        <p:grpSpPr>
          <a:xfrm>
            <a:off x="1512855" y="4369594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12855" y="5314360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0"/>
          <p:cNvGrpSpPr/>
          <p:nvPr/>
        </p:nvGrpSpPr>
        <p:grpSpPr>
          <a:xfrm>
            <a:off x="941351" y="385349"/>
            <a:ext cx="8929750" cy="677108"/>
            <a:chOff x="941351" y="385349"/>
            <a:chExt cx="8929750" cy="677108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370243" y="5314776"/>
            <a:ext cx="814393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작업 전 휴대용 전동기계기구 이상여부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피복손상 등</a:t>
            </a:r>
            <a:r>
              <a:rPr lang="en-US" altLang="ko-KR" sz="1600" b="1" spc="-133" dirty="0" smtClean="0">
                <a:latin typeface="+mn-ea"/>
              </a:rPr>
              <a:t>)</a:t>
            </a:r>
            <a:r>
              <a:rPr lang="ko-KR" altLang="en-US" sz="1600" b="1" spc="-133" dirty="0" smtClean="0">
                <a:latin typeface="+mn-ea"/>
              </a:rPr>
              <a:t> 점검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감전방지용 누전차단기 접속 및 사용</a:t>
            </a:r>
            <a:endParaRPr lang="en-US" altLang="ko-KR" sz="1600" b="1" spc="-133" dirty="0">
              <a:latin typeface="+mn-ea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32760" y="2038740"/>
            <a:ext cx="4104456" cy="2135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98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727037" y="1341562"/>
            <a:ext cx="2357454" cy="820667"/>
            <a:chOff x="727037" y="1572406"/>
            <a:chExt cx="2357454" cy="820667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19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32060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smtClean="0">
                  <a:solidFill>
                    <a:srgbClr val="666699"/>
                  </a:solidFill>
                </a:rPr>
                <a:t>지게차 운행 중 부딪힘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68659" y="4406222"/>
            <a:ext cx="7756788" cy="5899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작업자 보행 통로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(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미확보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)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및 지게차 운행 통로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미구분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지게차 사용에 따른 작업계획서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미작성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0243" y="1370141"/>
            <a:ext cx="807249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원부자재 창고 내에 적재된 제품을 순회∙점검 중</a:t>
            </a:r>
            <a:r>
              <a:rPr lang="en-US" altLang="ko-KR" sz="1600" b="1" spc="-133" dirty="0">
                <a:latin typeface="+mn-ea"/>
              </a:rPr>
              <a:t> </a:t>
            </a:r>
            <a:r>
              <a:rPr lang="ko-KR" altLang="en-US" sz="1600" b="1" spc="-133" dirty="0" smtClean="0">
                <a:latin typeface="+mn-ea"/>
              </a:rPr>
              <a:t>운행중인 지게차에 부딪힘</a:t>
            </a:r>
            <a:endParaRPr lang="en-US" altLang="ko-KR" sz="1600" b="1" spc="-133" dirty="0" smtClean="0">
              <a:latin typeface="+mn-ea"/>
            </a:endParaRPr>
          </a:p>
        </p:txBody>
      </p:sp>
      <p:grpSp>
        <p:nvGrpSpPr>
          <p:cNvPr id="6" name="그룹 14"/>
          <p:cNvGrpSpPr/>
          <p:nvPr/>
        </p:nvGrpSpPr>
        <p:grpSpPr>
          <a:xfrm>
            <a:off x="1512855" y="4369594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12855" y="5314360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0"/>
          <p:cNvGrpSpPr/>
          <p:nvPr/>
        </p:nvGrpSpPr>
        <p:grpSpPr>
          <a:xfrm>
            <a:off x="941351" y="385349"/>
            <a:ext cx="8929750" cy="677108"/>
            <a:chOff x="941351" y="385349"/>
            <a:chExt cx="8929750" cy="677108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370243" y="5314776"/>
            <a:ext cx="814393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작업장 내 근로자 보행통로 확보</a:t>
            </a:r>
            <a:r>
              <a:rPr lang="en-US" altLang="ko-KR" sz="1600" b="1" spc="-133" dirty="0">
                <a:latin typeface="+mn-ea"/>
              </a:rPr>
              <a:t> </a:t>
            </a:r>
            <a:r>
              <a:rPr lang="ko-KR" altLang="en-US" sz="1600" b="1" spc="-133" dirty="0" smtClean="0">
                <a:latin typeface="+mn-ea"/>
              </a:rPr>
              <a:t>및 통로임을 표시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지게차 운행통로와 구분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작업계획서 작성 및 그 내용에 대한 교육 실시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부딪힘 위험 존재 시 유도자 배치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지게차 전조등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후방감지기 등 안전장치 설치 및 기능 정상유지 관리</a:t>
            </a:r>
            <a:endParaRPr lang="en-US" altLang="ko-KR" sz="1600" b="1" spc="-133" dirty="0">
              <a:latin typeface="+mn-ea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8782" y="1841628"/>
            <a:ext cx="3672408" cy="2353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319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20"/>
          <p:cNvGrpSpPr/>
          <p:nvPr/>
        </p:nvGrpSpPr>
        <p:grpSpPr>
          <a:xfrm>
            <a:off x="941351" y="385349"/>
            <a:ext cx="8929750" cy="677108"/>
            <a:chOff x="941351" y="385349"/>
            <a:chExt cx="8929750" cy="677108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1" name="직사각형 20"/>
          <p:cNvSpPr/>
          <p:nvPr/>
        </p:nvSpPr>
        <p:spPr>
          <a:xfrm>
            <a:off x="3655995" y="2001034"/>
            <a:ext cx="7429552" cy="3214710"/>
          </a:xfrm>
          <a:prstGeom prst="rect">
            <a:avLst/>
          </a:prstGeom>
          <a:solidFill>
            <a:srgbClr val="33CCC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5" name="그룹 24"/>
          <p:cNvGrpSpPr/>
          <p:nvPr/>
        </p:nvGrpSpPr>
        <p:grpSpPr>
          <a:xfrm>
            <a:off x="3668019" y="1679563"/>
            <a:ext cx="5143536" cy="642942"/>
            <a:chOff x="4799003" y="1572406"/>
            <a:chExt cx="5143536" cy="642942"/>
          </a:xfrm>
        </p:grpSpPr>
        <p:pic>
          <p:nvPicPr>
            <p:cNvPr id="27" name="그림 26" descr="안전팁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99003" y="1572406"/>
              <a:ext cx="1815074" cy="642942"/>
            </a:xfrm>
            <a:prstGeom prst="rect">
              <a:avLst/>
            </a:prstGeom>
          </p:spPr>
        </p:pic>
        <p:sp>
          <p:nvSpPr>
            <p:cNvPr id="28" name="모서리가 둥근 직사각형 27"/>
            <p:cNvSpPr/>
            <p:nvPr/>
          </p:nvSpPr>
          <p:spPr>
            <a:xfrm>
              <a:off x="6084887" y="1715282"/>
              <a:ext cx="2500330" cy="35719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rgbClr val="4F87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370639" y="1703140"/>
              <a:ext cx="3571900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ct val="150000"/>
                </a:lnSpc>
              </a:pPr>
              <a:r>
                <a:rPr lang="ko-KR" altLang="en-US" sz="1600" b="1" spc="-133" dirty="0" smtClean="0">
                  <a:latin typeface="+mj-ea"/>
                  <a:ea typeface="+mj-ea"/>
                </a:rPr>
                <a:t>지게차 이것만은 확인</a:t>
              </a:r>
              <a:r>
                <a:rPr lang="en-US" altLang="ko-KR" sz="1600" b="1" spc="-133" dirty="0" smtClean="0">
                  <a:latin typeface="+mj-ea"/>
                  <a:ea typeface="+mj-ea"/>
                </a:rPr>
                <a:t>!</a:t>
              </a:r>
              <a:endParaRPr lang="ko-KR" altLang="en-US" sz="1600" b="1" spc="-133" dirty="0">
                <a:latin typeface="+mj-ea"/>
                <a:ea typeface="+mj-ea"/>
              </a:endParaRPr>
            </a:p>
          </p:txBody>
        </p:sp>
      </p:grpSp>
      <p:pic>
        <p:nvPicPr>
          <p:cNvPr id="30" name="그림 29" descr="57 지게차작업 확인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4687" y="2781722"/>
            <a:ext cx="6365730" cy="1867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10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727037" y="1341562"/>
            <a:ext cx="2357454" cy="1141267"/>
            <a:chOff x="727037" y="1572406"/>
            <a:chExt cx="2357454" cy="1141267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20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4120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로봇 작업 영역에서</a:t>
              </a:r>
              <a:endParaRPr lang="en-US" altLang="ko-KR" sz="1500" b="1" spc="-133" dirty="0" smtClean="0">
                <a:solidFill>
                  <a:srgbClr val="666699"/>
                </a:solidFill>
              </a:endParaRPr>
            </a:p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로봇 </a:t>
              </a:r>
              <a:r>
                <a:rPr lang="ko-KR" altLang="en-US" sz="1500" b="1" spc="-133" dirty="0" err="1" smtClean="0">
                  <a:solidFill>
                    <a:srgbClr val="666699"/>
                  </a:solidFill>
                </a:rPr>
                <a:t>지그에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 부딪힘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68659" y="4406222"/>
            <a:ext cx="7756788" cy="5899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로봇 작동영역 위험장소 출입 안전조치 미흡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  <a:p>
            <a:pPr latinLnBrk="0">
              <a:lnSpc>
                <a:spcPts val="23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   (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출입문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인터록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장치가 설치되었으나 기능이 해체되어 로봇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미정지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상태에서 출입 가능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70243" y="1370141"/>
            <a:ext cx="807249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자동차 차체 조립 라인의 무인 로봇공정에 출입한 작업자가 로봇 </a:t>
            </a:r>
            <a:r>
              <a:rPr lang="ko-KR" altLang="en-US" sz="1600" b="1" spc="-133" dirty="0" err="1" smtClean="0">
                <a:latin typeface="+mn-ea"/>
              </a:rPr>
              <a:t>지그에</a:t>
            </a:r>
            <a:r>
              <a:rPr lang="ko-KR" altLang="en-US" sz="1600" b="1" spc="-133" dirty="0" smtClean="0">
                <a:latin typeface="+mn-ea"/>
              </a:rPr>
              <a:t> 머리 부딪힘 </a:t>
            </a:r>
            <a:endParaRPr lang="en-US" altLang="ko-KR" sz="1600" b="1" spc="-133" dirty="0" smtClean="0">
              <a:latin typeface="+mn-ea"/>
            </a:endParaRPr>
          </a:p>
        </p:txBody>
      </p:sp>
      <p:grpSp>
        <p:nvGrpSpPr>
          <p:cNvPr id="6" name="그룹 14"/>
          <p:cNvGrpSpPr/>
          <p:nvPr/>
        </p:nvGrpSpPr>
        <p:grpSpPr>
          <a:xfrm>
            <a:off x="1512855" y="4369594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12855" y="5314360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0"/>
          <p:cNvGrpSpPr/>
          <p:nvPr/>
        </p:nvGrpSpPr>
        <p:grpSpPr>
          <a:xfrm>
            <a:off x="941351" y="385349"/>
            <a:ext cx="8929750" cy="677108"/>
            <a:chOff x="941351" y="385349"/>
            <a:chExt cx="8929750" cy="677108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370243" y="5314776"/>
            <a:ext cx="814393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높이 </a:t>
            </a:r>
            <a:r>
              <a:rPr lang="en-US" altLang="ko-KR" sz="1600" b="1" spc="-133" dirty="0" smtClean="0">
                <a:latin typeface="+mn-ea"/>
              </a:rPr>
              <a:t>1,8m </a:t>
            </a:r>
            <a:r>
              <a:rPr lang="ko-KR" altLang="en-US" sz="1600" b="1" spc="-133" dirty="0" smtClean="0">
                <a:latin typeface="+mn-ea"/>
              </a:rPr>
              <a:t>이상의 울타리 설치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설치 불가 일부 구간은 안전매트 또는 </a:t>
            </a:r>
            <a:r>
              <a:rPr lang="ko-KR" altLang="en-US" sz="1600" b="1" spc="-133" dirty="0" err="1" smtClean="0">
                <a:latin typeface="+mn-ea"/>
              </a:rPr>
              <a:t>광전자식</a:t>
            </a:r>
            <a:r>
              <a:rPr lang="ko-KR" altLang="en-US" sz="1600" b="1" spc="-133" dirty="0" smtClean="0">
                <a:latin typeface="+mn-ea"/>
              </a:rPr>
              <a:t> 방호장치 등 설치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>
                <a:latin typeface="+mn-ea"/>
              </a:rPr>
              <a:t>기계∙기구∙</a:t>
            </a:r>
            <a:r>
              <a:rPr lang="ko-KR" altLang="en-US" sz="1600" b="1" spc="-133" dirty="0" err="1">
                <a:latin typeface="+mn-ea"/>
              </a:rPr>
              <a:t>설비류</a:t>
            </a:r>
            <a:r>
              <a:rPr lang="ko-KR" altLang="en-US" sz="1600" b="1" spc="-133" dirty="0">
                <a:latin typeface="+mn-ea"/>
              </a:rPr>
              <a:t> 정비∙점검 등 비정형 작업 시 운전정지</a:t>
            </a:r>
            <a:r>
              <a:rPr lang="en-US" altLang="ko-KR" sz="1600" b="1" spc="-133" dirty="0">
                <a:latin typeface="+mn-ea"/>
              </a:rPr>
              <a:t>, </a:t>
            </a:r>
            <a:r>
              <a:rPr lang="ko-KR" altLang="en-US" sz="1600" b="1" spc="-133" dirty="0">
                <a:latin typeface="+mn-ea"/>
              </a:rPr>
              <a:t>기동장치 잠금장치 설치</a:t>
            </a:r>
            <a:r>
              <a:rPr lang="en-US" altLang="ko-KR" sz="1600" b="1" spc="-133" dirty="0">
                <a:latin typeface="+mn-ea"/>
              </a:rPr>
              <a:t>(</a:t>
            </a:r>
            <a:r>
              <a:rPr lang="ko-KR" altLang="en-US" sz="1600" b="1" spc="-133" dirty="0">
                <a:latin typeface="+mn-ea"/>
              </a:rPr>
              <a:t>키 별도 보관</a:t>
            </a:r>
            <a:r>
              <a:rPr lang="en-US" altLang="ko-KR" sz="1600" b="1" spc="-133" dirty="0">
                <a:latin typeface="+mn-ea"/>
              </a:rPr>
              <a:t>), </a:t>
            </a:r>
            <a:r>
              <a:rPr lang="ko-KR" altLang="en-US" sz="1600" b="1" spc="-133" dirty="0" smtClean="0">
                <a:latin typeface="+mn-ea"/>
              </a:rPr>
              <a:t>점검 중 </a:t>
            </a:r>
            <a:r>
              <a:rPr lang="ko-KR" altLang="en-US" sz="1600" b="1" spc="-133" dirty="0">
                <a:latin typeface="+mn-ea"/>
              </a:rPr>
              <a:t>꼬리표 부착</a:t>
            </a:r>
            <a:r>
              <a:rPr lang="en-US" altLang="ko-KR" sz="1600" b="1" spc="-133" dirty="0">
                <a:latin typeface="+mn-ea"/>
              </a:rPr>
              <a:t>(</a:t>
            </a:r>
            <a:r>
              <a:rPr lang="ko-KR" altLang="en-US" sz="1600" b="1" spc="-133" dirty="0">
                <a:latin typeface="+mn-ea"/>
              </a:rPr>
              <a:t>표지판 설치</a:t>
            </a:r>
            <a:r>
              <a:rPr lang="en-US" altLang="ko-KR" sz="1600" b="1" spc="-133" dirty="0">
                <a:latin typeface="+mn-ea"/>
              </a:rPr>
              <a:t>)</a:t>
            </a: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62583" y="1743161"/>
            <a:ext cx="3672408" cy="2305234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7669063" y="2309240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/>
              <a:t>*</a:t>
            </a:r>
            <a:r>
              <a:rPr lang="ko-KR" altLang="en-US" sz="1200" b="1" dirty="0" smtClean="0"/>
              <a:t>출입문 </a:t>
            </a:r>
            <a:r>
              <a:rPr lang="ko-KR" altLang="en-US" sz="1200" b="1" dirty="0" err="1" smtClean="0"/>
              <a:t>인터록</a:t>
            </a:r>
            <a:r>
              <a:rPr lang="ko-KR" altLang="en-US" sz="1200" b="1" dirty="0" smtClean="0"/>
              <a:t> 장치</a:t>
            </a:r>
            <a:endParaRPr lang="en-US" altLang="ko-KR" sz="1200" b="1" dirty="0" smtClean="0"/>
          </a:p>
          <a:p>
            <a:pPr marL="180975" indent="-180975"/>
            <a:r>
              <a:rPr lang="en-US" altLang="ko-KR" sz="1200" dirty="0"/>
              <a:t> </a:t>
            </a:r>
            <a:r>
              <a:rPr lang="en-US" altLang="ko-KR" sz="1200" dirty="0" smtClean="0"/>
              <a:t>- </a:t>
            </a:r>
            <a:r>
              <a:rPr lang="ko-KR" altLang="en-US" sz="1200" dirty="0" smtClean="0"/>
              <a:t>출입문 개방 시 로봇 운전정지</a:t>
            </a:r>
            <a:endParaRPr lang="en-US" altLang="ko-KR" sz="1200" dirty="0" smtClean="0"/>
          </a:p>
        </p:txBody>
      </p:sp>
    </p:spTree>
    <p:extLst>
      <p:ext uri="{BB962C8B-B14F-4D97-AF65-F5344CB8AC3E}">
        <p14:creationId xmlns:p14="http://schemas.microsoft.com/office/powerpoint/2010/main" val="178380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727037" y="1341562"/>
            <a:ext cx="2357454" cy="1141267"/>
            <a:chOff x="727037" y="1572406"/>
            <a:chExt cx="2357454" cy="1141267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21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4120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정화조 내부 청소작업 중 황화수소 중독</a:t>
              </a:r>
              <a:r>
                <a:rPr lang="en-US" altLang="ko-KR" sz="1500" b="1" spc="-133" dirty="0" smtClean="0">
                  <a:solidFill>
                    <a:srgbClr val="666699"/>
                  </a:solidFill>
                </a:rPr>
                <a:t>(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질식</a:t>
              </a:r>
              <a:r>
                <a:rPr lang="en-US" altLang="ko-KR" sz="1500" b="1" spc="-133" dirty="0" smtClean="0">
                  <a:solidFill>
                    <a:srgbClr val="666699"/>
                  </a:solidFill>
                </a:rPr>
                <a:t>)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68658" y="4406222"/>
            <a:ext cx="8074077" cy="5899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작업 전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작업 중 산소∙유해가스 농도 측정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미실시</a:t>
            </a:r>
            <a:endParaRPr lang="en-US" altLang="ko-KR" sz="1600" b="1" spc="-133" dirty="0">
              <a:solidFill>
                <a:srgbClr val="0070C0"/>
              </a:solidFill>
              <a:latin typeface="+mn-ea"/>
            </a:endParaRPr>
          </a:p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환기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미실시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및 호흡용 보호구 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(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송기마스크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등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)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미착용 상태에서 작업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(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밀폐공간작업 조치 미흡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70243" y="1370141"/>
            <a:ext cx="807249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농장 </a:t>
            </a:r>
            <a:r>
              <a:rPr lang="ko-KR" altLang="en-US" sz="1600" b="1" spc="-133" dirty="0" err="1" smtClean="0">
                <a:latin typeface="+mn-ea"/>
              </a:rPr>
              <a:t>돈사</a:t>
            </a:r>
            <a:r>
              <a:rPr lang="ko-KR" altLang="en-US" sz="1600" b="1" spc="-133" dirty="0" smtClean="0">
                <a:latin typeface="+mn-ea"/>
              </a:rPr>
              <a:t> 정화조에서 작업자</a:t>
            </a:r>
            <a:r>
              <a:rPr lang="en-US" altLang="ko-KR" sz="1600" b="1" spc="-133" dirty="0" smtClean="0">
                <a:latin typeface="+mn-ea"/>
              </a:rPr>
              <a:t>(2</a:t>
            </a:r>
            <a:r>
              <a:rPr lang="ko-KR" altLang="en-US" sz="1600" b="1" spc="-133" dirty="0" smtClean="0">
                <a:latin typeface="+mn-ea"/>
              </a:rPr>
              <a:t>명</a:t>
            </a:r>
            <a:r>
              <a:rPr lang="en-US" altLang="ko-KR" sz="1600" b="1" spc="-133" dirty="0" smtClean="0">
                <a:latin typeface="+mn-ea"/>
              </a:rPr>
              <a:t>)</a:t>
            </a:r>
            <a:r>
              <a:rPr lang="ko-KR" altLang="en-US" sz="1600" b="1" spc="-133" dirty="0" smtClean="0">
                <a:latin typeface="+mn-ea"/>
              </a:rPr>
              <a:t>가 내부 청소작업을 하다가 황화수소 유독가스에 중독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질식</a:t>
            </a:r>
            <a:r>
              <a:rPr lang="en-US" altLang="ko-KR" sz="1600" b="1" spc="-133" dirty="0" smtClean="0">
                <a:latin typeface="+mn-ea"/>
              </a:rPr>
              <a:t>)</a:t>
            </a:r>
          </a:p>
        </p:txBody>
      </p:sp>
      <p:grpSp>
        <p:nvGrpSpPr>
          <p:cNvPr id="6" name="그룹 14"/>
          <p:cNvGrpSpPr/>
          <p:nvPr/>
        </p:nvGrpSpPr>
        <p:grpSpPr>
          <a:xfrm>
            <a:off x="1512855" y="4369594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12855" y="5314360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0"/>
          <p:cNvGrpSpPr/>
          <p:nvPr/>
        </p:nvGrpSpPr>
        <p:grpSpPr>
          <a:xfrm>
            <a:off x="941351" y="385349"/>
            <a:ext cx="8929750" cy="677108"/>
            <a:chOff x="941351" y="385349"/>
            <a:chExt cx="8929750" cy="677108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370243" y="5314776"/>
            <a:ext cx="8475284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밀폐공간작업 안전보건 조치 실시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작업 전 </a:t>
            </a:r>
            <a:r>
              <a:rPr lang="en-US" altLang="ko-KR" sz="1600" b="1" spc="-133" dirty="0">
                <a:latin typeface="+mn-ea"/>
              </a:rPr>
              <a:t>,</a:t>
            </a:r>
            <a:r>
              <a:rPr lang="ko-KR" altLang="en-US" sz="1600" b="1" spc="-133" dirty="0" smtClean="0">
                <a:latin typeface="+mn-ea"/>
              </a:rPr>
              <a:t>중 산소∙유해가스 농도 측정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공간 내부 환경에 적합한 호흡보호구 지급 및 착용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적정공기 수준이 유지되도록 환기 지속 실시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밀폐공간 외부 감시인 배치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관계자 외 출입금지 조치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비상 시 </a:t>
            </a:r>
            <a:r>
              <a:rPr lang="ko-KR" altLang="en-US" sz="1600" b="1" spc="-133" dirty="0" err="1" smtClean="0">
                <a:latin typeface="+mn-ea"/>
              </a:rPr>
              <a:t>구조용</a:t>
            </a:r>
            <a:r>
              <a:rPr lang="ko-KR" altLang="en-US" sz="1600" b="1" spc="-133" dirty="0" smtClean="0">
                <a:latin typeface="+mn-ea"/>
              </a:rPr>
              <a:t> 기구 비치</a:t>
            </a:r>
            <a:r>
              <a:rPr lang="en-US" altLang="ko-KR" sz="1600" b="1" spc="-133" dirty="0" smtClean="0">
                <a:latin typeface="+mn-ea"/>
              </a:rPr>
              <a:t>)</a:t>
            </a:r>
            <a:endParaRPr lang="en-US" altLang="ko-KR" sz="1600" b="1" spc="-133" dirty="0">
              <a:latin typeface="+mn-ea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6735" y="1869751"/>
            <a:ext cx="3456384" cy="23011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8141331" y="2482829"/>
            <a:ext cx="28083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/>
              <a:t>*</a:t>
            </a:r>
            <a:r>
              <a:rPr lang="ko-KR" altLang="en-US" sz="1200" b="1" dirty="0" smtClean="0"/>
              <a:t>적정공기 수준</a:t>
            </a:r>
            <a:endParaRPr lang="en-US" altLang="ko-KR" sz="1200" b="1" dirty="0" smtClean="0"/>
          </a:p>
          <a:p>
            <a:pPr marL="180975" indent="-180975"/>
            <a:r>
              <a:rPr lang="en-US" altLang="ko-KR" sz="1200" dirty="0"/>
              <a:t> </a:t>
            </a:r>
            <a:r>
              <a:rPr lang="en-US" altLang="ko-KR" sz="1200" dirty="0" smtClean="0"/>
              <a:t>- </a:t>
            </a:r>
            <a:r>
              <a:rPr lang="ko-KR" altLang="en-US" sz="1200" dirty="0" smtClean="0"/>
              <a:t>산소</a:t>
            </a:r>
            <a:r>
              <a:rPr lang="en-US" altLang="ko-KR" sz="1200" dirty="0" smtClean="0"/>
              <a:t>: 18%</a:t>
            </a:r>
            <a:r>
              <a:rPr lang="ko-KR" altLang="en-US" sz="1200" dirty="0" smtClean="0"/>
              <a:t>이상 </a:t>
            </a:r>
            <a:r>
              <a:rPr lang="en-US" altLang="ko-KR" sz="1200" dirty="0" smtClean="0"/>
              <a:t>~ 23.5%</a:t>
            </a:r>
            <a:r>
              <a:rPr lang="ko-KR" altLang="en-US" sz="1200" dirty="0" smtClean="0"/>
              <a:t>미만</a:t>
            </a:r>
            <a:endParaRPr lang="en-US" altLang="ko-KR" sz="1200" dirty="0" smtClean="0"/>
          </a:p>
          <a:p>
            <a:pPr marL="180975" indent="-180975"/>
            <a:r>
              <a:rPr lang="en-US" altLang="ko-KR" sz="1200" dirty="0"/>
              <a:t> </a:t>
            </a:r>
            <a:r>
              <a:rPr lang="en-US" altLang="ko-KR" sz="1200" dirty="0" smtClean="0"/>
              <a:t>- </a:t>
            </a:r>
            <a:r>
              <a:rPr lang="ko-KR" altLang="en-US" sz="1200" dirty="0" smtClean="0"/>
              <a:t>탄산가스</a:t>
            </a:r>
            <a:r>
              <a:rPr lang="en-US" altLang="ko-KR" sz="1200" dirty="0" smtClean="0"/>
              <a:t>: 1.5% </a:t>
            </a:r>
            <a:r>
              <a:rPr lang="ko-KR" altLang="en-US" sz="1200" dirty="0" smtClean="0"/>
              <a:t>미만</a:t>
            </a:r>
            <a:endParaRPr lang="en-US" altLang="ko-KR" sz="1200" dirty="0" smtClean="0"/>
          </a:p>
          <a:p>
            <a:pPr marL="180975" indent="-180975"/>
            <a:r>
              <a:rPr lang="en-US" altLang="ko-KR" sz="1200" dirty="0"/>
              <a:t> </a:t>
            </a:r>
            <a:r>
              <a:rPr lang="en-US" altLang="ko-KR" sz="1200" dirty="0" smtClean="0"/>
              <a:t>- </a:t>
            </a:r>
            <a:r>
              <a:rPr lang="ko-KR" altLang="en-US" sz="1200" dirty="0" smtClean="0"/>
              <a:t>일산화탄소</a:t>
            </a:r>
            <a:r>
              <a:rPr lang="en-US" altLang="ko-KR" sz="1200" dirty="0" smtClean="0"/>
              <a:t>: 30ppm </a:t>
            </a:r>
            <a:r>
              <a:rPr lang="ko-KR" altLang="en-US" sz="1200" dirty="0" smtClean="0"/>
              <a:t>미만</a:t>
            </a:r>
            <a:endParaRPr lang="en-US" altLang="ko-KR" sz="1200" dirty="0" smtClean="0"/>
          </a:p>
          <a:p>
            <a:pPr marL="180975" indent="-180975"/>
            <a:r>
              <a:rPr lang="en-US" altLang="ko-KR" sz="1200" dirty="0"/>
              <a:t> </a:t>
            </a:r>
            <a:r>
              <a:rPr lang="en-US" altLang="ko-KR" sz="1200" dirty="0" smtClean="0"/>
              <a:t>- </a:t>
            </a:r>
            <a:r>
              <a:rPr lang="ko-KR" altLang="en-US" sz="1200" dirty="0" smtClean="0"/>
              <a:t>황화수소</a:t>
            </a:r>
            <a:r>
              <a:rPr lang="en-US" altLang="ko-KR" sz="1200" dirty="0" smtClean="0"/>
              <a:t>: 10ppm </a:t>
            </a:r>
            <a:r>
              <a:rPr lang="ko-KR" altLang="en-US" sz="1200" dirty="0" smtClean="0"/>
              <a:t>미만</a:t>
            </a:r>
            <a:endParaRPr lang="en-US" altLang="ko-KR" sz="1200" dirty="0" smtClean="0"/>
          </a:p>
        </p:txBody>
      </p:sp>
    </p:spTree>
    <p:extLst>
      <p:ext uri="{BB962C8B-B14F-4D97-AF65-F5344CB8AC3E}">
        <p14:creationId xmlns:p14="http://schemas.microsoft.com/office/powerpoint/2010/main" val="2876784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727037" y="1341562"/>
            <a:ext cx="2357454" cy="820667"/>
            <a:chOff x="727037" y="1572406"/>
            <a:chExt cx="2357454" cy="820667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22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32060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err="1" smtClean="0">
                  <a:solidFill>
                    <a:srgbClr val="666699"/>
                  </a:solidFill>
                </a:rPr>
                <a:t>교반기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 내부 작업 중 질식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370243" y="1370141"/>
            <a:ext cx="8143931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액상효모 저장탱크의 </a:t>
            </a:r>
            <a:r>
              <a:rPr lang="ko-KR" altLang="en-US" sz="1600" b="1" spc="-133" dirty="0" err="1" smtClean="0">
                <a:latin typeface="+mn-ea"/>
              </a:rPr>
              <a:t>교반기</a:t>
            </a:r>
            <a:r>
              <a:rPr lang="ko-KR" altLang="en-US" sz="1600" b="1" spc="-133" dirty="0" smtClean="0">
                <a:latin typeface="+mn-ea"/>
              </a:rPr>
              <a:t> 날개 교체를 위해 작업자</a:t>
            </a:r>
            <a:r>
              <a:rPr lang="en-US" altLang="ko-KR" sz="1600" b="1" spc="-133" dirty="0" smtClean="0">
                <a:latin typeface="+mn-ea"/>
              </a:rPr>
              <a:t>(2</a:t>
            </a:r>
            <a:r>
              <a:rPr lang="ko-KR" altLang="en-US" sz="1600" b="1" spc="-133" dirty="0" smtClean="0">
                <a:latin typeface="+mn-ea"/>
              </a:rPr>
              <a:t>명</a:t>
            </a:r>
            <a:r>
              <a:rPr lang="en-US" altLang="ko-KR" sz="1600" b="1" spc="-133" dirty="0" smtClean="0">
                <a:latin typeface="+mn-ea"/>
              </a:rPr>
              <a:t>)</a:t>
            </a:r>
            <a:r>
              <a:rPr lang="ko-KR" altLang="en-US" sz="1600" b="1" spc="-133" dirty="0" smtClean="0">
                <a:latin typeface="+mn-ea"/>
              </a:rPr>
              <a:t>가 탱크 내부에 들어간 후 산소결핍에 의해 질식</a:t>
            </a:r>
            <a:endParaRPr lang="en-US" altLang="ko-KR" sz="1600" b="1" spc="-133" dirty="0" smtClean="0">
              <a:latin typeface="+mn-ea"/>
            </a:endParaRPr>
          </a:p>
        </p:txBody>
      </p:sp>
      <p:grpSp>
        <p:nvGrpSpPr>
          <p:cNvPr id="6" name="그룹 14"/>
          <p:cNvGrpSpPr/>
          <p:nvPr/>
        </p:nvGrpSpPr>
        <p:grpSpPr>
          <a:xfrm>
            <a:off x="1512855" y="4369594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12855" y="5314360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0"/>
          <p:cNvGrpSpPr/>
          <p:nvPr/>
        </p:nvGrpSpPr>
        <p:grpSpPr>
          <a:xfrm>
            <a:off x="941351" y="385349"/>
            <a:ext cx="8929750" cy="677108"/>
            <a:chOff x="941351" y="385349"/>
            <a:chExt cx="8929750" cy="677108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11" name="그림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92799" y="1790624"/>
            <a:ext cx="3600400" cy="2398601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3368659" y="4406222"/>
            <a:ext cx="7756788" cy="5899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작업 전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작업 중 산소∙유해가스 농도 측정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미실시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감시인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미배치</a:t>
            </a:r>
            <a:endParaRPr lang="en-US" altLang="ko-KR" sz="1600" b="1" spc="-133" dirty="0">
              <a:solidFill>
                <a:srgbClr val="0070C0"/>
              </a:solidFill>
              <a:latin typeface="+mn-ea"/>
            </a:endParaRPr>
          </a:p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환기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미실시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및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호흡용보호구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(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송기마스크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등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)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미착용 상태에서 작업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(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밀폐공간작업 조치 미흡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370243" y="5314776"/>
            <a:ext cx="814393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밀폐공간작업 안전보건 조치 실시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작업 전 및 작업 중 산소∙유해가스 농도 측정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공간 내부 환경에 적합한 호흡보호구 지급 및 착용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적정공기 수준이 유지되도록 환기 지속 실시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밀폐공간 외부 감시인 배치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관계자 외 출입금지 조치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비상 시 </a:t>
            </a:r>
            <a:r>
              <a:rPr lang="ko-KR" altLang="en-US" sz="1600" b="1" spc="-133" dirty="0" err="1" smtClean="0">
                <a:latin typeface="+mn-ea"/>
              </a:rPr>
              <a:t>구조용</a:t>
            </a:r>
            <a:r>
              <a:rPr lang="ko-KR" altLang="en-US" sz="1600" b="1" spc="-133" dirty="0" smtClean="0">
                <a:latin typeface="+mn-ea"/>
              </a:rPr>
              <a:t> 기구 비치</a:t>
            </a:r>
            <a:r>
              <a:rPr lang="en-US" altLang="ko-KR" sz="1600" b="1" spc="-133" dirty="0" smtClean="0">
                <a:latin typeface="+mn-ea"/>
              </a:rPr>
              <a:t>)</a:t>
            </a:r>
            <a:endParaRPr lang="en-US" altLang="ko-KR" sz="1600" b="1" spc="-133" dirty="0">
              <a:latin typeface="+mn-e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014669" y="2582540"/>
            <a:ext cx="24995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/>
              <a:t>*</a:t>
            </a:r>
            <a:r>
              <a:rPr lang="ko-KR" altLang="en-US" sz="1200" b="1" dirty="0" err="1" smtClean="0"/>
              <a:t>교반기</a:t>
            </a:r>
            <a:endParaRPr lang="en-US" altLang="ko-KR" sz="1200" b="1" dirty="0" smtClean="0"/>
          </a:p>
          <a:p>
            <a:pPr marL="180975" indent="-180975"/>
            <a:r>
              <a:rPr lang="en-US" altLang="ko-KR" sz="1200" dirty="0" smtClean="0"/>
              <a:t> - </a:t>
            </a:r>
            <a:r>
              <a:rPr lang="ko-KR" altLang="en-US" sz="1200" dirty="0" smtClean="0"/>
              <a:t>액체와 액체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액체와 고체 등을 휘저어 섞는 기구</a:t>
            </a:r>
            <a:endParaRPr lang="en-US" altLang="ko-KR" sz="1200" dirty="0" smtClean="0"/>
          </a:p>
        </p:txBody>
      </p:sp>
    </p:spTree>
    <p:extLst>
      <p:ext uri="{BB962C8B-B14F-4D97-AF65-F5344CB8AC3E}">
        <p14:creationId xmlns:p14="http://schemas.microsoft.com/office/powerpoint/2010/main" val="1419661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727037" y="1341562"/>
            <a:ext cx="2357454" cy="820667"/>
            <a:chOff x="727037" y="1572406"/>
            <a:chExt cx="2357454" cy="820667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23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32060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메탄올</a:t>
              </a:r>
              <a:r>
                <a:rPr lang="en-US" altLang="ko-KR" sz="1500" b="1" spc="-133" dirty="0" smtClean="0">
                  <a:solidFill>
                    <a:srgbClr val="666699"/>
                  </a:solidFill>
                </a:rPr>
                <a:t>(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메틸알코올</a:t>
              </a:r>
              <a:r>
                <a:rPr lang="en-US" altLang="ko-KR" sz="1500" b="1" spc="-133" dirty="0" smtClean="0">
                  <a:solidFill>
                    <a:srgbClr val="666699"/>
                  </a:solidFill>
                </a:rPr>
                <a:t>) 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급성 중독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370243" y="1370141"/>
            <a:ext cx="807249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휴대폰 부품 생산 사업장에서 작업자</a:t>
            </a:r>
            <a:r>
              <a:rPr lang="en-US" altLang="ko-KR" sz="1600" b="1" spc="-133" dirty="0" smtClean="0">
                <a:latin typeface="+mn-ea"/>
              </a:rPr>
              <a:t>(4</a:t>
            </a:r>
            <a:r>
              <a:rPr lang="ko-KR" altLang="en-US" sz="1600" b="1" spc="-133" dirty="0" smtClean="0">
                <a:latin typeface="+mn-ea"/>
              </a:rPr>
              <a:t>명</a:t>
            </a:r>
            <a:r>
              <a:rPr lang="en-US" altLang="ko-KR" sz="1600" b="1" spc="-133" dirty="0" smtClean="0">
                <a:latin typeface="+mn-ea"/>
              </a:rPr>
              <a:t>)</a:t>
            </a:r>
            <a:r>
              <a:rPr lang="ko-KR" altLang="en-US" sz="1600" b="1" spc="-133" dirty="0" smtClean="0">
                <a:latin typeface="+mn-ea"/>
              </a:rPr>
              <a:t>가 </a:t>
            </a:r>
            <a:r>
              <a:rPr lang="en-US" altLang="ko-KR" sz="1600" b="1" spc="-133" dirty="0" smtClean="0">
                <a:latin typeface="+mn-ea"/>
              </a:rPr>
              <a:t>CNC </a:t>
            </a:r>
            <a:r>
              <a:rPr lang="ko-KR" altLang="en-US" sz="1600" b="1" spc="-133" dirty="0" smtClean="0">
                <a:latin typeface="+mn-ea"/>
              </a:rPr>
              <a:t>절삭 및 검사작업 중 고농도의 메탄올</a:t>
            </a:r>
            <a:r>
              <a:rPr lang="en-US" altLang="ko-KR" sz="1600" b="1" spc="-133" dirty="0" smtClean="0">
                <a:latin typeface="+mn-ea"/>
              </a:rPr>
              <a:t>(100%)</a:t>
            </a:r>
            <a:r>
              <a:rPr lang="ko-KR" altLang="en-US" sz="1600" b="1" spc="-133" dirty="0" smtClean="0">
                <a:latin typeface="+mn-ea"/>
              </a:rPr>
              <a:t> 증기를 흡입해 급성 중독 발생 </a:t>
            </a:r>
            <a:endParaRPr lang="en-US" altLang="ko-KR" sz="1600" b="1" spc="-133" dirty="0" smtClean="0">
              <a:latin typeface="+mn-ea"/>
            </a:endParaRPr>
          </a:p>
        </p:txBody>
      </p:sp>
      <p:grpSp>
        <p:nvGrpSpPr>
          <p:cNvPr id="6" name="그룹 14"/>
          <p:cNvGrpSpPr/>
          <p:nvPr/>
        </p:nvGrpSpPr>
        <p:grpSpPr>
          <a:xfrm>
            <a:off x="1512855" y="4369594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12855" y="5314360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0"/>
          <p:cNvGrpSpPr/>
          <p:nvPr/>
        </p:nvGrpSpPr>
        <p:grpSpPr>
          <a:xfrm>
            <a:off x="941351" y="385349"/>
            <a:ext cx="8929750" cy="677108"/>
            <a:chOff x="941351" y="385349"/>
            <a:chExt cx="8929750" cy="677108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3368659" y="4406222"/>
            <a:ext cx="7756788" cy="2949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실내 환기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미실시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호흡보호구 미지급 및 미착용 상태에서 작업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370243" y="5314776"/>
            <a:ext cx="814393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err="1" smtClean="0">
                <a:latin typeface="+mn-ea"/>
              </a:rPr>
              <a:t>저독성</a:t>
            </a:r>
            <a:r>
              <a:rPr lang="ko-KR" altLang="en-US" sz="1600" b="1" spc="-133" dirty="0" smtClean="0">
                <a:latin typeface="+mn-ea"/>
              </a:rPr>
              <a:t> 물질로 대체</a:t>
            </a:r>
            <a:r>
              <a:rPr lang="en-US" altLang="ko-KR" sz="1600" b="1" spc="-133" dirty="0" smtClean="0">
                <a:latin typeface="+mn-ea"/>
              </a:rPr>
              <a:t>: </a:t>
            </a:r>
            <a:r>
              <a:rPr lang="ko-KR" altLang="en-US" sz="1600" b="1" spc="-133" dirty="0" smtClean="0">
                <a:latin typeface="+mn-ea"/>
              </a:rPr>
              <a:t>메탄올 → 에탄올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관리대책 실시</a:t>
            </a:r>
            <a:r>
              <a:rPr lang="en-US" altLang="ko-KR" sz="1600" b="1" spc="-133" dirty="0" smtClean="0">
                <a:latin typeface="+mn-ea"/>
              </a:rPr>
              <a:t>: </a:t>
            </a:r>
            <a:r>
              <a:rPr lang="ko-KR" altLang="en-US" sz="1600" b="1" spc="-133" dirty="0" smtClean="0">
                <a:latin typeface="+mn-ea"/>
              </a:rPr>
              <a:t>충분한 환기 실시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밀폐설비나 국소배기장치 설치∙가동</a:t>
            </a:r>
            <a:r>
              <a:rPr lang="en-US" altLang="ko-KR" sz="1600" b="1" spc="-133" dirty="0" smtClean="0">
                <a:latin typeface="+mn-ea"/>
              </a:rPr>
              <a:t>), </a:t>
            </a:r>
            <a:r>
              <a:rPr lang="ko-KR" altLang="en-US" sz="1600" b="1" spc="-133" dirty="0" smtClean="0">
                <a:latin typeface="+mn-ea"/>
              </a:rPr>
              <a:t>작업환경측정 및 특수건강진단 실시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물질안전보건자료 비치∙게시 및 교육 실시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호흡보호구 지급 및 착용 등</a:t>
            </a:r>
            <a:endParaRPr lang="en-US" altLang="ko-KR" sz="1600" b="1" spc="-133" dirty="0">
              <a:latin typeface="+mn-ea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0865" y="1763754"/>
            <a:ext cx="3534752" cy="256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12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대각선 방향의 모서리가 잘린 사각형 4"/>
          <p:cNvSpPr/>
          <p:nvPr/>
        </p:nvSpPr>
        <p:spPr>
          <a:xfrm>
            <a:off x="3513118" y="1572406"/>
            <a:ext cx="8001056" cy="1928826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70309" y="1655253"/>
            <a:ext cx="7643866" cy="16927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3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새로운 작업장 또는 산업현장에서의 경험부족 때문 </a:t>
            </a:r>
          </a:p>
          <a:p>
            <a:pPr>
              <a:lnSpc>
                <a:spcPts val="33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</a:t>
            </a:r>
            <a:r>
              <a:rPr lang="en-US" altLang="ko-KR" sz="1600" b="1" spc="-133" dirty="0" smtClean="0">
                <a:solidFill>
                  <a:prstClr val="white"/>
                </a:solidFill>
              </a:rPr>
              <a:t>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작업환경과 일에 대해 낯설기 때문 </a:t>
            </a:r>
          </a:p>
          <a:p>
            <a:pPr>
              <a:lnSpc>
                <a:spcPts val="33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</a:t>
            </a:r>
            <a:r>
              <a:rPr lang="en-US" altLang="ko-KR" sz="1600" b="1" spc="-133" dirty="0" smtClean="0">
                <a:solidFill>
                  <a:prstClr val="white"/>
                </a:solidFill>
              </a:rPr>
              <a:t>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작업을 안전하게 수행하는 방법과 내용을 잘 모르기 때문 </a:t>
            </a:r>
          </a:p>
          <a:p>
            <a:pPr>
              <a:lnSpc>
                <a:spcPts val="33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 </a:t>
            </a:r>
            <a:r>
              <a:rPr lang="en-US" altLang="ko-KR" sz="1600" b="1" spc="-133" dirty="0" smtClean="0">
                <a:solidFill>
                  <a:prstClr val="white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강한 인상을 남기려는 열망으로 무리하게 작업을 수행하기 때문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599" y="1572406"/>
            <a:ext cx="242889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신규 입사자가 산업재해에 </a:t>
            </a:r>
          </a:p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취약한 이유</a:t>
            </a:r>
            <a:endParaRPr lang="ko-KR" altLang="en-US" sz="1600" b="1" spc="-133" dirty="0">
              <a:solidFill>
                <a:srgbClr val="666699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27433" y="4072736"/>
            <a:ext cx="4429156" cy="2619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2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rgbClr val="666699"/>
                </a:solidFill>
              </a:rPr>
              <a:t>■ </a:t>
            </a:r>
            <a:r>
              <a:rPr lang="ko-KR" altLang="en-US" sz="1800" b="1" spc="-133" dirty="0" err="1" smtClean="0">
                <a:solidFill>
                  <a:srgbClr val="666699"/>
                </a:solidFill>
              </a:rPr>
              <a:t>하인리히의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 법칙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( 1 : 29 : 300 )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655996" y="5144306"/>
            <a:ext cx="48051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50000"/>
              </a:lnSpc>
              <a:buClr>
                <a:srgbClr val="92D050"/>
              </a:buClr>
            </a:pPr>
            <a:r>
              <a:rPr lang="en-US" altLang="ko-KR" sz="1600" b="1" spc="-133" dirty="0" smtClean="0">
                <a:solidFill>
                  <a:prstClr val="black"/>
                </a:solidFill>
              </a:rPr>
              <a:t>※  330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회의 사고 가운데 중상 또는 사망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1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회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경상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29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회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    </a:t>
            </a:r>
          </a:p>
          <a:p>
            <a:pPr marL="0" lvl="1">
              <a:lnSpc>
                <a:spcPct val="150000"/>
              </a:lnSpc>
              <a:buClr>
                <a:srgbClr val="92D050"/>
              </a:buClr>
            </a:pPr>
            <a:r>
              <a:rPr lang="en-US" altLang="ko-KR" sz="1600" b="1" spc="-133" dirty="0">
                <a:solidFill>
                  <a:prstClr val="black"/>
                </a:solidFill>
              </a:rPr>
              <a:t>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무상해사고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300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회의 비율로 사고 발생</a:t>
            </a:r>
            <a:endParaRPr lang="en-US" altLang="ko-KR" sz="1600" b="1" spc="-133" dirty="0" smtClean="0">
              <a:solidFill>
                <a:srgbClr val="7030A0"/>
              </a:solidFill>
            </a:endParaRPr>
          </a:p>
        </p:txBody>
      </p:sp>
      <p:pic>
        <p:nvPicPr>
          <p:cNvPr id="8" name="그림 7" descr="06 체크박스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86878" y="4072736"/>
            <a:ext cx="2082826" cy="2033351"/>
          </a:xfrm>
          <a:prstGeom prst="rect">
            <a:avLst/>
          </a:prstGeom>
        </p:spPr>
      </p:pic>
      <p:grpSp>
        <p:nvGrpSpPr>
          <p:cNvPr id="14" name="그룹 13"/>
          <p:cNvGrpSpPr/>
          <p:nvPr/>
        </p:nvGrpSpPr>
        <p:grpSpPr>
          <a:xfrm>
            <a:off x="9292167" y="4287849"/>
            <a:ext cx="1862207" cy="1645134"/>
            <a:chOff x="718107" y="4144174"/>
            <a:chExt cx="1723442" cy="1645134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18107" y="4144174"/>
              <a:ext cx="1723442" cy="1571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TextBox 10"/>
            <p:cNvSpPr txBox="1"/>
            <p:nvPr/>
          </p:nvSpPr>
          <p:spPr>
            <a:xfrm>
              <a:off x="722572" y="4211953"/>
              <a:ext cx="1714512" cy="15773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  <a:spcAft>
                  <a:spcPts val="800"/>
                </a:spcAft>
              </a:pPr>
              <a:r>
                <a:rPr lang="ko-KR" altLang="en-US" sz="1200" b="1" kern="0" spc="-133" dirty="0" smtClean="0">
                  <a:solidFill>
                    <a:prstClr val="black"/>
                  </a:solidFill>
                </a:rPr>
                <a:t>산업재해 현황을 살펴보려면  </a:t>
              </a:r>
            </a:p>
            <a:p>
              <a:pPr marL="383558" indent="-383558" algn="ctr">
                <a:lnSpc>
                  <a:spcPts val="1400"/>
                </a:lnSpc>
              </a:pPr>
              <a:r>
                <a:rPr lang="ko-KR" altLang="en-US" sz="1100" b="1" kern="0" spc="-133" dirty="0" smtClean="0">
                  <a:solidFill>
                    <a:prstClr val="black"/>
                  </a:solidFill>
                </a:rPr>
                <a:t>안전보건공단 홈페이지</a:t>
              </a:r>
            </a:p>
            <a:p>
              <a:pPr marL="383558" indent="-383558" algn="ctr">
                <a:lnSpc>
                  <a:spcPts val="1400"/>
                </a:lnSpc>
              </a:pPr>
              <a:r>
                <a:rPr lang="en-US" altLang="ko-KR" sz="1100" b="1" kern="0" dirty="0" smtClean="0">
                  <a:solidFill>
                    <a:prstClr val="black"/>
                  </a:solidFill>
                </a:rPr>
                <a:t>(www.kosha.or.kr) </a:t>
              </a:r>
            </a:p>
            <a:p>
              <a:pPr marL="383558" indent="-383558" algn="ctr">
                <a:lnSpc>
                  <a:spcPts val="1700"/>
                </a:lnSpc>
              </a:pPr>
              <a:r>
                <a:rPr lang="ko-KR" altLang="en-US" sz="1100" kern="0" spc="-133" dirty="0" smtClean="0">
                  <a:solidFill>
                    <a:srgbClr val="FF0000"/>
                  </a:solidFill>
                </a:rPr>
                <a:t>↓</a:t>
              </a:r>
            </a:p>
            <a:p>
              <a:pPr marL="383558" indent="-383558" algn="ctr">
                <a:lnSpc>
                  <a:spcPts val="1700"/>
                </a:lnSpc>
              </a:pPr>
              <a:r>
                <a:rPr lang="ko-KR" altLang="en-US" sz="1100" b="1" kern="0" spc="-133" dirty="0" smtClean="0">
                  <a:solidFill>
                    <a:prstClr val="black"/>
                  </a:solidFill>
                </a:rPr>
                <a:t>자료마당</a:t>
              </a:r>
            </a:p>
            <a:p>
              <a:pPr marL="383558" indent="-383558" algn="ctr">
                <a:lnSpc>
                  <a:spcPts val="1700"/>
                </a:lnSpc>
              </a:pPr>
              <a:r>
                <a:rPr lang="ko-KR" altLang="en-US" sz="1100" kern="0" spc="-133" dirty="0" smtClean="0">
                  <a:solidFill>
                    <a:srgbClr val="FF0000"/>
                  </a:solidFill>
                </a:rPr>
                <a:t>↓</a:t>
              </a:r>
            </a:p>
            <a:p>
              <a:pPr marL="383558" indent="-383558" algn="ctr">
                <a:lnSpc>
                  <a:spcPts val="1700"/>
                </a:lnSpc>
              </a:pPr>
              <a:r>
                <a:rPr lang="ko-KR" altLang="en-US" sz="1100" b="1" kern="0" spc="-133" dirty="0" smtClean="0">
                  <a:solidFill>
                    <a:prstClr val="black"/>
                  </a:solidFill>
                </a:rPr>
                <a:t>산업재해 통계</a:t>
              </a:r>
              <a:endParaRPr lang="ko-KR" altLang="en-US" sz="1100" b="1" kern="0" spc="-133" dirty="0">
                <a:solidFill>
                  <a:prstClr val="black"/>
                </a:solidFill>
              </a:endParaRPr>
            </a:p>
          </p:txBody>
        </p:sp>
      </p:grpSp>
      <p:sp>
        <p:nvSpPr>
          <p:cNvPr id="15" name="직사각형 14"/>
          <p:cNvSpPr/>
          <p:nvPr/>
        </p:nvSpPr>
        <p:spPr>
          <a:xfrm>
            <a:off x="6299201" y="4501364"/>
            <a:ext cx="2357454" cy="50006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3941747" y="4501364"/>
            <a:ext cx="2357454" cy="50006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4" name="평행 사변형 23"/>
          <p:cNvSpPr/>
          <p:nvPr/>
        </p:nvSpPr>
        <p:spPr>
          <a:xfrm>
            <a:off x="5727697" y="4501364"/>
            <a:ext cx="1285884" cy="500066"/>
          </a:xfrm>
          <a:prstGeom prst="parallelogram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084623" y="4572802"/>
            <a:ext cx="6143668" cy="3216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1400" b="1" spc="-133" dirty="0" smtClean="0">
                <a:solidFill>
                  <a:prstClr val="black"/>
                </a:solidFill>
              </a:rPr>
              <a:t>① </a:t>
            </a:r>
            <a:r>
              <a:rPr lang="en-US" altLang="ko-KR" sz="1400" b="1" spc="-133" dirty="0" smtClean="0">
                <a:solidFill>
                  <a:srgbClr val="FF0000"/>
                </a:solidFill>
              </a:rPr>
              <a:t>1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：중상 또는 사망       ② </a:t>
            </a:r>
            <a:r>
              <a:rPr lang="en-US" altLang="ko-KR" sz="1400" b="1" spc="-133" dirty="0" smtClean="0">
                <a:solidFill>
                  <a:srgbClr val="FF0000"/>
                </a:solidFill>
              </a:rPr>
              <a:t>29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：경상       ③ </a:t>
            </a:r>
            <a:r>
              <a:rPr lang="en-US" altLang="ko-KR" sz="1400" b="1" spc="-133" dirty="0" smtClean="0">
                <a:solidFill>
                  <a:srgbClr val="FF0000"/>
                </a:solidFill>
              </a:rPr>
              <a:t>300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：무상해사고</a:t>
            </a:r>
            <a:endParaRPr lang="ko-KR" altLang="en-US" sz="1400" b="1" spc="-133" dirty="0">
              <a:solidFill>
                <a:prstClr val="black"/>
              </a:solidFill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869913" y="286522"/>
            <a:ext cx="8143932" cy="877163"/>
            <a:chOff x="869913" y="286522"/>
            <a:chExt cx="8143932" cy="877163"/>
          </a:xfrm>
        </p:grpSpPr>
        <p:sp>
          <p:nvSpPr>
            <p:cNvPr id="19" name="TextBox 18"/>
            <p:cNvSpPr txBox="1"/>
            <p:nvPr/>
          </p:nvSpPr>
          <p:spPr>
            <a:xfrm>
              <a:off x="2798739" y="286522"/>
              <a:ext cx="714380" cy="8771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ct val="150000"/>
                </a:lnSpc>
              </a:pPr>
              <a:r>
                <a:rPr lang="en-US" altLang="ko-KR" sz="3800" b="1" spc="-133" dirty="0" smtClean="0">
                  <a:solidFill>
                    <a:prstClr val="white"/>
                  </a:solidFill>
                </a:rPr>
                <a:t>1</a:t>
              </a:r>
              <a:endParaRPr lang="ko-KR" altLang="en-US" sz="3800" b="1" spc="-133" dirty="0">
                <a:solidFill>
                  <a:prstClr val="white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798871" y="429398"/>
              <a:ext cx="5214974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신규 입사자의 직장생활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69913" y="429398"/>
              <a:ext cx="1428760" cy="487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29668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20"/>
          <p:cNvGrpSpPr/>
          <p:nvPr/>
        </p:nvGrpSpPr>
        <p:grpSpPr>
          <a:xfrm>
            <a:off x="941351" y="385349"/>
            <a:ext cx="8929750" cy="677108"/>
            <a:chOff x="941351" y="385349"/>
            <a:chExt cx="8929750" cy="677108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9" name="직사각형 28"/>
          <p:cNvSpPr/>
          <p:nvPr/>
        </p:nvSpPr>
        <p:spPr>
          <a:xfrm>
            <a:off x="3513119" y="2001034"/>
            <a:ext cx="7900360" cy="3877032"/>
          </a:xfrm>
          <a:prstGeom prst="rect">
            <a:avLst/>
          </a:prstGeom>
          <a:solidFill>
            <a:srgbClr val="33CCC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0" name="그룹 29"/>
          <p:cNvGrpSpPr/>
          <p:nvPr/>
        </p:nvGrpSpPr>
        <p:grpSpPr>
          <a:xfrm>
            <a:off x="4441813" y="1715282"/>
            <a:ext cx="4595402" cy="642942"/>
            <a:chOff x="4799003" y="1572406"/>
            <a:chExt cx="4595402" cy="642942"/>
          </a:xfrm>
        </p:grpSpPr>
        <p:pic>
          <p:nvPicPr>
            <p:cNvPr id="31" name="그림 30" descr="안전팁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99003" y="1572406"/>
              <a:ext cx="1815074" cy="642942"/>
            </a:xfrm>
            <a:prstGeom prst="rect">
              <a:avLst/>
            </a:prstGeom>
          </p:spPr>
        </p:pic>
        <p:sp>
          <p:nvSpPr>
            <p:cNvPr id="32" name="모서리가 둥근 직사각형 31"/>
            <p:cNvSpPr/>
            <p:nvPr/>
          </p:nvSpPr>
          <p:spPr>
            <a:xfrm>
              <a:off x="6084887" y="1715282"/>
              <a:ext cx="3309518" cy="35719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rgbClr val="4F87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138670" y="1710563"/>
              <a:ext cx="3183311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ct val="150000"/>
                </a:lnSpc>
              </a:pPr>
              <a:r>
                <a:rPr lang="ko-KR" altLang="en-US" sz="1600" b="1" spc="-133" dirty="0" smtClean="0">
                  <a:latin typeface="+mj-ea"/>
                  <a:ea typeface="+mj-ea"/>
                </a:rPr>
                <a:t>메탄올</a:t>
              </a:r>
              <a:r>
                <a:rPr lang="en-US" altLang="ko-KR" sz="1600" b="1" spc="-133" dirty="0" smtClean="0">
                  <a:latin typeface="+mj-ea"/>
                  <a:ea typeface="+mj-ea"/>
                </a:rPr>
                <a:t>(CH₃OH)</a:t>
              </a:r>
              <a:r>
                <a:rPr lang="ko-KR" altLang="en-US" sz="1600" b="1" spc="-133" dirty="0" smtClean="0">
                  <a:latin typeface="+mj-ea"/>
                  <a:ea typeface="+mj-ea"/>
                </a:rPr>
                <a:t>의 특성 및 건강 영향</a:t>
              </a:r>
              <a:endParaRPr lang="ko-KR" altLang="en-US" sz="1600" b="1" spc="-133" dirty="0">
                <a:latin typeface="+mj-ea"/>
                <a:ea typeface="+mj-ea"/>
              </a:endParaRPr>
            </a:p>
          </p:txBody>
        </p:sp>
      </p:grpSp>
      <p:sp>
        <p:nvSpPr>
          <p:cNvPr id="13" name="모서리가 둥근 직사각형 12"/>
          <p:cNvSpPr/>
          <p:nvPr/>
        </p:nvSpPr>
        <p:spPr>
          <a:xfrm>
            <a:off x="3734958" y="2508240"/>
            <a:ext cx="1026210" cy="288032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>
                <a:solidFill>
                  <a:schemeClr val="tx1"/>
                </a:solidFill>
              </a:rPr>
              <a:t>CAS No.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972029" y="2493690"/>
            <a:ext cx="449723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en-US" altLang="ko-KR" sz="1600" b="1" spc="-133" dirty="0" smtClean="0">
                <a:latin typeface="+mn-ea"/>
              </a:rPr>
              <a:t>67-56-1</a:t>
            </a:r>
          </a:p>
        </p:txBody>
      </p:sp>
      <p:sp>
        <p:nvSpPr>
          <p:cNvPr id="17" name="모서리가 둥근 직사각형 16"/>
          <p:cNvSpPr/>
          <p:nvPr/>
        </p:nvSpPr>
        <p:spPr>
          <a:xfrm>
            <a:off x="3744835" y="2909715"/>
            <a:ext cx="1026210" cy="288032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</a:rPr>
              <a:t>용도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968971" y="2899023"/>
            <a:ext cx="449723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포름알데히드 제조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화공약품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용제 및 연료로 사용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3744419" y="3305523"/>
            <a:ext cx="1026210" cy="288032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smtClean="0">
                <a:solidFill>
                  <a:schemeClr val="tx1"/>
                </a:solidFill>
              </a:rPr>
              <a:t>일반특성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968971" y="3303884"/>
            <a:ext cx="558041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smtClean="0">
                <a:latin typeface="+mn-ea"/>
              </a:rPr>
              <a:t>코를 찌르는 듯한 알코올 냄새가 나는 무색 인화성 액체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25" name="모서리가 둥근 직사각형 24"/>
          <p:cNvSpPr/>
          <p:nvPr/>
        </p:nvSpPr>
        <p:spPr>
          <a:xfrm>
            <a:off x="3753472" y="3711635"/>
            <a:ext cx="1026210" cy="288032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smtClean="0">
                <a:solidFill>
                  <a:schemeClr val="tx1"/>
                </a:solidFill>
              </a:rPr>
              <a:t>노출경로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978024" y="3709996"/>
            <a:ext cx="558041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흡입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피부 흡수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27" name="모서리가 둥근 직사각형 26"/>
          <p:cNvSpPr/>
          <p:nvPr/>
        </p:nvSpPr>
        <p:spPr>
          <a:xfrm>
            <a:off x="3753472" y="4132574"/>
            <a:ext cx="1026210" cy="51638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</a:rPr>
              <a:t>유해성</a:t>
            </a:r>
            <a:endParaRPr lang="en-US" altLang="ko-KR" sz="1600" b="1" dirty="0" smtClean="0">
              <a:solidFill>
                <a:schemeClr val="tx1"/>
              </a:solidFill>
            </a:endParaRPr>
          </a:p>
          <a:p>
            <a:pPr algn="ctr"/>
            <a:r>
              <a:rPr lang="en-US" altLang="ko-KR" sz="1600" b="1" dirty="0" smtClean="0">
                <a:solidFill>
                  <a:schemeClr val="tx1"/>
                </a:solidFill>
              </a:rPr>
              <a:t>/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위험성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978024" y="4130936"/>
            <a:ext cx="5580412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고인화성 액체 및 증기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눈에 심한 자극 및 호흡기계 자극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졸음 또는 현기증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태아 또는 생식능력 손상 유발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중추신경계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소화기계 및 시신경 손상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장기간 또는 반복 노출 시 신체 중 중추신경계 및 시신경 손상</a:t>
            </a:r>
            <a:endParaRPr lang="en-US" altLang="ko-KR" sz="1600" b="1" spc="-133" dirty="0" smtClean="0">
              <a:latin typeface="+mn-ea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758" y="1592138"/>
            <a:ext cx="1333623" cy="1277890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315" y="2942288"/>
            <a:ext cx="1333178" cy="1333178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120" y="4312073"/>
            <a:ext cx="1408897" cy="1421977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1994017" y="2081225"/>
            <a:ext cx="10066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smtClean="0"/>
              <a:t>인화성물질</a:t>
            </a:r>
            <a:endParaRPr lang="en-US" altLang="ko-KR" sz="1200" dirty="0" smtClean="0"/>
          </a:p>
        </p:txBody>
      </p:sp>
      <p:sp>
        <p:nvSpPr>
          <p:cNvPr id="40" name="TextBox 39"/>
          <p:cNvSpPr txBox="1"/>
          <p:nvPr/>
        </p:nvSpPr>
        <p:spPr>
          <a:xfrm>
            <a:off x="1975701" y="3470377"/>
            <a:ext cx="11296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/>
              <a:t>급성독성물질</a:t>
            </a:r>
            <a:endParaRPr lang="en-US" altLang="ko-KR" sz="1200" dirty="0" smtClean="0"/>
          </a:p>
        </p:txBody>
      </p:sp>
      <p:sp>
        <p:nvSpPr>
          <p:cNvPr id="41" name="TextBox 40"/>
          <p:cNvSpPr txBox="1"/>
          <p:nvPr/>
        </p:nvSpPr>
        <p:spPr>
          <a:xfrm>
            <a:off x="1963493" y="4509914"/>
            <a:ext cx="12410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/>
              <a:t>발암성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∙변이원성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∙생식독성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∙전신독성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∙호흡기과민성 물질</a:t>
            </a:r>
            <a:endParaRPr lang="en-US" altLang="ko-KR" sz="1200" dirty="0" smtClean="0"/>
          </a:p>
        </p:txBody>
      </p:sp>
    </p:spTree>
    <p:extLst>
      <p:ext uri="{BB962C8B-B14F-4D97-AF65-F5344CB8AC3E}">
        <p14:creationId xmlns:p14="http://schemas.microsoft.com/office/powerpoint/2010/main" val="200227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727037" y="1341562"/>
            <a:ext cx="2357454" cy="1141267"/>
            <a:chOff x="727037" y="1572406"/>
            <a:chExt cx="2357454" cy="1141267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24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4120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경사진 논 </a:t>
              </a:r>
              <a:r>
                <a:rPr lang="ko-KR" altLang="en-US" sz="1500" b="1" spc="-133" dirty="0" err="1" smtClean="0">
                  <a:solidFill>
                    <a:srgbClr val="666699"/>
                  </a:solidFill>
                </a:rPr>
                <a:t>출입로를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 올라가던 트랙터 전복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370243" y="1370141"/>
            <a:ext cx="807249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논 정지작업을 마친 트랙터가 </a:t>
            </a:r>
            <a:r>
              <a:rPr lang="ko-KR" altLang="en-US" sz="1600" b="1" spc="-133" dirty="0" err="1" smtClean="0">
                <a:latin typeface="+mn-ea"/>
              </a:rPr>
              <a:t>로터베이터를</a:t>
            </a:r>
            <a:r>
              <a:rPr lang="ko-KR" altLang="en-US" sz="1600" b="1" spc="-133" dirty="0" smtClean="0">
                <a:latin typeface="+mn-ea"/>
              </a:rPr>
              <a:t> 최대로 들어 올린 상태에서 경사가 심한 </a:t>
            </a:r>
            <a:r>
              <a:rPr lang="ko-KR" altLang="en-US" sz="1600" b="1" spc="-133" dirty="0" err="1" smtClean="0">
                <a:latin typeface="+mn-ea"/>
              </a:rPr>
              <a:t>출입로를</a:t>
            </a:r>
            <a:r>
              <a:rPr lang="ko-KR" altLang="en-US" sz="1600" b="1" spc="-133" dirty="0" smtClean="0">
                <a:latin typeface="+mn-ea"/>
              </a:rPr>
              <a:t> 올라가던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전진</a:t>
            </a:r>
            <a:r>
              <a:rPr lang="en-US" altLang="ko-KR" sz="1600" b="1" spc="-133" dirty="0" smtClean="0">
                <a:latin typeface="+mn-ea"/>
              </a:rPr>
              <a:t>)</a:t>
            </a:r>
            <a:r>
              <a:rPr lang="ko-KR" altLang="en-US" sz="1600" b="1" spc="-133" dirty="0" smtClean="0">
                <a:latin typeface="+mn-ea"/>
              </a:rPr>
              <a:t> 중 </a:t>
            </a:r>
            <a:r>
              <a:rPr lang="ko-KR" altLang="en-US" sz="1600" b="1" spc="-133" dirty="0" err="1" smtClean="0">
                <a:latin typeface="+mn-ea"/>
              </a:rPr>
              <a:t>앞바퀴가</a:t>
            </a:r>
            <a:r>
              <a:rPr lang="ko-KR" altLang="en-US" sz="1600" b="1" spc="-133" dirty="0" smtClean="0">
                <a:latin typeface="+mn-ea"/>
              </a:rPr>
              <a:t> 들리면서 뒤로 넘어짐</a:t>
            </a:r>
            <a:endParaRPr lang="en-US" altLang="ko-KR" sz="1600" b="1" spc="-133" dirty="0" smtClean="0">
              <a:latin typeface="+mn-ea"/>
            </a:endParaRPr>
          </a:p>
        </p:txBody>
      </p:sp>
      <p:grpSp>
        <p:nvGrpSpPr>
          <p:cNvPr id="6" name="그룹 14"/>
          <p:cNvGrpSpPr/>
          <p:nvPr/>
        </p:nvGrpSpPr>
        <p:grpSpPr>
          <a:xfrm>
            <a:off x="1512855" y="4369594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12855" y="5314360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0"/>
          <p:cNvGrpSpPr/>
          <p:nvPr/>
        </p:nvGrpSpPr>
        <p:grpSpPr>
          <a:xfrm>
            <a:off x="941351" y="385349"/>
            <a:ext cx="8929750" cy="677108"/>
            <a:chOff x="941351" y="385349"/>
            <a:chExt cx="8929750" cy="677108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3368659" y="4581922"/>
            <a:ext cx="7756788" cy="2949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트랙터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작업기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부착에 따른 무게중심 불균형으로 인해 넘어짐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370243" y="5314776"/>
            <a:ext cx="814393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무거운 </a:t>
            </a:r>
            <a:r>
              <a:rPr lang="ko-KR" altLang="en-US" sz="1600" b="1" spc="-133" dirty="0" err="1" smtClean="0">
                <a:latin typeface="+mn-ea"/>
              </a:rPr>
              <a:t>작업기를</a:t>
            </a:r>
            <a:r>
              <a:rPr lang="ko-KR" altLang="en-US" sz="1600" b="1" spc="-133" dirty="0" smtClean="0">
                <a:latin typeface="+mn-ea"/>
              </a:rPr>
              <a:t> 부착하고 급경사를 오를 시 후진으로 이동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논 </a:t>
            </a:r>
            <a:r>
              <a:rPr lang="ko-KR" altLang="en-US" sz="1600" b="1" spc="-133" dirty="0" err="1" smtClean="0">
                <a:latin typeface="+mn-ea"/>
              </a:rPr>
              <a:t>출입로</a:t>
            </a:r>
            <a:r>
              <a:rPr lang="ko-KR" altLang="en-US" sz="1600" b="1" spc="-133" dirty="0" smtClean="0">
                <a:latin typeface="+mn-ea"/>
              </a:rPr>
              <a:t> 경사를 완만하게 하고 충분한 너비를 가지도록 정비</a:t>
            </a:r>
            <a:endParaRPr lang="en-US" altLang="ko-KR" sz="1600" b="1" spc="-133" dirty="0">
              <a:latin typeface="+mn-ea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8783" y="2067203"/>
            <a:ext cx="4272033" cy="2266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97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727037" y="1341562"/>
            <a:ext cx="2357454" cy="1141267"/>
            <a:chOff x="727037" y="1572406"/>
            <a:chExt cx="2357454" cy="1141267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25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4120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콤바인 뒤쪽에 뭉쳐진</a:t>
              </a:r>
              <a:endParaRPr lang="en-US" altLang="ko-KR" sz="1500" b="1" spc="-133" dirty="0" smtClean="0">
                <a:solidFill>
                  <a:srgbClr val="666699"/>
                </a:solidFill>
              </a:endParaRPr>
            </a:p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짚 덩어리 제거 중 팔 끼임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370243" y="1370141"/>
            <a:ext cx="807249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콤바인으로 벼 수확 중 </a:t>
            </a:r>
            <a:r>
              <a:rPr lang="ko-KR" altLang="en-US" sz="1600" b="1" spc="-133" dirty="0" err="1" smtClean="0">
                <a:latin typeface="+mn-ea"/>
              </a:rPr>
              <a:t>커터부</a:t>
            </a:r>
            <a:r>
              <a:rPr lang="ko-KR" altLang="en-US" sz="1600" b="1" spc="-133" dirty="0" smtClean="0">
                <a:latin typeface="+mn-ea"/>
              </a:rPr>
              <a:t> 경보를 듣고 콤바인 뒤쪽에 뭉쳐진 짚 덩어리를 낫으로 제거 중 갑자기 회전한 커터에 낫과 함께 오른손이 말려 들어가 손목 절단</a:t>
            </a:r>
            <a:endParaRPr lang="en-US" altLang="ko-KR" sz="1600" b="1" spc="-133" dirty="0" smtClean="0">
              <a:latin typeface="+mn-ea"/>
            </a:endParaRPr>
          </a:p>
        </p:txBody>
      </p:sp>
      <p:grpSp>
        <p:nvGrpSpPr>
          <p:cNvPr id="6" name="그룹 14"/>
          <p:cNvGrpSpPr/>
          <p:nvPr/>
        </p:nvGrpSpPr>
        <p:grpSpPr>
          <a:xfrm>
            <a:off x="1512855" y="4369594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12855" y="5314360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0"/>
          <p:cNvGrpSpPr/>
          <p:nvPr/>
        </p:nvGrpSpPr>
        <p:grpSpPr>
          <a:xfrm>
            <a:off x="941351" y="385349"/>
            <a:ext cx="8929750" cy="677108"/>
            <a:chOff x="941351" y="385349"/>
            <a:chExt cx="8929750" cy="677108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3368659" y="4406222"/>
            <a:ext cx="7756788" cy="2949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엔진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미정지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상태에서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커터부에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걸린 짚 제거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370243" y="5314776"/>
            <a:ext cx="814393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>
                <a:latin typeface="+mn-ea"/>
              </a:rPr>
              <a:t>기계∙기구∙</a:t>
            </a:r>
            <a:r>
              <a:rPr lang="ko-KR" altLang="en-US" sz="1600" b="1" spc="-133" dirty="0" err="1">
                <a:latin typeface="+mn-ea"/>
              </a:rPr>
              <a:t>설비류</a:t>
            </a:r>
            <a:r>
              <a:rPr lang="ko-KR" altLang="en-US" sz="1600" b="1" spc="-133" dirty="0">
                <a:latin typeface="+mn-ea"/>
              </a:rPr>
              <a:t> 정비∙점검 등 비정형 작업 시 </a:t>
            </a:r>
            <a:r>
              <a:rPr lang="ko-KR" altLang="en-US" sz="1600" b="1" spc="-133" dirty="0" smtClean="0">
                <a:latin typeface="+mn-ea"/>
              </a:rPr>
              <a:t>운전정지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err="1" smtClean="0">
                <a:latin typeface="+mn-ea"/>
              </a:rPr>
              <a:t>회전부에</a:t>
            </a:r>
            <a:r>
              <a:rPr lang="ko-KR" altLang="en-US" sz="1600" b="1" spc="-133" dirty="0" smtClean="0">
                <a:latin typeface="+mn-ea"/>
              </a:rPr>
              <a:t> 말리지 않는 복장 착용 및 말려들어갈 경우 긴급정지장치 작동</a:t>
            </a:r>
            <a:endParaRPr lang="en-US" altLang="ko-KR" sz="1600" b="1" spc="-133" dirty="0" smtClean="0">
              <a:latin typeface="+mn-ea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83612" y="2073401"/>
            <a:ext cx="4526881" cy="2206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48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727037" y="1341562"/>
            <a:ext cx="2357454" cy="1141267"/>
            <a:chOff x="727037" y="1572406"/>
            <a:chExt cx="2357454" cy="1141267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26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4120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err="1" smtClean="0">
                  <a:solidFill>
                    <a:srgbClr val="666699"/>
                  </a:solidFill>
                </a:rPr>
                <a:t>예초기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 작업 중 날아온 돌 파편에 맞음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370243" y="1370141"/>
            <a:ext cx="807249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err="1" smtClean="0">
                <a:latin typeface="+mn-ea"/>
              </a:rPr>
              <a:t>예초기</a:t>
            </a:r>
            <a:r>
              <a:rPr lang="ko-KR" altLang="en-US" sz="1600" b="1" spc="-133" dirty="0" smtClean="0">
                <a:latin typeface="+mn-ea"/>
              </a:rPr>
              <a:t> </a:t>
            </a:r>
            <a:r>
              <a:rPr lang="ko-KR" altLang="en-US" sz="1600" b="1" spc="-133" dirty="0" err="1" smtClean="0">
                <a:latin typeface="+mn-ea"/>
              </a:rPr>
              <a:t>풀베기</a:t>
            </a:r>
            <a:r>
              <a:rPr lang="ko-KR" altLang="en-US" sz="1600" b="1" spc="-133" dirty="0" smtClean="0">
                <a:latin typeface="+mn-ea"/>
              </a:rPr>
              <a:t> 작업 중 </a:t>
            </a:r>
            <a:r>
              <a:rPr lang="ko-KR" altLang="en-US" sz="1600" b="1" spc="-133" dirty="0" err="1" smtClean="0">
                <a:latin typeface="+mn-ea"/>
              </a:rPr>
              <a:t>예초기</a:t>
            </a:r>
            <a:r>
              <a:rPr lang="ko-KR" altLang="en-US" sz="1600" b="1" spc="-133" dirty="0" smtClean="0">
                <a:latin typeface="+mn-ea"/>
              </a:rPr>
              <a:t> 날과 돌이 부딪혀 발생한 돌 파편이 작업자 안전모에 장착된  </a:t>
            </a:r>
            <a:r>
              <a:rPr lang="ko-KR" altLang="en-US" sz="1600" b="1" spc="-133" dirty="0" err="1" smtClean="0">
                <a:latin typeface="+mn-ea"/>
              </a:rPr>
              <a:t>안면보호망을</a:t>
            </a:r>
            <a:r>
              <a:rPr lang="ko-KR" altLang="en-US" sz="1600" b="1" spc="-133" dirty="0" smtClean="0">
                <a:latin typeface="+mn-ea"/>
              </a:rPr>
              <a:t> 뚫고 들어와 눈에 맞음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실명</a:t>
            </a:r>
            <a:r>
              <a:rPr lang="en-US" altLang="ko-KR" sz="1600" b="1" spc="-133" dirty="0" smtClean="0">
                <a:latin typeface="+mn-ea"/>
              </a:rPr>
              <a:t>)</a:t>
            </a:r>
          </a:p>
        </p:txBody>
      </p:sp>
      <p:grpSp>
        <p:nvGrpSpPr>
          <p:cNvPr id="6" name="그룹 14"/>
          <p:cNvGrpSpPr/>
          <p:nvPr/>
        </p:nvGrpSpPr>
        <p:grpSpPr>
          <a:xfrm>
            <a:off x="1512855" y="4369594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12855" y="5314360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0"/>
          <p:cNvGrpSpPr/>
          <p:nvPr/>
        </p:nvGrpSpPr>
        <p:grpSpPr>
          <a:xfrm>
            <a:off x="941351" y="385349"/>
            <a:ext cx="8929750" cy="677108"/>
            <a:chOff x="941351" y="385349"/>
            <a:chExt cx="8929750" cy="677108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3368659" y="4406222"/>
            <a:ext cx="7756788" cy="5899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작업에 적절하지 않은 보호구 착용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예초기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날이 돌 등에 부딪히지 않도록 하는 등의 안전한 작업이 이뤄지지 않음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370243" y="5314776"/>
            <a:ext cx="814393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돌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나뭇가지 등의 파편으로부터 안면을 충분히 보호할 수 있는 견고한 재질의 보호구 착용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작업 시 돌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굵은 나뭇가지 등 방해물 주의 및 </a:t>
            </a:r>
            <a:r>
              <a:rPr lang="ko-KR" altLang="en-US" sz="1600" b="1" spc="-133" dirty="0" err="1" smtClean="0">
                <a:latin typeface="+mn-ea"/>
              </a:rPr>
              <a:t>작업면</a:t>
            </a:r>
            <a:r>
              <a:rPr lang="ko-KR" altLang="en-US" sz="1600" b="1" spc="-133" dirty="0" smtClean="0">
                <a:latin typeface="+mn-ea"/>
              </a:rPr>
              <a:t> 상태를 확인하면서 작업 실시</a:t>
            </a:r>
            <a:endParaRPr lang="en-US" altLang="ko-KR" sz="1600" b="1" spc="-133" dirty="0" smtClean="0">
              <a:latin typeface="+mn-ea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4807" y="2223523"/>
            <a:ext cx="3994790" cy="206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42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727037" y="1341562"/>
            <a:ext cx="2357454" cy="1141267"/>
            <a:chOff x="727037" y="1572406"/>
            <a:chExt cx="2357454" cy="1141267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27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4120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가동 중인 </a:t>
              </a:r>
              <a:r>
                <a:rPr lang="ko-KR" altLang="en-US" sz="1500" b="1" spc="-133" dirty="0" err="1" smtClean="0">
                  <a:solidFill>
                    <a:srgbClr val="666699"/>
                  </a:solidFill>
                </a:rPr>
                <a:t>만두성형기에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 접촉하여 손가락 절단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370243" y="1370141"/>
            <a:ext cx="807249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err="1" smtClean="0">
                <a:latin typeface="+mn-ea"/>
              </a:rPr>
              <a:t>만두성형기</a:t>
            </a:r>
            <a:r>
              <a:rPr lang="ko-KR" altLang="en-US" sz="1600" b="1" spc="-133" dirty="0" smtClean="0">
                <a:latin typeface="+mn-ea"/>
              </a:rPr>
              <a:t> 가동 중 </a:t>
            </a:r>
            <a:r>
              <a:rPr lang="ko-KR" altLang="en-US" sz="1600" b="1" spc="-133" dirty="0" err="1" smtClean="0">
                <a:latin typeface="+mn-ea"/>
              </a:rPr>
              <a:t>몰드</a:t>
            </a:r>
            <a:r>
              <a:rPr lang="ko-KR" altLang="en-US" sz="1600" b="1" spc="-133" dirty="0" smtClean="0">
                <a:latin typeface="+mn-ea"/>
              </a:rPr>
              <a:t> </a:t>
            </a:r>
            <a:r>
              <a:rPr lang="ko-KR" altLang="en-US" sz="1600" b="1" spc="-133" dirty="0" err="1" smtClean="0">
                <a:latin typeface="+mn-ea"/>
              </a:rPr>
              <a:t>회전부에</a:t>
            </a:r>
            <a:r>
              <a:rPr lang="ko-KR" altLang="en-US" sz="1600" b="1" spc="-133" dirty="0" smtClean="0">
                <a:latin typeface="+mn-ea"/>
              </a:rPr>
              <a:t> 작업자 손이 접촉되어 손가락 절단</a:t>
            </a:r>
            <a:endParaRPr lang="en-US" altLang="ko-KR" sz="1600" b="1" spc="-133" dirty="0" smtClean="0">
              <a:latin typeface="+mn-ea"/>
            </a:endParaRPr>
          </a:p>
        </p:txBody>
      </p:sp>
      <p:grpSp>
        <p:nvGrpSpPr>
          <p:cNvPr id="6" name="그룹 14"/>
          <p:cNvGrpSpPr/>
          <p:nvPr/>
        </p:nvGrpSpPr>
        <p:grpSpPr>
          <a:xfrm>
            <a:off x="1512855" y="4369594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12855" y="5314360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0"/>
          <p:cNvGrpSpPr/>
          <p:nvPr/>
        </p:nvGrpSpPr>
        <p:grpSpPr>
          <a:xfrm>
            <a:off x="941351" y="385349"/>
            <a:ext cx="8929750" cy="677108"/>
            <a:chOff x="941351" y="385349"/>
            <a:chExt cx="8929750" cy="677108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3368659" y="4406222"/>
            <a:ext cx="7756788" cy="5899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몰드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회전부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방호덮개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미설치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가동 중인 기계에 손 접촉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370243" y="5314776"/>
            <a:ext cx="814393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체인</a:t>
            </a:r>
            <a:r>
              <a:rPr lang="en-US" altLang="ko-KR" sz="1600" b="1" spc="-133" dirty="0" smtClean="0">
                <a:latin typeface="+mn-ea"/>
              </a:rPr>
              <a:t>∙</a:t>
            </a:r>
            <a:r>
              <a:rPr lang="ko-KR" altLang="en-US" sz="1600" b="1" spc="-133" dirty="0" smtClean="0">
                <a:latin typeface="+mn-ea"/>
              </a:rPr>
              <a:t>기어</a:t>
            </a:r>
            <a:r>
              <a:rPr lang="en-US" altLang="ko-KR" sz="1600" b="1" spc="-133" dirty="0" smtClean="0">
                <a:latin typeface="+mn-ea"/>
              </a:rPr>
              <a:t>∙</a:t>
            </a:r>
            <a:r>
              <a:rPr lang="ko-KR" altLang="en-US" sz="1600" b="1" spc="-133" dirty="0" smtClean="0">
                <a:latin typeface="+mn-ea"/>
              </a:rPr>
              <a:t>벨트 등 </a:t>
            </a:r>
            <a:r>
              <a:rPr lang="ko-KR" altLang="en-US" sz="1600" b="1" spc="-133" dirty="0" err="1" smtClean="0">
                <a:latin typeface="+mn-ea"/>
              </a:rPr>
              <a:t>회전부</a:t>
            </a:r>
            <a:r>
              <a:rPr lang="ko-KR" altLang="en-US" sz="1600" b="1" spc="-133" dirty="0" smtClean="0">
                <a:latin typeface="+mn-ea"/>
              </a:rPr>
              <a:t> 노출부분은 방호덮개 또는 울 등 설치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작동중인 설비에 신체 접근 금지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부득이 하게 재료 투입이 필요한 경우 전용 보조도구 사용</a:t>
            </a:r>
            <a:r>
              <a:rPr lang="en-US" altLang="ko-KR" sz="1600" b="1" spc="-133" dirty="0" smtClean="0">
                <a:latin typeface="+mn-ea"/>
              </a:rPr>
              <a:t>)</a:t>
            </a: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정비∙점검∙수리∙청소 등 비정형 작업 시 기계 운전정지</a:t>
            </a:r>
            <a:endParaRPr lang="en-US" altLang="ko-KR" sz="1600" b="1" spc="-133" dirty="0" smtClean="0">
              <a:latin typeface="+mn-ea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80831" y="1832525"/>
            <a:ext cx="3051502" cy="2394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80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727037" y="1341562"/>
            <a:ext cx="2357454" cy="1103052"/>
            <a:chOff x="727037" y="1572406"/>
            <a:chExt cx="2357454" cy="1103052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28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029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조리작업 주요 재해</a:t>
              </a:r>
              <a:endParaRPr lang="en-US" altLang="ko-KR" sz="1500" b="1" spc="-133" dirty="0" smtClean="0">
                <a:solidFill>
                  <a:srgbClr val="666699"/>
                </a:solidFill>
              </a:endParaRPr>
            </a:p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en-US" altLang="ko-KR" sz="1500" b="1" spc="-133" dirty="0" smtClean="0">
                  <a:solidFill>
                    <a:srgbClr val="666699"/>
                  </a:solidFill>
                </a:rPr>
                <a:t>(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넘어짐</a:t>
              </a:r>
              <a:r>
                <a:rPr lang="en-US" altLang="ko-KR" sz="1500" b="1" spc="-133" dirty="0" smtClean="0">
                  <a:solidFill>
                    <a:srgbClr val="666699"/>
                  </a:solidFill>
                </a:rPr>
                <a:t>)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370243" y="3933850"/>
            <a:ext cx="8072493" cy="11772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물청소 중 바닥 물기로 인해 미끄러져 넘어짐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  <a:p>
            <a:pPr marL="180975" indent="-180975" latinLnBrk="0"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튀김기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주변 바닥 기름기로 인해 미끄러져 넘어짐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  <a:p>
            <a:pPr marL="180975" indent="-180975" latinLnBrk="0"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바닥에 떨어진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식재료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등을 밟고 넘어짐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  <a:p>
            <a:pPr marL="180975" indent="-180975" latinLnBrk="0"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바닥 대형도마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선풍기 전선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수도 호스 릴 등에 걸려 넘어짐 등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grpSp>
        <p:nvGrpSpPr>
          <p:cNvPr id="6" name="그룹 14"/>
          <p:cNvGrpSpPr/>
          <p:nvPr/>
        </p:nvGrpSpPr>
        <p:grpSpPr>
          <a:xfrm>
            <a:off x="1512855" y="3902160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재해 개요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12855" y="5314360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0"/>
          <p:cNvGrpSpPr/>
          <p:nvPr/>
        </p:nvGrpSpPr>
        <p:grpSpPr>
          <a:xfrm>
            <a:off x="941351" y="385349"/>
            <a:ext cx="8929750" cy="677108"/>
            <a:chOff x="941351" y="385349"/>
            <a:chExt cx="8929750" cy="677108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3370243" y="5314776"/>
            <a:ext cx="814393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바닥 물기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기름기 및 떨어진 음식물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각종 도구 등을 바로 제거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정리정돈 실시</a:t>
            </a:r>
            <a:r>
              <a:rPr lang="en-US" altLang="ko-KR" sz="1600" b="1" spc="-133" dirty="0" smtClean="0">
                <a:latin typeface="+mn-ea"/>
              </a:rPr>
              <a:t>)</a:t>
            </a: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넘어짐 위험 등의 위험요인 교육 및 공유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표지 등 부착</a:t>
            </a:r>
            <a:r>
              <a:rPr lang="en-US" altLang="ko-KR" sz="1600" b="1" spc="-133" dirty="0" smtClean="0">
                <a:latin typeface="+mn-ea"/>
              </a:rPr>
              <a:t>)</a:t>
            </a: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조리실 내에서 급하게 뛰지 않음</a:t>
            </a:r>
            <a:endParaRPr lang="en-US" altLang="ko-KR" sz="1600" b="1" spc="-133" dirty="0" smtClean="0">
              <a:latin typeface="+mn-ea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06283" y="1312461"/>
            <a:ext cx="6600411" cy="241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058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727037" y="1341562"/>
            <a:ext cx="2357454" cy="1103052"/>
            <a:chOff x="727037" y="1572406"/>
            <a:chExt cx="2357454" cy="1103052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29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029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조리작업 주요 재해</a:t>
              </a:r>
              <a:endParaRPr lang="en-US" altLang="ko-KR" sz="1500" b="1" spc="-133" dirty="0" smtClean="0">
                <a:solidFill>
                  <a:srgbClr val="666699"/>
                </a:solidFill>
              </a:endParaRPr>
            </a:p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en-US" altLang="ko-KR" sz="1500" b="1" spc="-133" dirty="0" smtClean="0">
                  <a:solidFill>
                    <a:srgbClr val="666699"/>
                  </a:solidFill>
                </a:rPr>
                <a:t>(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절단</a:t>
              </a:r>
              <a:r>
                <a:rPr lang="en-US" altLang="ko-KR" sz="1500" b="1" spc="-133" dirty="0" smtClean="0">
                  <a:solidFill>
                    <a:srgbClr val="666699"/>
                  </a:solidFill>
                </a:rPr>
                <a:t>, 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베임</a:t>
              </a:r>
              <a:r>
                <a:rPr lang="en-US" altLang="ko-KR" sz="1500" b="1" spc="-133" dirty="0" smtClean="0">
                  <a:solidFill>
                    <a:srgbClr val="666699"/>
                  </a:solidFill>
                </a:rPr>
                <a:t>, 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찔림</a:t>
              </a:r>
              <a:r>
                <a:rPr lang="en-US" altLang="ko-KR" sz="1500" b="1" spc="-133" dirty="0" smtClean="0">
                  <a:solidFill>
                    <a:srgbClr val="666699"/>
                  </a:solidFill>
                </a:rPr>
                <a:t>)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370243" y="3933850"/>
            <a:ext cx="8072493" cy="11772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전처리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(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다듬기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)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작업 중 칼에 손 베임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통조림 캔을 따다 손 베임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  <a:p>
            <a:pPr marL="180975" indent="-180975" latinLnBrk="0"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육절기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청소 중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제면기에 반죽을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밀어넣다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손가락 절단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  <a:p>
            <a:pPr marL="180975" indent="-180975" latinLnBrk="0"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채소절단기 사용 중 손가락 베임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  <a:p>
            <a:pPr marL="180975" indent="-180975" latinLnBrk="0"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설거지 중 깨인 유리컵 등에 손가락 베임 등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grpSp>
        <p:nvGrpSpPr>
          <p:cNvPr id="6" name="그룹 14"/>
          <p:cNvGrpSpPr/>
          <p:nvPr/>
        </p:nvGrpSpPr>
        <p:grpSpPr>
          <a:xfrm>
            <a:off x="1512855" y="3902160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재해 개요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12855" y="5314360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0"/>
          <p:cNvGrpSpPr/>
          <p:nvPr/>
        </p:nvGrpSpPr>
        <p:grpSpPr>
          <a:xfrm>
            <a:off x="941351" y="385349"/>
            <a:ext cx="8929750" cy="677108"/>
            <a:chOff x="941351" y="385349"/>
            <a:chExt cx="8929750" cy="677108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3370243" y="5314776"/>
            <a:ext cx="814393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제면기 등 사용 시 말릴 위험이 있는 면장갑 착용 금지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err="1" smtClean="0">
                <a:latin typeface="+mn-ea"/>
              </a:rPr>
              <a:t>육절기</a:t>
            </a:r>
            <a:r>
              <a:rPr lang="ko-KR" altLang="en-US" sz="1600" b="1" spc="-133" dirty="0" smtClean="0">
                <a:latin typeface="+mn-ea"/>
              </a:rPr>
              <a:t> 사용 시 보호장갑 착용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기계류 청소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점검 등의 비정형 작업 시 기계 운전정지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전원 차단</a:t>
            </a:r>
            <a:r>
              <a:rPr lang="en-US" altLang="ko-KR" sz="1600" b="1" spc="-133" dirty="0" smtClean="0">
                <a:latin typeface="+mn-ea"/>
              </a:rPr>
              <a:t>), </a:t>
            </a:r>
            <a:r>
              <a:rPr lang="ko-KR" altLang="en-US" sz="1600" b="1" spc="-133" dirty="0" smtClean="0">
                <a:latin typeface="+mn-ea"/>
              </a:rPr>
              <a:t>조작금지 표지판 부착 등</a:t>
            </a:r>
            <a:endParaRPr lang="en-US" altLang="ko-KR" sz="1600" b="1" spc="-133" dirty="0" smtClean="0">
              <a:latin typeface="+mn-ea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4559" y="1396224"/>
            <a:ext cx="6109108" cy="2249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39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727037" y="1341562"/>
            <a:ext cx="2357454" cy="1141267"/>
            <a:chOff x="727037" y="1572406"/>
            <a:chExt cx="2357454" cy="1141267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30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4120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조리작업 주요 재해</a:t>
              </a:r>
              <a:endParaRPr lang="en-US" altLang="ko-KR" sz="1500" b="1" spc="-133" dirty="0" smtClean="0">
                <a:solidFill>
                  <a:srgbClr val="666699"/>
                </a:solidFill>
              </a:endParaRPr>
            </a:p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en-US" altLang="ko-KR" sz="1500" b="1" spc="-133" dirty="0" smtClean="0">
                  <a:solidFill>
                    <a:srgbClr val="666699"/>
                  </a:solidFill>
                </a:rPr>
                <a:t>(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화상</a:t>
              </a:r>
              <a:r>
                <a:rPr lang="en-US" altLang="ko-KR" sz="1500" b="1" spc="-133" dirty="0" smtClean="0">
                  <a:solidFill>
                    <a:srgbClr val="666699"/>
                  </a:solidFill>
                </a:rPr>
                <a:t>, 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열상 등</a:t>
              </a:r>
              <a:r>
                <a:rPr lang="en-US" altLang="ko-KR" sz="1500" b="1" spc="-133" dirty="0" smtClean="0">
                  <a:solidFill>
                    <a:srgbClr val="666699"/>
                  </a:solidFill>
                </a:rPr>
                <a:t>)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370243" y="3933850"/>
            <a:ext cx="8072493" cy="11772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뜨거운 국그릇을 한 번에 여러 개를 들고 가다 국물이 넘쳐 손에 화상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  <a:p>
            <a:pPr marL="180975" indent="-180975" latinLnBrk="0"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끓인 물을 담은 냄비 운반 중 미끄러져 화상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  <a:p>
            <a:pPr marL="180975" indent="-180975" latinLnBrk="0"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>
                <a:solidFill>
                  <a:srgbClr val="0070C0"/>
                </a:solidFill>
                <a:latin typeface="+mn-ea"/>
              </a:rPr>
              <a:t>부침개를 뒤집다 기름이 튀어 화상</a:t>
            </a:r>
            <a:r>
              <a:rPr lang="en-US" altLang="ko-KR" sz="1600" b="1" spc="-133" dirty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600" b="1" spc="-133" dirty="0" err="1">
                <a:solidFill>
                  <a:srgbClr val="0070C0"/>
                </a:solidFill>
                <a:latin typeface="+mn-ea"/>
              </a:rPr>
              <a:t>튀김기에</a:t>
            </a:r>
            <a:r>
              <a:rPr lang="ko-KR" altLang="en-US" sz="1600" b="1" spc="-133" dirty="0">
                <a:solidFill>
                  <a:srgbClr val="0070C0"/>
                </a:solidFill>
                <a:latin typeface="+mn-ea"/>
              </a:rPr>
              <a:t> 물기가 있는 </a:t>
            </a:r>
            <a:r>
              <a:rPr lang="ko-KR" altLang="en-US" sz="1600" b="1" spc="-133" dirty="0" err="1">
                <a:solidFill>
                  <a:srgbClr val="0070C0"/>
                </a:solidFill>
                <a:latin typeface="+mn-ea"/>
              </a:rPr>
              <a:t>식재료를</a:t>
            </a:r>
            <a:r>
              <a:rPr lang="ko-KR" altLang="en-US" sz="1600" b="1" spc="-133" dirty="0">
                <a:solidFill>
                  <a:srgbClr val="0070C0"/>
                </a:solidFill>
                <a:latin typeface="+mn-ea"/>
              </a:rPr>
              <a:t> 넣다 기름이 튀어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화상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  <a:p>
            <a:pPr marL="180975" indent="-180975" latinLnBrk="0"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취반기에서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밥솥을 꺼내려다 증기에 손 데임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작동이 완료된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오븐기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문에 팔 데임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grpSp>
        <p:nvGrpSpPr>
          <p:cNvPr id="6" name="그룹 14"/>
          <p:cNvGrpSpPr/>
          <p:nvPr/>
        </p:nvGrpSpPr>
        <p:grpSpPr>
          <a:xfrm>
            <a:off x="1512855" y="3902160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재해 개요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12855" y="5314360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0"/>
          <p:cNvGrpSpPr/>
          <p:nvPr/>
        </p:nvGrpSpPr>
        <p:grpSpPr>
          <a:xfrm>
            <a:off x="941351" y="385349"/>
            <a:ext cx="8929750" cy="677108"/>
            <a:chOff x="941351" y="385349"/>
            <a:chExt cx="8929750" cy="677108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3370243" y="5314776"/>
            <a:ext cx="814393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뜨거운 음식 및 도구 운반 시 운반대차 등 보조도구 사용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한꺼번에 무리하게 운반하지 않음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err="1" smtClean="0">
                <a:latin typeface="+mn-ea"/>
              </a:rPr>
              <a:t>팔토시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장갑 등 보호구 지급 및 착용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증기 등이 기계에서 충분히 빠진 후 작업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프라이팬∙</a:t>
            </a:r>
            <a:r>
              <a:rPr lang="ko-KR" altLang="en-US" sz="1600" b="1" spc="-133" dirty="0" err="1" smtClean="0">
                <a:latin typeface="+mn-ea"/>
              </a:rPr>
              <a:t>기름솥</a:t>
            </a:r>
            <a:r>
              <a:rPr lang="ko-KR" altLang="en-US" sz="1600" b="1" spc="-133" dirty="0" smtClean="0">
                <a:latin typeface="+mn-ea"/>
              </a:rPr>
              <a:t> 등에 물기가 들어가지 않도록 주의</a:t>
            </a:r>
            <a:endParaRPr lang="en-US" altLang="ko-KR" sz="1600" b="1" spc="-133" dirty="0" smtClean="0">
              <a:latin typeface="+mn-ea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6695" y="1370713"/>
            <a:ext cx="6129639" cy="2453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954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727037" y="1341562"/>
            <a:ext cx="2357454" cy="1141267"/>
            <a:chOff x="727037" y="1572406"/>
            <a:chExt cx="2357454" cy="1141267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31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4120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조리작업 주요 재해</a:t>
              </a:r>
              <a:endParaRPr lang="en-US" altLang="ko-KR" sz="1500" b="1" spc="-133" dirty="0" smtClean="0">
                <a:solidFill>
                  <a:srgbClr val="666699"/>
                </a:solidFill>
              </a:endParaRPr>
            </a:p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en-US" altLang="ko-KR" sz="1500" b="1" spc="-133" dirty="0" smtClean="0">
                  <a:solidFill>
                    <a:srgbClr val="666699"/>
                  </a:solidFill>
                </a:rPr>
                <a:t>(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화재</a:t>
              </a:r>
              <a:r>
                <a:rPr lang="en-US" altLang="ko-KR" sz="1500" b="1" spc="-133" dirty="0" smtClean="0">
                  <a:solidFill>
                    <a:srgbClr val="666699"/>
                  </a:solidFill>
                </a:rPr>
                <a:t>, 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감전</a:t>
              </a:r>
              <a:r>
                <a:rPr lang="en-US" altLang="ko-KR" sz="1500" b="1" spc="-133" dirty="0" smtClean="0">
                  <a:solidFill>
                    <a:srgbClr val="666699"/>
                  </a:solidFill>
                </a:rPr>
                <a:t>, </a:t>
              </a:r>
              <a:r>
                <a:rPr lang="ko-KR" altLang="en-US" sz="1500" b="1" spc="-133" dirty="0" err="1" smtClean="0">
                  <a:solidFill>
                    <a:srgbClr val="666699"/>
                  </a:solidFill>
                </a:rPr>
                <a:t>근골격계질환</a:t>
              </a:r>
              <a:r>
                <a:rPr lang="en-US" altLang="ko-KR" sz="1500" b="1" spc="-133" dirty="0" smtClean="0">
                  <a:solidFill>
                    <a:srgbClr val="666699"/>
                  </a:solidFill>
                </a:rPr>
                <a:t>)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12855" y="5314360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0"/>
          <p:cNvGrpSpPr/>
          <p:nvPr/>
        </p:nvGrpSpPr>
        <p:grpSpPr>
          <a:xfrm>
            <a:off x="941351" y="385349"/>
            <a:ext cx="8929750" cy="677108"/>
            <a:chOff x="941351" y="385349"/>
            <a:chExt cx="8929750" cy="677108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3370243" y="5314776"/>
            <a:ext cx="814393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가열작업 중 이탈 금지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가스 누출 여부 정기 점검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환기 실시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주방화재</a:t>
            </a:r>
            <a:r>
              <a:rPr lang="en-US" altLang="ko-KR" sz="1600" b="1" spc="-133" dirty="0" smtClean="0">
                <a:latin typeface="+mn-ea"/>
              </a:rPr>
              <a:t>(K</a:t>
            </a:r>
            <a:r>
              <a:rPr lang="ko-KR" altLang="en-US" sz="1600" b="1" spc="-133" dirty="0" smtClean="0">
                <a:latin typeface="+mn-ea"/>
              </a:rPr>
              <a:t>급</a:t>
            </a:r>
            <a:r>
              <a:rPr lang="en-US" altLang="ko-KR" sz="1600" b="1" spc="-133" dirty="0" smtClean="0">
                <a:latin typeface="+mn-ea"/>
              </a:rPr>
              <a:t>)</a:t>
            </a:r>
            <a:r>
              <a:rPr lang="ko-KR" altLang="en-US" sz="1600" b="1" spc="-133" dirty="0" smtClean="0">
                <a:latin typeface="+mn-ea"/>
              </a:rPr>
              <a:t> 소화기 비치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전기기계기구 및 이동전선 등의 절연 파손 여부 정기점검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누전차단기 연결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작업 전∙중 수시로 </a:t>
            </a:r>
            <a:r>
              <a:rPr lang="ko-KR" altLang="en-US" sz="1600" b="1" spc="-133" dirty="0" err="1" smtClean="0">
                <a:latin typeface="+mn-ea"/>
              </a:rPr>
              <a:t>스트레칭</a:t>
            </a:r>
            <a:r>
              <a:rPr lang="ko-KR" altLang="en-US" sz="1600" b="1" spc="-133" dirty="0" smtClean="0">
                <a:latin typeface="+mn-ea"/>
              </a:rPr>
              <a:t> 실시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적절한 휴식시간 부여</a:t>
            </a:r>
            <a:r>
              <a:rPr lang="en-US" altLang="ko-KR" sz="1600" b="1" spc="-133" dirty="0">
                <a:latin typeface="+mn-ea"/>
              </a:rPr>
              <a:t> </a:t>
            </a:r>
            <a:r>
              <a:rPr lang="ko-KR" altLang="en-US" sz="1600" b="1" spc="-133" dirty="0" smtClean="0">
                <a:latin typeface="+mn-ea"/>
              </a:rPr>
              <a:t>등을 통해 신체 부담 완화</a:t>
            </a:r>
            <a:endParaRPr lang="en-US" altLang="ko-KR" sz="1600" b="1" spc="-133" dirty="0" smtClean="0">
              <a:latin typeface="+mn-ea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0831" y="1260510"/>
            <a:ext cx="3152006" cy="2477386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3367077" y="4218527"/>
            <a:ext cx="7756788" cy="8669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>
                <a:solidFill>
                  <a:srgbClr val="0070C0"/>
                </a:solidFill>
                <a:latin typeface="+mn-ea"/>
              </a:rPr>
              <a:t>가스점화기</a:t>
            </a:r>
            <a:r>
              <a:rPr lang="en-US" altLang="ko-KR" sz="1600" b="1" spc="-133" dirty="0">
                <a:solidFill>
                  <a:srgbClr val="0070C0"/>
                </a:solidFill>
                <a:latin typeface="+mn-ea"/>
              </a:rPr>
              <a:t>(</a:t>
            </a:r>
            <a:r>
              <a:rPr lang="ko-KR" altLang="en-US" sz="1600" b="1" spc="-133" dirty="0">
                <a:solidFill>
                  <a:srgbClr val="0070C0"/>
                </a:solidFill>
                <a:latin typeface="+mn-ea"/>
              </a:rPr>
              <a:t>라이터 총</a:t>
            </a:r>
            <a:r>
              <a:rPr lang="en-US" altLang="ko-KR" sz="1600" b="1" spc="-133" dirty="0">
                <a:solidFill>
                  <a:srgbClr val="0070C0"/>
                </a:solidFill>
                <a:latin typeface="+mn-ea"/>
              </a:rPr>
              <a:t>)</a:t>
            </a:r>
            <a:r>
              <a:rPr lang="ko-KR" altLang="en-US" sz="1600" b="1" spc="-133" dirty="0">
                <a:solidFill>
                  <a:srgbClr val="0070C0"/>
                </a:solidFill>
                <a:latin typeface="+mn-ea"/>
              </a:rPr>
              <a:t>로 버너에 불을 붙이려던 중 남아있던 가스 폭발</a:t>
            </a:r>
            <a:r>
              <a:rPr lang="en-US" altLang="ko-KR" sz="1600" b="1" spc="-133" dirty="0">
                <a:solidFill>
                  <a:srgbClr val="0070C0"/>
                </a:solidFill>
                <a:latin typeface="+mn-ea"/>
              </a:rPr>
              <a:t>(</a:t>
            </a:r>
            <a:r>
              <a:rPr lang="ko-KR" altLang="en-US" sz="1600" b="1" spc="-133" dirty="0">
                <a:solidFill>
                  <a:srgbClr val="0070C0"/>
                </a:solidFill>
                <a:latin typeface="+mn-ea"/>
              </a:rPr>
              <a:t>화상</a:t>
            </a:r>
            <a:r>
              <a:rPr lang="en-US" altLang="ko-KR" sz="1600" b="1" spc="-133" dirty="0">
                <a:solidFill>
                  <a:srgbClr val="0070C0"/>
                </a:solidFill>
                <a:latin typeface="+mn-ea"/>
              </a:rPr>
              <a:t>)</a:t>
            </a:r>
          </a:p>
          <a:p>
            <a:pPr marL="180975" indent="-180975" latinLnBrk="0"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젖은 손으로 전기기계기구 사용 중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감전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피복 등이 벗겨진 전선에 접촉해 감전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  <a:p>
            <a:pPr marL="180975" indent="-180975" latinLnBrk="0"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트랜치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</a:t>
            </a:r>
            <a:r>
              <a:rPr lang="ko-KR" altLang="en-US" sz="1600" b="1" spc="-133" dirty="0">
                <a:solidFill>
                  <a:srgbClr val="0070C0"/>
                </a:solidFill>
                <a:latin typeface="+mn-ea"/>
              </a:rPr>
              <a:t>덮개</a:t>
            </a:r>
            <a:r>
              <a:rPr lang="en-US" altLang="ko-KR" sz="1600" b="1" spc="-133" dirty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600" b="1" spc="-133" dirty="0">
                <a:solidFill>
                  <a:srgbClr val="0070C0"/>
                </a:solidFill>
                <a:latin typeface="+mn-ea"/>
              </a:rPr>
              <a:t>대형 도마 등 무거운 물체를 들어올리다 부상</a:t>
            </a:r>
            <a:r>
              <a:rPr lang="en-US" altLang="ko-KR" sz="1600" b="1" spc="-133" dirty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600" b="1" spc="-133" dirty="0">
                <a:solidFill>
                  <a:srgbClr val="0070C0"/>
                </a:solidFill>
                <a:latin typeface="+mn-ea"/>
              </a:rPr>
              <a:t>상자를 머리에 이고 가다 목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부상</a:t>
            </a:r>
            <a:endParaRPr lang="en-US" altLang="ko-KR" sz="1600" b="1" spc="-133" dirty="0">
              <a:solidFill>
                <a:srgbClr val="0070C0"/>
              </a:solidFill>
              <a:latin typeface="+mn-ea"/>
            </a:endParaRPr>
          </a:p>
        </p:txBody>
      </p:sp>
      <p:grpSp>
        <p:nvGrpSpPr>
          <p:cNvPr id="30" name="그룹 14"/>
          <p:cNvGrpSpPr/>
          <p:nvPr/>
        </p:nvGrpSpPr>
        <p:grpSpPr>
          <a:xfrm>
            <a:off x="1512855" y="4369594"/>
            <a:ext cx="1414515" cy="436579"/>
            <a:chOff x="1514438" y="4358488"/>
            <a:chExt cx="1414515" cy="436579"/>
          </a:xfrm>
        </p:grpSpPr>
        <p:pic>
          <p:nvPicPr>
            <p:cNvPr id="31" name="그림 30" descr="사례 발생원인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2012921" y="4358488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재해 개요</a:t>
              </a:r>
              <a:endParaRPr lang="en-US" altLang="ko-KR" sz="1500" b="1" spc="-133" dirty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1421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727037" y="1341562"/>
            <a:ext cx="2357454" cy="1141267"/>
            <a:chOff x="727037" y="1572406"/>
            <a:chExt cx="2357454" cy="1141267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32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4120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조리작업 주요 재해</a:t>
              </a:r>
              <a:endParaRPr lang="en-US" altLang="ko-KR" sz="1500" b="1" spc="-133" dirty="0" smtClean="0">
                <a:solidFill>
                  <a:srgbClr val="666699"/>
                </a:solidFill>
              </a:endParaRPr>
            </a:p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en-US" altLang="ko-KR" sz="1500" b="1" spc="-133" dirty="0" smtClean="0">
                  <a:solidFill>
                    <a:srgbClr val="666699"/>
                  </a:solidFill>
                </a:rPr>
                <a:t>(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끼임</a:t>
              </a:r>
              <a:r>
                <a:rPr lang="en-US" altLang="ko-KR" sz="1500" b="1" spc="-133" dirty="0" smtClean="0">
                  <a:solidFill>
                    <a:srgbClr val="666699"/>
                  </a:solidFill>
                </a:rPr>
                <a:t>, 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물체에 맞음</a:t>
              </a:r>
              <a:r>
                <a:rPr lang="en-US" altLang="ko-KR" sz="1500" b="1" spc="-133" dirty="0" smtClean="0">
                  <a:solidFill>
                    <a:srgbClr val="666699"/>
                  </a:solidFill>
                </a:rPr>
                <a:t>)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12855" y="5314360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0"/>
          <p:cNvGrpSpPr/>
          <p:nvPr/>
        </p:nvGrpSpPr>
        <p:grpSpPr>
          <a:xfrm>
            <a:off x="941351" y="385349"/>
            <a:ext cx="8929750" cy="677108"/>
            <a:chOff x="941351" y="385349"/>
            <a:chExt cx="8929750" cy="677108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3370243" y="5314776"/>
            <a:ext cx="814393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작업장 정리정돈을 통해 안전통로 확보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운반작업 시 주변 확인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문턱에 경사판∙경사로 등 설치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무리하게 높이 쌓아 적재 또는 운반하지 않음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무거운 물체는 아래쪽에 보관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선반 </a:t>
            </a:r>
            <a:r>
              <a:rPr lang="ko-KR" altLang="en-US" sz="1600" b="1" spc="-133" dirty="0" err="1" smtClean="0">
                <a:latin typeface="+mn-ea"/>
              </a:rPr>
              <a:t>상단부에는</a:t>
            </a:r>
            <a:r>
              <a:rPr lang="ko-KR" altLang="en-US" sz="1600" b="1" spc="-133" dirty="0" smtClean="0">
                <a:latin typeface="+mn-ea"/>
              </a:rPr>
              <a:t> 되도록 가벼운 물체 보관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368659" y="4406222"/>
            <a:ext cx="7756788" cy="8669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배식용 이동대차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(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카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)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바퀴에 발 끼임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배식용 이동대차 운반 중 문 사이에 손 끼임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  <a:p>
            <a:pPr marL="180975" indent="-180975" latinLnBrk="0"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이동대차로 운반 중이던 음식이 떨어져 맞음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  <a:p>
            <a:pPr marL="180975" indent="-180975" latinLnBrk="0"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선반 위 그릇을 내리다 머리 위로 떨어짐</a:t>
            </a:r>
            <a:endParaRPr lang="en-US" altLang="ko-KR" sz="1600" b="1" spc="-133" dirty="0">
              <a:solidFill>
                <a:srgbClr val="0070C0"/>
              </a:solidFill>
              <a:latin typeface="+mn-ea"/>
            </a:endParaRPr>
          </a:p>
        </p:txBody>
      </p:sp>
      <p:grpSp>
        <p:nvGrpSpPr>
          <p:cNvPr id="30" name="그룹 14"/>
          <p:cNvGrpSpPr/>
          <p:nvPr/>
        </p:nvGrpSpPr>
        <p:grpSpPr>
          <a:xfrm>
            <a:off x="1512855" y="4369594"/>
            <a:ext cx="1414515" cy="436579"/>
            <a:chOff x="1514438" y="4358488"/>
            <a:chExt cx="1414515" cy="436579"/>
          </a:xfrm>
        </p:grpSpPr>
        <p:pic>
          <p:nvPicPr>
            <p:cNvPr id="31" name="그림 30" descr="사례 발생원인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2012921" y="4358488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재해 개요</a:t>
              </a:r>
              <a:endParaRPr lang="en-US" altLang="ko-KR" sz="1500" b="1" spc="-133" dirty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pic>
        <p:nvPicPr>
          <p:cNvPr id="6" name="그림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01019" y="1271397"/>
            <a:ext cx="3692067" cy="2925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96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441682" y="1572406"/>
            <a:ext cx="764386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000" indent="-180000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안전하고 건강하게 작업하기 위한 작업순서 즉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작업표준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안전작업 절차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매뉴얼 등을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기반으로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현장에 적응하기 위해 교육하고 훈련하는 것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5599" y="1572406"/>
            <a:ext cx="2500330" cy="17440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b="1" spc="-133" dirty="0" smtClean="0">
                <a:solidFill>
                  <a:srgbClr val="33CCCC"/>
                </a:solidFill>
              </a:rPr>
              <a:t>03.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안전보건 활동의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첫걸음</a:t>
            </a:r>
            <a:r>
              <a:rPr lang="en-US" altLang="ko-KR" sz="2200" b="1" spc="-133" dirty="0" smtClean="0">
                <a:solidFill>
                  <a:srgbClr val="33CCCC"/>
                </a:solidFill>
              </a:rPr>
              <a:t>,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안전보건교육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grpSp>
        <p:nvGrpSpPr>
          <p:cNvPr id="20" name="그룹 19"/>
          <p:cNvGrpSpPr/>
          <p:nvPr/>
        </p:nvGrpSpPr>
        <p:grpSpPr>
          <a:xfrm>
            <a:off x="3441682" y="2493690"/>
            <a:ext cx="7786741" cy="3848483"/>
            <a:chOff x="5244168" y="2501100"/>
            <a:chExt cx="5984255" cy="3848483"/>
          </a:xfrm>
        </p:grpSpPr>
        <p:sp>
          <p:nvSpPr>
            <p:cNvPr id="13" name="TextBox 12"/>
            <p:cNvSpPr txBox="1"/>
            <p:nvPr/>
          </p:nvSpPr>
          <p:spPr>
            <a:xfrm>
              <a:off x="5244168" y="2501100"/>
              <a:ext cx="4429156" cy="2619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200"/>
                </a:lnSpc>
                <a:buClr>
                  <a:srgbClr val="33CCCC"/>
                </a:buClr>
              </a:pPr>
              <a:r>
                <a:rPr lang="ko-KR" altLang="en-US" sz="1800" b="1" spc="-133" dirty="0" smtClean="0">
                  <a:solidFill>
                    <a:srgbClr val="666699"/>
                  </a:solidFill>
                </a:rPr>
                <a:t>■ 법에서 정하고 있는 안전보건교육</a:t>
              </a:r>
              <a:endParaRPr lang="en-US" altLang="ko-KR" sz="1800" b="1" spc="-133" dirty="0" smtClean="0">
                <a:solidFill>
                  <a:srgbClr val="666699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299069" y="2858290"/>
              <a:ext cx="5929354" cy="4616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1820"/>
                </a:lnSpc>
                <a:buClr>
                  <a:srgbClr val="33CCCC"/>
                </a:buClr>
              </a:pPr>
              <a:r>
                <a:rPr lang="en-US" altLang="ko-KR" sz="1200" spc="-133" dirty="0" smtClean="0">
                  <a:solidFill>
                    <a:prstClr val="black"/>
                  </a:solidFill>
                </a:rPr>
                <a:t>• 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산업안전보건법 제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29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조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안전보건교육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) 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제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2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항 및 제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31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조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건설업 기초안전보건교육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)</a:t>
              </a:r>
            </a:p>
            <a:p>
              <a:pPr>
                <a:lnSpc>
                  <a:spcPts val="1820"/>
                </a:lnSpc>
                <a:buClr>
                  <a:srgbClr val="33CCCC"/>
                </a:buClr>
              </a:pPr>
              <a:r>
                <a:rPr lang="en-US" altLang="ko-KR" sz="1200" spc="-133" dirty="0" smtClean="0">
                  <a:solidFill>
                    <a:srgbClr val="666699"/>
                  </a:solidFill>
                </a:rPr>
                <a:t>• </a:t>
              </a:r>
              <a:r>
                <a:rPr lang="ko-KR" altLang="en-US" sz="1200" spc="-133" dirty="0" smtClean="0">
                  <a:solidFill>
                    <a:srgbClr val="666699"/>
                  </a:solidFill>
                </a:rPr>
                <a:t>산업안전보건법 시행규칙 제</a:t>
              </a:r>
              <a:r>
                <a:rPr lang="en-US" altLang="ko-KR" sz="1200" spc="-133" dirty="0" smtClean="0">
                  <a:solidFill>
                    <a:srgbClr val="666699"/>
                  </a:solidFill>
                </a:rPr>
                <a:t>26</a:t>
              </a:r>
              <a:r>
                <a:rPr lang="ko-KR" altLang="en-US" sz="1200" spc="-133" dirty="0" smtClean="0">
                  <a:solidFill>
                    <a:srgbClr val="666699"/>
                  </a:solidFill>
                </a:rPr>
                <a:t>조</a:t>
              </a:r>
              <a:r>
                <a:rPr lang="en-US" altLang="ko-KR" sz="1200" spc="-133" dirty="0" smtClean="0">
                  <a:solidFill>
                    <a:srgbClr val="666699"/>
                  </a:solidFill>
                </a:rPr>
                <a:t>(</a:t>
              </a:r>
              <a:r>
                <a:rPr lang="ko-KR" altLang="en-US" sz="1200" spc="-133" dirty="0" smtClean="0">
                  <a:solidFill>
                    <a:srgbClr val="666699"/>
                  </a:solidFill>
                </a:rPr>
                <a:t>교육시간 및 교육내용</a:t>
              </a:r>
              <a:r>
                <a:rPr lang="en-US" altLang="ko-KR" sz="1200" spc="-133" dirty="0" smtClean="0">
                  <a:solidFill>
                    <a:srgbClr val="666699"/>
                  </a:solidFill>
                </a:rPr>
                <a:t>) </a:t>
              </a:r>
              <a:r>
                <a:rPr lang="ko-KR" altLang="en-US" sz="1200" spc="-133" dirty="0" smtClean="0">
                  <a:solidFill>
                    <a:srgbClr val="666699"/>
                  </a:solidFill>
                </a:rPr>
                <a:t>및 제</a:t>
              </a:r>
              <a:r>
                <a:rPr lang="en-US" altLang="ko-KR" sz="1200" spc="-133" dirty="0" smtClean="0">
                  <a:solidFill>
                    <a:srgbClr val="666699"/>
                  </a:solidFill>
                </a:rPr>
                <a:t>28</a:t>
              </a:r>
              <a:r>
                <a:rPr lang="ko-KR" altLang="en-US" sz="1200" spc="-133" dirty="0" smtClean="0">
                  <a:solidFill>
                    <a:srgbClr val="666699"/>
                  </a:solidFill>
                </a:rPr>
                <a:t>조</a:t>
              </a:r>
              <a:r>
                <a:rPr lang="en-US" altLang="ko-KR" sz="1200" spc="-133" dirty="0" smtClean="0">
                  <a:solidFill>
                    <a:srgbClr val="666699"/>
                  </a:solidFill>
                </a:rPr>
                <a:t>(</a:t>
              </a:r>
              <a:r>
                <a:rPr lang="ko-KR" altLang="en-US" sz="1200" spc="-133" dirty="0" smtClean="0">
                  <a:solidFill>
                    <a:srgbClr val="666699"/>
                  </a:solidFill>
                </a:rPr>
                <a:t>건설업 기초안전보건교육의 시간∙내용 및 방법 등</a:t>
              </a:r>
              <a:r>
                <a:rPr lang="en-US" altLang="ko-KR" sz="1200" spc="-133" dirty="0" smtClean="0">
                  <a:solidFill>
                    <a:srgbClr val="666699"/>
                  </a:solidFill>
                </a:rPr>
                <a:t>)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255853" y="5914849"/>
              <a:ext cx="5929354" cy="43473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1820"/>
                </a:lnSpc>
                <a:buClr>
                  <a:srgbClr val="33CCCC"/>
                </a:buClr>
              </a:pPr>
              <a:r>
                <a:rPr lang="en-US" altLang="ko-KR" sz="1100" spc="-133" dirty="0" smtClean="0">
                  <a:solidFill>
                    <a:prstClr val="black"/>
                  </a:solidFill>
                </a:rPr>
                <a:t>※  </a:t>
              </a:r>
              <a:r>
                <a:rPr lang="ko-KR" altLang="en-US" sz="1100" spc="-133" dirty="0" smtClean="0">
                  <a:solidFill>
                    <a:prstClr val="black"/>
                  </a:solidFill>
                </a:rPr>
                <a:t>상기 외 정기교육</a:t>
              </a:r>
              <a:r>
                <a:rPr lang="en-US" altLang="ko-KR" sz="1100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100" spc="-133" dirty="0" smtClean="0">
                  <a:solidFill>
                    <a:prstClr val="black"/>
                  </a:solidFill>
                </a:rPr>
                <a:t>작업내용 변경시의 교육</a:t>
              </a:r>
              <a:r>
                <a:rPr lang="en-US" altLang="ko-KR" sz="1100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100" spc="-133" dirty="0" smtClean="0">
                  <a:solidFill>
                    <a:prstClr val="black"/>
                  </a:solidFill>
                </a:rPr>
                <a:t>특별교육 등이 있으니 산업안전보건법 시행규칙 별표 </a:t>
              </a:r>
              <a:r>
                <a:rPr lang="en-US" altLang="ko-KR" sz="1100" spc="-133" dirty="0">
                  <a:solidFill>
                    <a:prstClr val="black"/>
                  </a:solidFill>
                </a:rPr>
                <a:t>4</a:t>
              </a:r>
              <a:r>
                <a:rPr lang="en-US" altLang="ko-KR" sz="1100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spc="-133" dirty="0" smtClean="0">
                  <a:solidFill>
                    <a:prstClr val="black"/>
                  </a:solidFill>
                </a:rPr>
                <a:t>안전보건교육 교육과정별 교육시간</a:t>
              </a:r>
              <a:r>
                <a:rPr lang="en-US" altLang="ko-KR" sz="1100" spc="-133" dirty="0" smtClean="0">
                  <a:solidFill>
                    <a:prstClr val="black"/>
                  </a:solidFill>
                </a:rPr>
                <a:t>), </a:t>
              </a:r>
              <a:br>
                <a:rPr lang="en-US" altLang="ko-KR" sz="1100" spc="-133" dirty="0" smtClean="0">
                  <a:solidFill>
                    <a:prstClr val="black"/>
                  </a:solidFill>
                </a:rPr>
              </a:br>
              <a:r>
                <a:rPr lang="en-US" altLang="ko-KR" sz="1100" spc="-133" dirty="0" smtClean="0">
                  <a:solidFill>
                    <a:prstClr val="black"/>
                  </a:solidFill>
                </a:rPr>
                <a:t>     </a:t>
              </a:r>
              <a:r>
                <a:rPr lang="ko-KR" altLang="en-US" sz="1100" spc="-133" dirty="0" smtClean="0">
                  <a:solidFill>
                    <a:prstClr val="black"/>
                  </a:solidFill>
                </a:rPr>
                <a:t>별표 </a:t>
              </a:r>
              <a:r>
                <a:rPr lang="en-US" altLang="ko-KR" sz="1100" spc="-133" dirty="0">
                  <a:solidFill>
                    <a:prstClr val="black"/>
                  </a:solidFill>
                </a:rPr>
                <a:t>5</a:t>
              </a:r>
              <a:r>
                <a:rPr lang="en-US" altLang="ko-KR" sz="1100" spc="-133" dirty="0" smtClean="0">
                  <a:solidFill>
                    <a:prstClr val="black"/>
                  </a:solidFill>
                </a:rPr>
                <a:t> (</a:t>
              </a:r>
              <a:r>
                <a:rPr lang="ko-KR" altLang="en-US" sz="1100" spc="-133" dirty="0" smtClean="0">
                  <a:solidFill>
                    <a:prstClr val="black"/>
                  </a:solidFill>
                </a:rPr>
                <a:t>안전보건교육 </a:t>
              </a:r>
              <a:r>
                <a:rPr lang="ko-KR" altLang="en-US" sz="1100" spc="-133" dirty="0" err="1" smtClean="0">
                  <a:solidFill>
                    <a:prstClr val="black"/>
                  </a:solidFill>
                </a:rPr>
                <a:t>교육대상별</a:t>
              </a:r>
              <a:r>
                <a:rPr lang="ko-KR" altLang="en-US" sz="1100" spc="-133" dirty="0" smtClean="0">
                  <a:solidFill>
                    <a:prstClr val="black"/>
                  </a:solidFill>
                </a:rPr>
                <a:t>  교육내용</a:t>
              </a:r>
              <a:r>
                <a:rPr lang="en-US" altLang="ko-KR" sz="1100" spc="-133" dirty="0" smtClean="0">
                  <a:solidFill>
                    <a:prstClr val="black"/>
                  </a:solidFill>
                </a:rPr>
                <a:t>)</a:t>
              </a:r>
              <a:r>
                <a:rPr lang="ko-KR" altLang="en-US" sz="1100" spc="-133" dirty="0" smtClean="0">
                  <a:solidFill>
                    <a:prstClr val="black"/>
                  </a:solidFill>
                </a:rPr>
                <a:t>를 참조</a:t>
              </a:r>
              <a:endParaRPr lang="en-US" altLang="ko-KR" sz="1100" spc="-133" dirty="0" smtClean="0">
                <a:solidFill>
                  <a:prstClr val="black"/>
                </a:solidFill>
              </a:endParaRPr>
            </a:p>
          </p:txBody>
        </p:sp>
      </p:grpSp>
      <p:graphicFrame>
        <p:nvGraphicFramePr>
          <p:cNvPr id="9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6703276"/>
              </p:ext>
            </p:extLst>
          </p:nvPr>
        </p:nvGraphicFramePr>
        <p:xfrm>
          <a:off x="3441682" y="3407804"/>
          <a:ext cx="8043806" cy="23959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9591"/>
                <a:gridCol w="1001202"/>
                <a:gridCol w="784143"/>
                <a:gridCol w="5458870"/>
              </a:tblGrid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교육과정</a:t>
                      </a: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교육대상</a:t>
                      </a:r>
                      <a:endParaRPr lang="ko-KR" altLang="en-US" sz="1200" b="1" spc="-100" baseline="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교육시간</a:t>
                      </a:r>
                      <a:endParaRPr lang="ko-KR" altLang="en-US" sz="1200" b="1" spc="-100" baseline="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교육내용</a:t>
                      </a:r>
                      <a:endParaRPr lang="ko-KR" altLang="en-US" sz="1200" b="1" spc="-100" baseline="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채용시의 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교육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BEFE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spc="-100" baseline="0" dirty="0" smtClean="0">
                          <a:solidFill>
                            <a:prstClr val="black"/>
                          </a:solidFill>
                          <a:latin typeface="+mj-ea"/>
                          <a:ea typeface="+mj-ea"/>
                        </a:rPr>
                        <a:t>일용근로자</a:t>
                      </a:r>
                      <a:endParaRPr lang="ko-KR" altLang="en-US" sz="1200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1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시간</a:t>
                      </a:r>
                      <a:endParaRPr lang="en-US" altLang="ko-KR" sz="1200" spc="-100" baseline="0" dirty="0" smtClean="0">
                        <a:latin typeface="+mj-ea"/>
                        <a:ea typeface="+mj-ea"/>
                      </a:endParaRP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이상</a:t>
                      </a:r>
                      <a:endParaRPr lang="ko-KR" altLang="en-US" sz="1200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기계기구의 위험성과 작업의 순서 및 동선에 관한 사항</a:t>
                      </a: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작업 개시 전 점검에 관한 사항     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정리정돈 및 청소에 관한 사항</a:t>
                      </a: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사고 발생 시 긴급조치에 관한 사항 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산업보건 및 직업병 예방에 관한 사항</a:t>
                      </a: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물질안전보건자료에 관한 사항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직무스트레스 예방 및 관리에 관한 사항</a:t>
                      </a:r>
                      <a:endParaRPr lang="en-US" altLang="ko-KR" sz="1200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lvl="0" indent="0" algn="l" defTabSz="1217798" rtl="0" eaLnBrk="1" fontAlgn="auto" latinLnBrk="1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• </a:t>
                      </a:r>
                      <a:r>
                        <a:rPr lang="ko-KR" altLang="en-US" sz="1200" kern="1200" spc="-15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「산업안전보건법」 및 일반관리에 관한 사항 </a:t>
                      </a:r>
                      <a:r>
                        <a:rPr lang="ko-KR" altLang="en-US" sz="1200" kern="1200" spc="-150" baseline="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spc="-150" baseline="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• </a:t>
                      </a:r>
                      <a:r>
                        <a:rPr lang="ko-KR" altLang="en-US" sz="1200" kern="1200" spc="-150" baseline="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산업안전 및 사고 예방에 관한 사항 등</a:t>
                      </a:r>
                      <a:endParaRPr lang="ko-KR" altLang="en-US" sz="1200" kern="1200" spc="-150" baseline="0" dirty="0" smtClean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spc="-100" baseline="0" dirty="0" smtClean="0">
                          <a:solidFill>
                            <a:prstClr val="black"/>
                          </a:solidFill>
                          <a:latin typeface="+mj-ea"/>
                          <a:ea typeface="+mj-ea"/>
                        </a:rPr>
                        <a:t>일용근로자 </a:t>
                      </a: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spc="-100" baseline="0" dirty="0" smtClean="0">
                          <a:solidFill>
                            <a:prstClr val="black"/>
                          </a:solidFill>
                          <a:latin typeface="+mj-ea"/>
                          <a:ea typeface="+mj-ea"/>
                        </a:rPr>
                        <a:t>제외 근로자</a:t>
                      </a:r>
                      <a:endParaRPr lang="ko-KR" altLang="en-US" sz="1200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8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시간</a:t>
                      </a:r>
                      <a:endParaRPr lang="en-US" altLang="ko-KR" sz="1200" spc="-100" baseline="0" dirty="0" smtClean="0">
                        <a:latin typeface="+mj-ea"/>
                        <a:ea typeface="+mj-ea"/>
                      </a:endParaRP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이상</a:t>
                      </a:r>
                      <a:endParaRPr lang="ko-KR" altLang="en-US" sz="1200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endParaRPr lang="ko-KR" altLang="en-US" sz="1200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건설업 </a:t>
                      </a: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기초안전</a:t>
                      </a: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보건교육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BEFE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건설 </a:t>
                      </a: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일용근로자</a:t>
                      </a:r>
                      <a:endParaRPr lang="ko-KR" altLang="en-US" sz="1200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4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시간</a:t>
                      </a:r>
                      <a:endParaRPr lang="en-US" altLang="ko-KR" sz="1200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  <a:cs typeface="Mangal"/>
                      </a:endParaRP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이상</a:t>
                      </a:r>
                      <a:endParaRPr lang="ko-KR" altLang="en-US" sz="1200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산업안전보건법 주요내용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(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건설 일용근로자 관련부분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)</a:t>
                      </a: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안전의식 제고에 관한 사항</a:t>
                      </a: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• </a:t>
                      </a:r>
                      <a:r>
                        <a:rPr lang="ko-KR" altLang="en-US" sz="1200" spc="-100" baseline="0" dirty="0" err="1" smtClean="0">
                          <a:latin typeface="+mj-ea"/>
                          <a:ea typeface="+mj-ea"/>
                          <a:cs typeface="Mangal"/>
                        </a:rPr>
                        <a:t>작업별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 위험요인과 안전작업방법 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(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재해사례 및 예방대책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)</a:t>
                      </a: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건설 직종별 건강장해 위험 요인과 건강관리</a:t>
                      </a:r>
                      <a:endParaRPr lang="ko-KR" altLang="en-US" sz="1200" spc="-100" baseline="0" dirty="0" smtClean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11" name="그룹 10"/>
          <p:cNvGrpSpPr/>
          <p:nvPr/>
        </p:nvGrpSpPr>
        <p:grpSpPr>
          <a:xfrm>
            <a:off x="869913" y="286522"/>
            <a:ext cx="8143932" cy="877163"/>
            <a:chOff x="869913" y="286522"/>
            <a:chExt cx="8143932" cy="877163"/>
          </a:xfrm>
        </p:grpSpPr>
        <p:sp>
          <p:nvSpPr>
            <p:cNvPr id="12" name="TextBox 11"/>
            <p:cNvSpPr txBox="1"/>
            <p:nvPr/>
          </p:nvSpPr>
          <p:spPr>
            <a:xfrm>
              <a:off x="2798739" y="286522"/>
              <a:ext cx="714380" cy="8771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ct val="150000"/>
                </a:lnSpc>
              </a:pPr>
              <a:r>
                <a:rPr lang="en-US" altLang="ko-KR" sz="3800" b="1" spc="-133" dirty="0" smtClean="0">
                  <a:solidFill>
                    <a:prstClr val="white"/>
                  </a:solidFill>
                </a:rPr>
                <a:t>1</a:t>
              </a:r>
              <a:endParaRPr lang="ko-KR" altLang="en-US" sz="3800" b="1" spc="-133" dirty="0">
                <a:solidFill>
                  <a:prstClr val="white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798871" y="429398"/>
              <a:ext cx="5214974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신규 입사자의 직장생활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69913" y="429398"/>
              <a:ext cx="1428760" cy="487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5540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727037" y="1341562"/>
            <a:ext cx="2357454" cy="1141267"/>
            <a:chOff x="727037" y="1572406"/>
            <a:chExt cx="2357454" cy="1141267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33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4120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조리작업 주요 재해</a:t>
              </a:r>
              <a:endParaRPr lang="en-US" altLang="ko-KR" sz="1500" b="1" spc="-133" dirty="0" smtClean="0">
                <a:solidFill>
                  <a:srgbClr val="666699"/>
                </a:solidFill>
              </a:endParaRPr>
            </a:p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en-US" altLang="ko-KR" sz="1500" b="1" spc="-133" dirty="0" smtClean="0">
                  <a:solidFill>
                    <a:srgbClr val="666699"/>
                  </a:solidFill>
                </a:rPr>
                <a:t>(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화학물질 노출</a:t>
              </a:r>
              <a:r>
                <a:rPr lang="en-US" altLang="ko-KR" sz="1500" b="1" spc="-133" dirty="0" smtClean="0">
                  <a:solidFill>
                    <a:srgbClr val="666699"/>
                  </a:solidFill>
                </a:rPr>
                <a:t>)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12855" y="5314360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0"/>
          <p:cNvGrpSpPr/>
          <p:nvPr/>
        </p:nvGrpSpPr>
        <p:grpSpPr>
          <a:xfrm>
            <a:off x="941351" y="385349"/>
            <a:ext cx="8929750" cy="677108"/>
            <a:chOff x="941351" y="385349"/>
            <a:chExt cx="8929750" cy="677108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3370243" y="5314776"/>
            <a:ext cx="814393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청소 시 길이가 긴 청소도구 사용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고무장갑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안면보호구 등 보호구 지급 및 착용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화학물질에 대한 물질안전보건자료 게시∙비치 및 교육 실시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화학물질 보관용기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err="1" smtClean="0">
                <a:latin typeface="+mn-ea"/>
              </a:rPr>
              <a:t>소분용기</a:t>
            </a:r>
            <a:r>
              <a:rPr lang="ko-KR" altLang="en-US" sz="1600" b="1" spc="-133" dirty="0" smtClean="0">
                <a:latin typeface="+mn-ea"/>
              </a:rPr>
              <a:t> 포함</a:t>
            </a:r>
            <a:r>
              <a:rPr lang="en-US" altLang="ko-KR" sz="1600" b="1" spc="-133" dirty="0" smtClean="0">
                <a:latin typeface="+mn-ea"/>
              </a:rPr>
              <a:t>) </a:t>
            </a:r>
            <a:r>
              <a:rPr lang="ko-KR" altLang="en-US" sz="1600" b="1" spc="-133" dirty="0" smtClean="0">
                <a:latin typeface="+mn-ea"/>
              </a:rPr>
              <a:t>및 사용장소에 경고표지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표시</a:t>
            </a:r>
            <a:r>
              <a:rPr lang="en-US" altLang="ko-KR" sz="1600" b="1" spc="-133" dirty="0" smtClean="0">
                <a:latin typeface="+mn-ea"/>
              </a:rPr>
              <a:t>) </a:t>
            </a:r>
            <a:r>
              <a:rPr lang="ko-KR" altLang="en-US" sz="1600" b="1" spc="-133" dirty="0" smtClean="0">
                <a:latin typeface="+mn-ea"/>
              </a:rPr>
              <a:t>부착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368659" y="4406222"/>
            <a:ext cx="7756788" cy="5565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청소작업 중 얼굴에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세척액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노출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  <a:p>
            <a:pPr marL="180975" indent="-180975" latinLnBrk="0"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세척액을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소분용기에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따르던 중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세척액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원액이 눈에 튐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(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각막 손상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)</a:t>
            </a:r>
            <a:endParaRPr lang="en-US" altLang="ko-KR" sz="1600" b="1" spc="-133" dirty="0">
              <a:solidFill>
                <a:srgbClr val="0070C0"/>
              </a:solidFill>
              <a:latin typeface="+mn-ea"/>
            </a:endParaRPr>
          </a:p>
        </p:txBody>
      </p:sp>
      <p:grpSp>
        <p:nvGrpSpPr>
          <p:cNvPr id="30" name="그룹 14"/>
          <p:cNvGrpSpPr/>
          <p:nvPr/>
        </p:nvGrpSpPr>
        <p:grpSpPr>
          <a:xfrm>
            <a:off x="1512855" y="4369594"/>
            <a:ext cx="1414515" cy="436579"/>
            <a:chOff x="1514438" y="4358488"/>
            <a:chExt cx="1414515" cy="436579"/>
          </a:xfrm>
        </p:grpSpPr>
        <p:pic>
          <p:nvPicPr>
            <p:cNvPr id="31" name="그림 30" descr="사례 발생원인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2012921" y="4358488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재해 개요</a:t>
              </a:r>
              <a:endParaRPr lang="en-US" altLang="ko-KR" sz="1500" b="1" spc="-133" dirty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pic>
        <p:nvPicPr>
          <p:cNvPr id="7" name="그림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36815" y="1314707"/>
            <a:ext cx="3560881" cy="2803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57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727037" y="1341562"/>
            <a:ext cx="2357454" cy="1141267"/>
            <a:chOff x="727037" y="1572406"/>
            <a:chExt cx="2357454" cy="1141267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34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4120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감정노동</a:t>
              </a:r>
              <a:r>
                <a:rPr lang="en-US" altLang="ko-KR" sz="1500" b="1" spc="-133" dirty="0" smtClean="0">
                  <a:solidFill>
                    <a:srgbClr val="666699"/>
                  </a:solidFill>
                </a:rPr>
                <a:t>(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고객응대</a:t>
              </a:r>
              <a:r>
                <a:rPr lang="en-US" altLang="ko-KR" sz="1500" b="1" spc="-133" dirty="0" smtClean="0">
                  <a:solidFill>
                    <a:srgbClr val="666699"/>
                  </a:solidFill>
                </a:rPr>
                <a:t>)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 스트레스로 인한 병원 진료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68659" y="4406222"/>
            <a:ext cx="7756788" cy="5899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고객응대 업무 중 폭언 등으로 인한 스트레스 발생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고객응대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직무 스트레스를 다루는 사내 프로그램 및 상담부서 부재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0243" y="1370141"/>
            <a:ext cx="807249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보험 상담 및 문의 담당자가 고객들의 지난친 비방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명예훼손 등으로 인한 스트레스를 호소해 업무를 중지하고 병원 치료를 받음 </a:t>
            </a:r>
            <a:endParaRPr lang="en-US" altLang="ko-KR" sz="1600" b="1" spc="-133" dirty="0" smtClean="0">
              <a:latin typeface="+mn-ea"/>
            </a:endParaRPr>
          </a:p>
        </p:txBody>
      </p:sp>
      <p:grpSp>
        <p:nvGrpSpPr>
          <p:cNvPr id="6" name="그룹 14"/>
          <p:cNvGrpSpPr/>
          <p:nvPr/>
        </p:nvGrpSpPr>
        <p:grpSpPr>
          <a:xfrm>
            <a:off x="1512855" y="4369594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12855" y="5314360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0"/>
          <p:cNvGrpSpPr/>
          <p:nvPr/>
        </p:nvGrpSpPr>
        <p:grpSpPr>
          <a:xfrm>
            <a:off x="941351" y="385349"/>
            <a:ext cx="8929750" cy="677108"/>
            <a:chOff x="941351" y="385349"/>
            <a:chExt cx="8929750" cy="677108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370243" y="5314776"/>
            <a:ext cx="814393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폭언 등을 하지 않도록 요청하는 문구 등 게시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고객응대업무 매뉴얼 마련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대응부서 지정</a:t>
            </a:r>
            <a:r>
              <a:rPr lang="en-US" altLang="ko-KR" sz="1600" b="1" spc="-133" dirty="0" smtClean="0">
                <a:latin typeface="+mn-ea"/>
              </a:rPr>
              <a:t>), </a:t>
            </a:r>
            <a:r>
              <a:rPr lang="ko-KR" altLang="en-US" sz="1600" b="1" spc="-133" dirty="0" smtClean="0">
                <a:latin typeface="+mn-ea"/>
              </a:rPr>
              <a:t>건강장해 예방 교육 실시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건강증진 프로그램</a:t>
            </a:r>
            <a:r>
              <a:rPr lang="en-US" altLang="ko-KR" sz="1600" b="1" spc="-133" dirty="0" smtClean="0">
                <a:latin typeface="+mn-ea"/>
              </a:rPr>
              <a:t> </a:t>
            </a:r>
            <a:r>
              <a:rPr lang="ko-KR" altLang="en-US" sz="1600" b="1" spc="-133" dirty="0" smtClean="0">
                <a:latin typeface="+mn-ea"/>
              </a:rPr>
              <a:t>등 관리적 대책 마련 및 추진</a:t>
            </a:r>
            <a:endParaRPr lang="en-US" altLang="ko-KR" sz="1600" b="1" spc="-133" dirty="0" smtClean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폭언 등 발생 시 즉시 업무 중단</a:t>
            </a:r>
            <a:r>
              <a:rPr lang="en-US" altLang="ko-KR" sz="1600" b="1" spc="-133" dirty="0" smtClean="0">
                <a:latin typeface="+mn-ea"/>
              </a:rPr>
              <a:t> </a:t>
            </a:r>
            <a:r>
              <a:rPr lang="ko-KR" altLang="en-US" sz="1600" b="1" spc="-133" dirty="0" smtClean="0">
                <a:latin typeface="+mn-ea"/>
              </a:rPr>
              <a:t>및 가해자와 즉시 분리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치료 및 상담 등 지원</a:t>
            </a:r>
            <a:endParaRPr lang="en-US" altLang="ko-KR" sz="1600" b="1" spc="-133" dirty="0">
              <a:latin typeface="+mn-ea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2839" y="2154234"/>
            <a:ext cx="2736304" cy="2054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543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727037" y="1341562"/>
            <a:ext cx="2357454" cy="1141267"/>
            <a:chOff x="727037" y="1572406"/>
            <a:chExt cx="2357454" cy="1141267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35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4120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장시간 컴퓨터 작업으로 인한 </a:t>
              </a:r>
              <a:r>
                <a:rPr lang="ko-KR" altLang="en-US" sz="1500" b="1" spc="-133" dirty="0" err="1" smtClean="0">
                  <a:solidFill>
                    <a:srgbClr val="666699"/>
                  </a:solidFill>
                </a:rPr>
                <a:t>근골격계질환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 발생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68659" y="4406222"/>
            <a:ext cx="7756788" cy="5899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장시간 컴퓨터 작업 시 시선이 모니터에 고정되어 목과 어깨에 부담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  <a:p>
            <a:pPr marL="180975" indent="-180975" latinLnBrk="0">
              <a:lnSpc>
                <a:spcPts val="23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반복적인 키보드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마우스 작업으로 인한 손가락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허리에 부담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grpSp>
        <p:nvGrpSpPr>
          <p:cNvPr id="6" name="그룹 14"/>
          <p:cNvGrpSpPr/>
          <p:nvPr/>
        </p:nvGrpSpPr>
        <p:grpSpPr>
          <a:xfrm>
            <a:off x="1512855" y="4369594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재해 개요</a:t>
              </a:r>
              <a:endParaRPr lang="en-US" altLang="ko-KR" sz="1500" b="1" spc="-133" dirty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12855" y="5314360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0"/>
          <p:cNvGrpSpPr/>
          <p:nvPr/>
        </p:nvGrpSpPr>
        <p:grpSpPr>
          <a:xfrm>
            <a:off x="941351" y="385349"/>
            <a:ext cx="8929750" cy="677108"/>
            <a:chOff x="941351" y="385349"/>
            <a:chExt cx="8929750" cy="677108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370243" y="5314776"/>
            <a:ext cx="814393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올바른 작업자세 유지를 위한 조치 실시</a:t>
            </a:r>
            <a:endParaRPr lang="en-US" altLang="ko-KR" sz="1600" b="1" spc="-133" dirty="0" smtClean="0">
              <a:latin typeface="+mn-ea"/>
            </a:endParaRPr>
          </a:p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latin typeface="+mn-ea"/>
              </a:rPr>
              <a:t>   (</a:t>
            </a:r>
            <a:r>
              <a:rPr lang="ko-KR" altLang="en-US" sz="1600" b="1" spc="-133" dirty="0" smtClean="0">
                <a:latin typeface="+mn-ea"/>
              </a:rPr>
              <a:t>높낮이 조절 의자</a:t>
            </a:r>
            <a:r>
              <a:rPr lang="en-US" altLang="ko-KR" sz="1600" b="1" spc="-133" dirty="0">
                <a:latin typeface="+mn-ea"/>
              </a:rPr>
              <a:t> </a:t>
            </a:r>
            <a:r>
              <a:rPr lang="ko-KR" altLang="en-US" sz="1600" b="1" spc="-133" dirty="0" smtClean="0">
                <a:latin typeface="+mn-ea"/>
              </a:rPr>
              <a:t>구비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목과 허리 비틀림이 발생하지 않도록 가구 및 기구 배치</a:t>
            </a:r>
            <a:r>
              <a:rPr lang="en-US" altLang="ko-KR" sz="1600" b="1" spc="-133" dirty="0">
                <a:latin typeface="+mn-ea"/>
              </a:rPr>
              <a:t> </a:t>
            </a:r>
            <a:r>
              <a:rPr lang="ko-KR" altLang="en-US" sz="1600" b="1" spc="-133" dirty="0" smtClean="0">
                <a:latin typeface="+mn-ea"/>
              </a:rPr>
              <a:t>등</a:t>
            </a:r>
            <a:endParaRPr lang="en-US" altLang="ko-KR" sz="1600" b="1" spc="-133" dirty="0">
              <a:latin typeface="+mn-ea"/>
            </a:endParaRPr>
          </a:p>
          <a:p>
            <a:pPr marL="180975" indent="-180975" latinLnBrk="0">
              <a:lnSpc>
                <a:spcPts val="24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latin typeface="+mn-ea"/>
              </a:rPr>
              <a:t>충분한 휴식시간 부여 및 작업 전∙중 수시로 </a:t>
            </a:r>
            <a:r>
              <a:rPr lang="ko-KR" altLang="en-US" sz="1600" b="1" spc="-133" dirty="0" err="1" smtClean="0">
                <a:latin typeface="+mn-ea"/>
              </a:rPr>
              <a:t>스트레칭</a:t>
            </a:r>
            <a:r>
              <a:rPr lang="ko-KR" altLang="en-US" sz="1600" b="1" spc="-133" dirty="0" smtClean="0">
                <a:latin typeface="+mn-ea"/>
              </a:rPr>
              <a:t> 실시</a:t>
            </a:r>
            <a:endParaRPr lang="en-US" altLang="ko-KR" sz="1600" b="1" spc="-133" dirty="0">
              <a:latin typeface="+mn-ea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719" y="1550249"/>
            <a:ext cx="3798184" cy="2430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02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0"/>
            <a:ext cx="12169775" cy="6859588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80" tIns="60890" rIns="121780" bIns="60890" rtlCol="0" anchor="ctr"/>
          <a:lstStyle/>
          <a:p>
            <a:pPr algn="ctr"/>
            <a:endParaRPr lang="ko-KR" altLang="en-US"/>
          </a:p>
        </p:txBody>
      </p:sp>
      <p:grpSp>
        <p:nvGrpSpPr>
          <p:cNvPr id="4" name="그룹 3"/>
          <p:cNvGrpSpPr/>
          <p:nvPr/>
        </p:nvGrpSpPr>
        <p:grpSpPr>
          <a:xfrm>
            <a:off x="2052439" y="1773610"/>
            <a:ext cx="8640960" cy="1484381"/>
            <a:chOff x="2370111" y="658959"/>
            <a:chExt cx="8640960" cy="1484381"/>
          </a:xfrm>
        </p:grpSpPr>
        <p:sp>
          <p:nvSpPr>
            <p:cNvPr id="5" name="TextBox 4"/>
            <p:cNvSpPr txBox="1"/>
            <p:nvPr/>
          </p:nvSpPr>
          <p:spPr>
            <a:xfrm>
              <a:off x="3298805" y="912234"/>
              <a:ext cx="7712266" cy="12311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4000" b="1" spc="-150" dirty="0" smtClean="0">
                  <a:solidFill>
                    <a:schemeClr val="bg1"/>
                  </a:solidFill>
                </a:rPr>
                <a:t>(</a:t>
              </a:r>
              <a:r>
                <a:rPr lang="ko-KR" altLang="en-US" sz="4000" b="1" spc="-150" dirty="0" smtClean="0">
                  <a:solidFill>
                    <a:schemeClr val="bg1"/>
                  </a:solidFill>
                </a:rPr>
                <a:t>참고</a:t>
              </a:r>
              <a:r>
                <a:rPr lang="en-US" altLang="ko-KR" sz="4000" b="1" spc="-150" dirty="0" smtClean="0">
                  <a:solidFill>
                    <a:schemeClr val="bg1"/>
                  </a:solidFill>
                </a:rPr>
                <a:t>) </a:t>
              </a:r>
              <a:r>
                <a:rPr lang="ko-KR" altLang="en-US" sz="4000" b="1" spc="-150" dirty="0" smtClean="0">
                  <a:solidFill>
                    <a:schemeClr val="bg1"/>
                  </a:solidFill>
                </a:rPr>
                <a:t>사무직 근로자의</a:t>
              </a:r>
              <a:endParaRPr lang="en-US" altLang="ko-KR" sz="4000" b="1" spc="-150" dirty="0" smtClean="0">
                <a:solidFill>
                  <a:schemeClr val="bg1"/>
                </a:solidFill>
              </a:endParaRPr>
            </a:p>
            <a:p>
              <a:r>
                <a:rPr lang="ko-KR" altLang="en-US" sz="4000" b="1" spc="-150" dirty="0" smtClean="0">
                  <a:solidFill>
                    <a:schemeClr val="bg1"/>
                  </a:solidFill>
                </a:rPr>
                <a:t>유해위험요인 및 안전대책 </a:t>
              </a:r>
              <a:endParaRPr lang="en-US" altLang="ko-KR" sz="4000" b="1" spc="-150" dirty="0" smtClean="0">
                <a:solidFill>
                  <a:schemeClr val="bg1"/>
                </a:solidFill>
              </a:endParaRPr>
            </a:p>
          </p:txBody>
        </p:sp>
        <p:grpSp>
          <p:nvGrpSpPr>
            <p:cNvPr id="6" name="그룹 8"/>
            <p:cNvGrpSpPr/>
            <p:nvPr/>
          </p:nvGrpSpPr>
          <p:grpSpPr>
            <a:xfrm>
              <a:off x="2370111" y="658959"/>
              <a:ext cx="928694" cy="913447"/>
              <a:chOff x="2370111" y="658959"/>
              <a:chExt cx="928694" cy="913447"/>
            </a:xfrm>
          </p:grpSpPr>
          <p:sp>
            <p:nvSpPr>
              <p:cNvPr id="7" name="직사각형 5"/>
              <p:cNvSpPr/>
              <p:nvPr/>
            </p:nvSpPr>
            <p:spPr>
              <a:xfrm>
                <a:off x="2370111" y="929464"/>
                <a:ext cx="642942" cy="6429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2584425" y="658959"/>
                <a:ext cx="714380" cy="82817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200000"/>
                  </a:lnSpc>
                  <a:buClr>
                    <a:srgbClr val="33CCCC"/>
                  </a:buClr>
                </a:pPr>
                <a:r>
                  <a:rPr lang="en-US" altLang="ko-KR" sz="3200" b="1" spc="-133" dirty="0" smtClean="0">
                    <a:solidFill>
                      <a:srgbClr val="33CCCC"/>
                    </a:solidFill>
                    <a:latin typeface="+mn-ea"/>
                  </a:rPr>
                  <a:t>4</a:t>
                </a:r>
                <a:r>
                  <a:rPr lang="en-US" altLang="ko-KR" sz="2800" b="1" spc="-133" dirty="0" smtClean="0">
                    <a:latin typeface="+mn-ea"/>
                  </a:rPr>
                  <a:t> </a:t>
                </a:r>
              </a:p>
            </p:txBody>
          </p:sp>
        </p:grpSp>
      </p:grp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5599" y="1572406"/>
            <a:ext cx="2757234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01.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앉아서 일하는 작업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5" name="직사각형 4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8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50" dirty="0" smtClean="0">
                  <a:solidFill>
                    <a:schemeClr val="bg1"/>
                  </a:solidFill>
                </a:rPr>
                <a:t>사무직 근로자의</a:t>
              </a:r>
              <a:r>
                <a:rPr lang="en-US" altLang="ko-KR" sz="2800" b="1" spc="-150" dirty="0" smtClean="0">
                  <a:solidFill>
                    <a:schemeClr val="bg1"/>
                  </a:solidFill>
                </a:rPr>
                <a:t> </a:t>
              </a:r>
              <a:r>
                <a:rPr lang="ko-KR" altLang="en-US" sz="2800" b="1" spc="-150" dirty="0" smtClean="0">
                  <a:solidFill>
                    <a:schemeClr val="bg1"/>
                  </a:solidFill>
                </a:rPr>
                <a:t>유해위험요인 및 안전대책 </a:t>
              </a:r>
              <a:endParaRPr lang="en-US" altLang="ko-KR" sz="2800" b="1" spc="-150" dirty="0" smtClean="0">
                <a:solidFill>
                  <a:schemeClr val="bg1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839" y="1657078"/>
            <a:ext cx="5745558" cy="4482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3564607" y="1629594"/>
            <a:ext cx="242889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666699"/>
              </a:buClr>
            </a:pPr>
            <a:r>
              <a:rPr lang="ko-KR" altLang="en-US" sz="1500" b="1" spc="-133" dirty="0" smtClean="0">
                <a:latin typeface="+mn-ea"/>
              </a:rPr>
              <a:t>부적절한 작업대의 높이</a:t>
            </a:r>
            <a:r>
              <a:rPr lang="en-US" altLang="ko-KR" sz="1500" b="1" spc="-133" dirty="0" smtClean="0">
                <a:latin typeface="+mn-ea"/>
              </a:rPr>
              <a:t>,</a:t>
            </a:r>
          </a:p>
          <a:p>
            <a:pPr latinLnBrk="0">
              <a:lnSpc>
                <a:spcPts val="2400"/>
              </a:lnSpc>
              <a:buClr>
                <a:srgbClr val="666699"/>
              </a:buClr>
            </a:pPr>
            <a:r>
              <a:rPr lang="ko-KR" altLang="en-US" sz="1500" b="1" spc="-133" dirty="0" smtClean="0">
                <a:latin typeface="+mn-ea"/>
              </a:rPr>
              <a:t>의자의 사용에서 오는</a:t>
            </a:r>
            <a:endParaRPr lang="en-US" altLang="ko-KR" sz="1500" b="1" spc="-133" dirty="0" smtClean="0">
              <a:latin typeface="+mn-ea"/>
            </a:endParaRPr>
          </a:p>
          <a:p>
            <a:pPr latinLnBrk="0">
              <a:lnSpc>
                <a:spcPts val="2400"/>
              </a:lnSpc>
              <a:buClr>
                <a:srgbClr val="666699"/>
              </a:buClr>
            </a:pPr>
            <a:r>
              <a:rPr lang="ko-KR" altLang="en-US" sz="1500" b="1" spc="-133" dirty="0" smtClean="0">
                <a:latin typeface="+mn-ea"/>
              </a:rPr>
              <a:t>신체적 이상</a:t>
            </a:r>
            <a:endParaRPr lang="en-US" altLang="ko-KR" sz="1500" b="1" spc="-133" dirty="0" smtClean="0">
              <a:latin typeface="+mn-ea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5599" y="1572406"/>
            <a:ext cx="2757234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01.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앉아서 일하는 작업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8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50" dirty="0" smtClean="0">
                  <a:solidFill>
                    <a:schemeClr val="bg1"/>
                  </a:solidFill>
                </a:rPr>
                <a:t>사무직 근로자의</a:t>
              </a:r>
              <a:r>
                <a:rPr lang="en-US" altLang="ko-KR" sz="2800" b="1" spc="-150" dirty="0" smtClean="0">
                  <a:solidFill>
                    <a:schemeClr val="bg1"/>
                  </a:solidFill>
                </a:rPr>
                <a:t> </a:t>
              </a:r>
              <a:r>
                <a:rPr lang="ko-KR" altLang="en-US" sz="2800" b="1" spc="-150" dirty="0" smtClean="0">
                  <a:solidFill>
                    <a:schemeClr val="bg1"/>
                  </a:solidFill>
                </a:rPr>
                <a:t>유해위험요인 및 안전대책 </a:t>
              </a:r>
              <a:endParaRPr lang="en-US" altLang="ko-KR" sz="2800" b="1" spc="-150" dirty="0" smtClean="0">
                <a:solidFill>
                  <a:schemeClr val="bg1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3584557" y="1732532"/>
            <a:ext cx="8260970" cy="17338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근무 중에 주기적인 휴식을  취함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휴식시간에 자주 걷고 몸을 움직임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올바른 작업자세 유지를 위해 의자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모니터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책상 등 워크 스테이션의 모든 요소가 잘 조화되도록 세심하게 배치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책상 아래 공간이 다리를 자유롭게 움직일 수 있을 정도로 충분한지 확인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앉고 일어서기 편리하게 충분한 공간 확보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70243" y="1197546"/>
            <a:ext cx="6286543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en-US" altLang="ko-KR" sz="20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적절한 작업자세 유지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pic>
        <p:nvPicPr>
          <p:cNvPr id="14" name="그림 13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1393743"/>
            <a:ext cx="142876" cy="14287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581003" y="4149874"/>
            <a:ext cx="8480548" cy="17338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작업하는데 편안하고 튼튼한 의자 사용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등받이가 있고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허벅지 압박방지를 위한 끝이 푹신한 모양의 의자 사용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높낮이 조절이 가능한 의자 사용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작업이 원활하도록 팔꿈치 높이가 적절한 의자 사용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자세를 쉽게 바꿀 수 있도록 제작된 의자 사용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. </a:t>
            </a:r>
            <a:r>
              <a:rPr lang="en-US" altLang="ko-KR" sz="1600" b="1" spc="-133" dirty="0">
                <a:solidFill>
                  <a:prstClr val="black"/>
                </a:solidFill>
              </a:rPr>
              <a:t>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자세를 바꾸면 신체의 국소압박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척추 부담을  피할 수 있음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)</a:t>
            </a:r>
          </a:p>
          <a:p>
            <a:pPr latinLnBrk="0">
              <a:spcAft>
                <a:spcPts val="500"/>
              </a:spcAft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prstClr val="black"/>
                </a:solidFill>
              </a:rPr>
              <a:t>  ※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앉아서 일하는 작업의 건강장해 예방에 관한 기술지침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(KOSHA GUIDE 2011-G-30)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366689" y="3688209"/>
            <a:ext cx="6286543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en-US" altLang="ko-KR" sz="20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편안한 의자 사용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pic>
        <p:nvPicPr>
          <p:cNvPr id="17" name="그림 16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38127" y="3862982"/>
            <a:ext cx="142876" cy="142876"/>
          </a:xfrm>
          <a:prstGeom prst="rect">
            <a:avLst/>
          </a:prstGeom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5599" y="1572406"/>
            <a:ext cx="2757234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02.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err="1" smtClean="0">
                <a:solidFill>
                  <a:srgbClr val="33CCCC"/>
                </a:solidFill>
                <a:latin typeface="+mj-ea"/>
                <a:ea typeface="+mj-ea"/>
              </a:rPr>
              <a:t>근골격계질환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 예방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8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50" dirty="0" smtClean="0">
                  <a:solidFill>
                    <a:schemeClr val="bg1"/>
                  </a:solidFill>
                </a:rPr>
                <a:t>사무직 근로자의</a:t>
              </a:r>
              <a:r>
                <a:rPr lang="en-US" altLang="ko-KR" sz="2800" b="1" spc="-150" dirty="0" smtClean="0">
                  <a:solidFill>
                    <a:schemeClr val="bg1"/>
                  </a:solidFill>
                </a:rPr>
                <a:t> </a:t>
              </a:r>
              <a:r>
                <a:rPr lang="ko-KR" altLang="en-US" sz="2800" b="1" spc="-150" dirty="0" smtClean="0">
                  <a:solidFill>
                    <a:schemeClr val="bg1"/>
                  </a:solidFill>
                </a:rPr>
                <a:t>유해위험요인 및 안전대책 </a:t>
              </a:r>
              <a:endParaRPr lang="en-US" altLang="ko-KR" sz="2800" b="1" spc="-150" dirty="0" smtClean="0">
                <a:solidFill>
                  <a:schemeClr val="bg1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0515" y="2949692"/>
            <a:ext cx="7560956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584557" y="1732532"/>
            <a:ext cx="7858180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반복 </a:t>
            </a:r>
            <a:r>
              <a:rPr lang="ko-KR" altLang="en-US" sz="1600" b="1" spc="-133" dirty="0">
                <a:solidFill>
                  <a:prstClr val="black"/>
                </a:solidFill>
              </a:rPr>
              <a:t>동작</a:t>
            </a:r>
            <a:r>
              <a:rPr lang="en-US" altLang="ko-KR" sz="1600" b="1" spc="-133" dirty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>
                <a:solidFill>
                  <a:prstClr val="black"/>
                </a:solidFill>
              </a:rPr>
              <a:t>부적절한 작업 자세</a:t>
            </a:r>
            <a:r>
              <a:rPr lang="en-US" altLang="ko-KR" sz="1600" b="1" spc="-133" dirty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>
                <a:solidFill>
                  <a:prstClr val="black"/>
                </a:solidFill>
              </a:rPr>
              <a:t>무리한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힘 </a:t>
            </a:r>
            <a:r>
              <a:rPr lang="ko-KR" altLang="en-US" sz="1600" b="1" spc="-133" dirty="0">
                <a:solidFill>
                  <a:prstClr val="black"/>
                </a:solidFill>
              </a:rPr>
              <a:t>사용</a:t>
            </a:r>
            <a:r>
              <a:rPr lang="en-US" altLang="ko-KR" sz="1600" b="1" spc="-133" dirty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>
                <a:solidFill>
                  <a:prstClr val="black"/>
                </a:solidFill>
              </a:rPr>
              <a:t>날카로운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면과 </a:t>
            </a:r>
            <a:r>
              <a:rPr lang="ko-KR" altLang="en-US" sz="1600" b="1" spc="-133" dirty="0">
                <a:solidFill>
                  <a:prstClr val="black"/>
                </a:solidFill>
              </a:rPr>
              <a:t>신체 접촉</a:t>
            </a:r>
            <a:r>
              <a:rPr lang="en-US" altLang="ko-KR" sz="1600" b="1" spc="-133" dirty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>
                <a:solidFill>
                  <a:prstClr val="black"/>
                </a:solidFill>
              </a:rPr>
              <a:t>진동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및 온도</a:t>
            </a:r>
            <a:r>
              <a:rPr lang="en-US" altLang="ko-KR" sz="1600" b="1" spc="-133" dirty="0">
                <a:solidFill>
                  <a:prstClr val="black"/>
                </a:solidFill>
              </a:rPr>
              <a:t>(</a:t>
            </a:r>
            <a:r>
              <a:rPr lang="ko-KR" altLang="en-US" sz="1600" b="1" spc="-133" dirty="0">
                <a:solidFill>
                  <a:prstClr val="black"/>
                </a:solidFill>
              </a:rPr>
              <a:t>저온</a:t>
            </a:r>
            <a:r>
              <a:rPr lang="en-US" altLang="ko-KR" sz="1600" b="1" spc="-133" dirty="0">
                <a:solidFill>
                  <a:prstClr val="black"/>
                </a:solidFill>
              </a:rPr>
              <a:t>) </a:t>
            </a:r>
            <a:r>
              <a:rPr lang="ko-KR" altLang="en-US" sz="1600" b="1" spc="-133" dirty="0">
                <a:solidFill>
                  <a:prstClr val="black"/>
                </a:solidFill>
              </a:rPr>
              <a:t>등의 요인에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의해 </a:t>
            </a:r>
            <a:r>
              <a:rPr lang="ko-KR" altLang="en-US" sz="1600" b="1" spc="-133" dirty="0">
                <a:solidFill>
                  <a:prstClr val="black"/>
                </a:solidFill>
              </a:rPr>
              <a:t>발생하는 건강장해로서 목</a:t>
            </a:r>
            <a:r>
              <a:rPr lang="en-US" altLang="ko-KR" sz="1600" b="1" spc="-133" dirty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>
                <a:solidFill>
                  <a:prstClr val="black"/>
                </a:solidFill>
              </a:rPr>
              <a:t>어깨</a:t>
            </a:r>
            <a:r>
              <a:rPr lang="en-US" altLang="ko-KR" sz="1600" b="1" spc="-133" dirty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>
                <a:solidFill>
                  <a:prstClr val="black"/>
                </a:solidFill>
              </a:rPr>
              <a:t>허리</a:t>
            </a:r>
            <a:r>
              <a:rPr lang="en-US" altLang="ko-KR" sz="1600" b="1" spc="-133" dirty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err="1">
                <a:solidFill>
                  <a:prstClr val="black"/>
                </a:solidFill>
              </a:rPr>
              <a:t>상하지의</a:t>
            </a:r>
            <a:r>
              <a:rPr lang="ko-KR" altLang="en-US" sz="1600" b="1" spc="-133" dirty="0">
                <a:solidFill>
                  <a:prstClr val="black"/>
                </a:solidFill>
              </a:rPr>
              <a:t> 신경근육 및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그 </a:t>
            </a:r>
            <a:r>
              <a:rPr lang="ko-KR" altLang="en-US" sz="1600" b="1" spc="-133" dirty="0">
                <a:solidFill>
                  <a:prstClr val="black"/>
                </a:solidFill>
              </a:rPr>
              <a:t>주변 신체조직 등에 나타나는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질환</a:t>
            </a:r>
            <a:endParaRPr lang="en-US" altLang="ko-KR" sz="1600" b="1" spc="-133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70243" y="1197546"/>
            <a:ext cx="6286543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en-US" altLang="ko-KR" sz="20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err="1" smtClean="0">
                <a:solidFill>
                  <a:srgbClr val="666699"/>
                </a:solidFill>
              </a:rPr>
              <a:t>근골격계질환이란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?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pic>
        <p:nvPicPr>
          <p:cNvPr id="12" name="그림 11" descr="아이콘 화살표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41681" y="1393743"/>
            <a:ext cx="142876" cy="142876"/>
          </a:xfrm>
          <a:prstGeom prst="rect">
            <a:avLst/>
          </a:prstGeom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5599" y="1572406"/>
            <a:ext cx="2757234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02.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err="1" smtClean="0">
                <a:solidFill>
                  <a:srgbClr val="33CCCC"/>
                </a:solidFill>
                <a:latin typeface="+mj-ea"/>
                <a:ea typeface="+mj-ea"/>
              </a:rPr>
              <a:t>근골격계질환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 예방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8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50" dirty="0" smtClean="0">
                  <a:solidFill>
                    <a:schemeClr val="bg1"/>
                  </a:solidFill>
                </a:rPr>
                <a:t>사무직 근로자의</a:t>
              </a:r>
              <a:r>
                <a:rPr lang="en-US" altLang="ko-KR" sz="2800" b="1" spc="-150" dirty="0" smtClean="0">
                  <a:solidFill>
                    <a:schemeClr val="bg1"/>
                  </a:solidFill>
                </a:rPr>
                <a:t> </a:t>
              </a:r>
              <a:r>
                <a:rPr lang="ko-KR" altLang="en-US" sz="2800" b="1" spc="-150" dirty="0" smtClean="0">
                  <a:solidFill>
                    <a:schemeClr val="bg1"/>
                  </a:solidFill>
                </a:rPr>
                <a:t>유해위험요인 및 안전대책 </a:t>
              </a:r>
              <a:endParaRPr lang="en-US" altLang="ko-KR" sz="2800" b="1" spc="-150" dirty="0" smtClean="0">
                <a:solidFill>
                  <a:schemeClr val="bg1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807" y="2997746"/>
            <a:ext cx="3888432" cy="3330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3584557" y="1732532"/>
            <a:ext cx="8188962" cy="11721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고객응대 과정에서 발생하는 팔 뻗침과 허리 숙임</a:t>
            </a:r>
            <a:r>
              <a:rPr lang="en-US" altLang="ko-KR" sz="1600" b="1" spc="-133" dirty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등을 최소화하기 위해 고객과의 응대 거리를 가깝게 유지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정상적인 영역 내에서 고객응대가 이뤄지고 최대작업영역을 벗어나지 않게 개선</a:t>
            </a:r>
            <a:endParaRPr lang="en-US" altLang="ko-KR" sz="1600" b="1" spc="-133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70243" y="1197546"/>
            <a:ext cx="6286543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en-US" altLang="ko-KR" sz="20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부적절한 작업 자세의 인간공학적 대책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pic>
        <p:nvPicPr>
          <p:cNvPr id="12" name="그림 11" descr="아이콘 화살표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41681" y="1393743"/>
            <a:ext cx="142876" cy="142876"/>
          </a:xfrm>
          <a:prstGeom prst="rect">
            <a:avLst/>
          </a:prstGeom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5599" y="1572406"/>
            <a:ext cx="2757234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02.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err="1" smtClean="0">
                <a:solidFill>
                  <a:srgbClr val="33CCCC"/>
                </a:solidFill>
                <a:latin typeface="+mj-ea"/>
                <a:ea typeface="+mj-ea"/>
              </a:rPr>
              <a:t>근골격계질환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 예방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8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50" dirty="0" smtClean="0">
                  <a:solidFill>
                    <a:schemeClr val="bg1"/>
                  </a:solidFill>
                </a:rPr>
                <a:t>사무직 근로자의</a:t>
              </a:r>
              <a:r>
                <a:rPr lang="en-US" altLang="ko-KR" sz="2800" b="1" spc="-150" dirty="0" smtClean="0">
                  <a:solidFill>
                    <a:schemeClr val="bg1"/>
                  </a:solidFill>
                </a:rPr>
                <a:t> </a:t>
              </a:r>
              <a:r>
                <a:rPr lang="ko-KR" altLang="en-US" sz="2800" b="1" spc="-150" dirty="0" smtClean="0">
                  <a:solidFill>
                    <a:schemeClr val="bg1"/>
                  </a:solidFill>
                </a:rPr>
                <a:t>유해위험요인 및 안전대책 </a:t>
              </a:r>
              <a:endParaRPr lang="en-US" altLang="ko-KR" sz="2800" b="1" spc="-150" dirty="0" smtClean="0">
                <a:solidFill>
                  <a:schemeClr val="bg1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684287" y="4509914"/>
            <a:ext cx="235745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1600" b="1" dirty="0" smtClean="0">
                <a:latin typeface="+mj-ea"/>
                <a:ea typeface="+mj-ea"/>
              </a:rPr>
              <a:t>앉은 자세 권장기준 </a:t>
            </a:r>
            <a:r>
              <a:rPr lang="en-US" altLang="ko-KR" sz="1600" b="1" dirty="0" smtClean="0">
                <a:latin typeface="+mj-ea"/>
                <a:ea typeface="+mj-ea"/>
              </a:rPr>
              <a:t>(CCOHS) </a:t>
            </a:r>
            <a:endParaRPr lang="ko-KR" altLang="en-US" sz="1600" b="1" spc="-178" dirty="0" smtClean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623" y="4077866"/>
            <a:ext cx="7411701" cy="2139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3584557" y="1732532"/>
            <a:ext cx="8116954" cy="21621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의자 높이는 조절 </a:t>
            </a:r>
            <a:r>
              <a:rPr lang="ko-KR" altLang="en-US" sz="1600" b="1" spc="-133" dirty="0">
                <a:solidFill>
                  <a:prstClr val="black"/>
                </a:solidFill>
              </a:rPr>
              <a:t>가능하고 등받이가 허리를 지지하며</a:t>
            </a:r>
            <a:r>
              <a:rPr lang="en-US" altLang="ko-KR" sz="1600" b="1" spc="-133" dirty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>
                <a:solidFill>
                  <a:prstClr val="black"/>
                </a:solidFill>
              </a:rPr>
              <a:t>높이 </a:t>
            </a:r>
            <a:r>
              <a:rPr lang="ko-KR" altLang="en-US" sz="1600" b="1" spc="-133" dirty="0" err="1">
                <a:solidFill>
                  <a:prstClr val="black"/>
                </a:solidFill>
              </a:rPr>
              <a:t>조절식</a:t>
            </a:r>
            <a:r>
              <a:rPr lang="ko-KR" altLang="en-US" sz="1600" b="1" spc="-133" dirty="0">
                <a:solidFill>
                  <a:prstClr val="black"/>
                </a:solidFill>
              </a:rPr>
              <a:t> 팔걸이가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있고 좌면 </a:t>
            </a:r>
            <a:r>
              <a:rPr lang="ko-KR" altLang="en-US" sz="1600" b="1" spc="-133" dirty="0">
                <a:solidFill>
                  <a:prstClr val="black"/>
                </a:solidFill>
              </a:rPr>
              <a:t>깊이가 작은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것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(</a:t>
            </a:r>
            <a:r>
              <a:rPr lang="en-US" altLang="ko-KR" sz="1600" b="1" spc="-133" dirty="0">
                <a:solidFill>
                  <a:prstClr val="black"/>
                </a:solidFill>
              </a:rPr>
              <a:t>5</a:t>
            </a:r>
            <a:r>
              <a:rPr lang="ko-KR" altLang="en-US" sz="1600" b="1" spc="-133" dirty="0" err="1">
                <a:solidFill>
                  <a:prstClr val="black"/>
                </a:solidFill>
              </a:rPr>
              <a:t>퍼센타일</a:t>
            </a:r>
            <a:r>
              <a:rPr lang="en-US" altLang="ko-KR" sz="1600" b="1" spc="-133" dirty="0">
                <a:solidFill>
                  <a:prstClr val="black"/>
                </a:solidFill>
              </a:rPr>
              <a:t>(%</a:t>
            </a:r>
            <a:r>
              <a:rPr lang="en-US" altLang="ko-KR" sz="1600" b="1" spc="-133" dirty="0" err="1">
                <a:solidFill>
                  <a:prstClr val="black"/>
                </a:solidFill>
              </a:rPr>
              <a:t>ile</a:t>
            </a:r>
            <a:r>
              <a:rPr lang="en-US" altLang="ko-KR" sz="1600" b="1" spc="-133" dirty="0">
                <a:solidFill>
                  <a:prstClr val="black"/>
                </a:solidFill>
              </a:rPr>
              <a:t>) </a:t>
            </a:r>
            <a:r>
              <a:rPr lang="ko-KR" altLang="en-US" sz="1600" b="1" spc="-133" dirty="0">
                <a:solidFill>
                  <a:prstClr val="black"/>
                </a:solidFill>
              </a:rPr>
              <a:t>적용</a:t>
            </a:r>
            <a:r>
              <a:rPr lang="en-US" altLang="ko-KR" sz="1600" b="1" spc="-133" dirty="0">
                <a:solidFill>
                  <a:prstClr val="black"/>
                </a:solidFill>
              </a:rPr>
              <a:t>)</a:t>
            </a:r>
            <a:r>
              <a:rPr lang="ko-KR" altLang="en-US" sz="1600" b="1" spc="-133" dirty="0">
                <a:solidFill>
                  <a:prstClr val="black"/>
                </a:solidFill>
              </a:rPr>
              <a:t>을 선택 </a:t>
            </a:r>
          </a:p>
          <a:p>
            <a:pPr marL="180975" indent="-180975" latinLnBrk="0"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작업자 </a:t>
            </a:r>
            <a:r>
              <a:rPr lang="ko-KR" altLang="en-US" sz="1600" b="1" spc="-133" dirty="0">
                <a:solidFill>
                  <a:prstClr val="black"/>
                </a:solidFill>
              </a:rPr>
              <a:t>정면에 모니터를 위치하여 목과 허리의 비틀림이 발생하지 않도록 하며</a:t>
            </a:r>
            <a:r>
              <a:rPr lang="en-US" altLang="ko-KR" sz="1600" b="1" spc="-133" dirty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>
                <a:solidFill>
                  <a:prstClr val="black"/>
                </a:solidFill>
              </a:rPr>
              <a:t>높이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각도가 </a:t>
            </a:r>
            <a:r>
              <a:rPr lang="ko-KR" altLang="en-US" sz="1600" b="1" spc="-133" dirty="0">
                <a:solidFill>
                  <a:prstClr val="black"/>
                </a:solidFill>
              </a:rPr>
              <a:t>조절되는 모니터와 의자와 팔걸이가 조절되는 의자 이용 </a:t>
            </a:r>
          </a:p>
          <a:p>
            <a:pPr marL="180975" indent="-180975" latinLnBrk="0"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다리가 </a:t>
            </a:r>
            <a:r>
              <a:rPr lang="ko-KR" altLang="en-US" sz="1600" b="1" spc="-133" dirty="0">
                <a:solidFill>
                  <a:prstClr val="black"/>
                </a:solidFill>
              </a:rPr>
              <a:t>자유롭게 움직일 수 있는 공간을 확보하여 작업 시 발생되는 부적절한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작업 자세를 </a:t>
            </a:r>
            <a:r>
              <a:rPr lang="ko-KR" altLang="en-US" sz="1600" b="1" spc="-133" dirty="0">
                <a:solidFill>
                  <a:prstClr val="black"/>
                </a:solidFill>
              </a:rPr>
              <a:t>최소화 </a:t>
            </a:r>
          </a:p>
          <a:p>
            <a:pPr marL="180975" indent="-180975" latinLnBrk="0"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허리 </a:t>
            </a:r>
            <a:r>
              <a:rPr lang="ko-KR" altLang="en-US" sz="1600" b="1" spc="-133" dirty="0">
                <a:solidFill>
                  <a:prstClr val="black"/>
                </a:solidFill>
              </a:rPr>
              <a:t>받침대를 사용하여 허리를 곧게 유지하여 앉고</a:t>
            </a:r>
            <a:r>
              <a:rPr lang="en-US" altLang="ko-KR" sz="1600" b="1" spc="-133" dirty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>
                <a:solidFill>
                  <a:prstClr val="black"/>
                </a:solidFill>
              </a:rPr>
              <a:t>대퇴후면부위에 지나친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압박을 피하기 </a:t>
            </a:r>
            <a:r>
              <a:rPr lang="ko-KR" altLang="en-US" sz="1600" b="1" spc="-133" dirty="0">
                <a:solidFill>
                  <a:prstClr val="black"/>
                </a:solidFill>
              </a:rPr>
              <a:t>위해 발 받침대를 사용해 다리를 편안하게 지지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370243" y="1197546"/>
            <a:ext cx="6286543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en-US" altLang="ko-KR" sz="20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부적절한 작업 자세의 인간공학적 대책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pic>
        <p:nvPicPr>
          <p:cNvPr id="14" name="그림 13" descr="아이콘 화살표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41681" y="1393743"/>
            <a:ext cx="142876" cy="142876"/>
          </a:xfrm>
          <a:prstGeom prst="rect">
            <a:avLst/>
          </a:prstGeom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5599" y="1572406"/>
            <a:ext cx="2757234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02.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err="1" smtClean="0">
                <a:solidFill>
                  <a:srgbClr val="33CCCC"/>
                </a:solidFill>
                <a:latin typeface="+mj-ea"/>
                <a:ea typeface="+mj-ea"/>
              </a:rPr>
              <a:t>근골격계질환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 예방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8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50" dirty="0" smtClean="0">
                  <a:solidFill>
                    <a:schemeClr val="bg1"/>
                  </a:solidFill>
                </a:rPr>
                <a:t>사무직 근로자의</a:t>
              </a:r>
              <a:r>
                <a:rPr lang="en-US" altLang="ko-KR" sz="2800" b="1" spc="-150" dirty="0" smtClean="0">
                  <a:solidFill>
                    <a:schemeClr val="bg1"/>
                  </a:solidFill>
                </a:rPr>
                <a:t> </a:t>
              </a:r>
              <a:r>
                <a:rPr lang="ko-KR" altLang="en-US" sz="2800" b="1" spc="-150" dirty="0" smtClean="0">
                  <a:solidFill>
                    <a:schemeClr val="bg1"/>
                  </a:solidFill>
                </a:rPr>
                <a:t>유해위험요인 및 안전대책 </a:t>
              </a:r>
              <a:endParaRPr lang="en-US" altLang="ko-KR" sz="2800" b="1" spc="-150" dirty="0" smtClean="0">
                <a:solidFill>
                  <a:schemeClr val="bg1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3584557" y="1732532"/>
            <a:ext cx="7858180" cy="12362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부드러운 </a:t>
            </a:r>
            <a:r>
              <a:rPr lang="ko-KR" altLang="en-US" sz="1600" b="1" spc="-133" dirty="0">
                <a:solidFill>
                  <a:prstClr val="black"/>
                </a:solidFill>
              </a:rPr>
              <a:t>재질의 손목받침대를 사용하여 접촉스트레스를 감소</a:t>
            </a:r>
          </a:p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마우스를 </a:t>
            </a:r>
            <a:r>
              <a:rPr lang="ko-KR" altLang="en-US" sz="1600" b="1" spc="-133" dirty="0">
                <a:solidFill>
                  <a:prstClr val="black"/>
                </a:solidFill>
              </a:rPr>
              <a:t>움직일 때는 전체 팔을 사용하며</a:t>
            </a:r>
            <a:r>
              <a:rPr lang="en-US" altLang="ko-KR" sz="1600" b="1" spc="-133" dirty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>
                <a:solidFill>
                  <a:prstClr val="black"/>
                </a:solidFill>
              </a:rPr>
              <a:t>손바닥 전체로 마우스를 잡도록 습관화</a:t>
            </a:r>
          </a:p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무릎이 </a:t>
            </a:r>
            <a:r>
              <a:rPr lang="ko-KR" altLang="en-US" sz="1600" b="1" spc="-133" dirty="0">
                <a:solidFill>
                  <a:prstClr val="black"/>
                </a:solidFill>
              </a:rPr>
              <a:t>책상에 닿는 부분이 없도록 책상 아래 공간을 확보할 수 있도록 제작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70243" y="1197546"/>
            <a:ext cx="6286543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en-US" altLang="ko-KR" sz="20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부적절한 작업 자세의 인간공학적 대책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pic>
        <p:nvPicPr>
          <p:cNvPr id="12" name="그림 11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1393743"/>
            <a:ext cx="142876" cy="14287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5599" y="1572406"/>
            <a:ext cx="2500330" cy="17440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b="1" spc="-133" dirty="0" smtClean="0">
                <a:solidFill>
                  <a:srgbClr val="33CCCC"/>
                </a:solidFill>
              </a:rPr>
              <a:t>04.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작업 전 안전점검 등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안전의</a:t>
            </a:r>
            <a:endParaRPr lang="en-US" altLang="ko-KR" sz="2200" b="1" spc="-133" dirty="0" smtClean="0">
              <a:solidFill>
                <a:srgbClr val="33CCCC"/>
              </a:solidFill>
            </a:endParaRP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err="1" smtClean="0">
                <a:solidFill>
                  <a:srgbClr val="33CCCC"/>
                </a:solidFill>
              </a:rPr>
              <a:t>습관화ㆍ생활화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sp>
        <p:nvSpPr>
          <p:cNvPr id="4" name="대각선 방향의 모서리가 잘린 사각형 3"/>
          <p:cNvSpPr/>
          <p:nvPr/>
        </p:nvSpPr>
        <p:spPr>
          <a:xfrm>
            <a:off x="3584556" y="2072472"/>
            <a:ext cx="7215239" cy="2071702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41747" y="2286786"/>
            <a:ext cx="7643866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작업별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점검 포인트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예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: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화학설비 정비보수작업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)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400" b="1" spc="-133" dirty="0" smtClean="0">
                <a:solidFill>
                  <a:srgbClr val="666699"/>
                </a:solidFill>
              </a:rPr>
              <a:t>•</a:t>
            </a:r>
            <a:r>
              <a:rPr lang="en-US" altLang="ko-KR" sz="1400" b="1" spc="-133" dirty="0" smtClean="0">
                <a:solidFill>
                  <a:prstClr val="white"/>
                </a:solidFill>
              </a:rPr>
              <a:t>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작업계획서에 따라 작업을 수행하고 작업책임자를 </a:t>
            </a:r>
            <a:r>
              <a:rPr lang="ko-KR" altLang="en-US" sz="1400" b="1" spc="-133" dirty="0" err="1" smtClean="0">
                <a:solidFill>
                  <a:prstClr val="black"/>
                </a:solidFill>
              </a:rPr>
              <a:t>지정ㆍ운영하고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 있는가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?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400" b="1" spc="-133" dirty="0" smtClean="0">
                <a:solidFill>
                  <a:srgbClr val="666699"/>
                </a:solidFill>
              </a:rPr>
              <a:t>•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400" b="1" spc="-133" dirty="0" err="1" smtClean="0">
                <a:solidFill>
                  <a:prstClr val="black"/>
                </a:solidFill>
              </a:rPr>
              <a:t>유해ㆍ위험물질이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 누출되지 않도록 해당 설비를 안전하게 격리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개방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불활성가스 치환작업 후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400" b="1" spc="-133" dirty="0" smtClean="0">
                <a:solidFill>
                  <a:prstClr val="black"/>
                </a:solidFill>
              </a:rPr>
            </a:br>
            <a:r>
              <a:rPr lang="en-US" altLang="ko-KR" sz="14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작업하고 있는가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?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400" b="1" spc="-133" dirty="0" smtClean="0">
                <a:solidFill>
                  <a:srgbClr val="666699"/>
                </a:solidFill>
              </a:rPr>
              <a:t>•</a:t>
            </a:r>
            <a:r>
              <a:rPr lang="en-US" altLang="ko-KR" sz="1400" b="1" spc="-133" dirty="0" smtClean="0">
                <a:solidFill>
                  <a:prstClr val="white"/>
                </a:solidFill>
              </a:rPr>
              <a:t>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작업장 및 그 주변의 </a:t>
            </a:r>
            <a:r>
              <a:rPr lang="ko-KR" altLang="en-US" sz="1400" b="1" spc="-133" dirty="0" err="1" smtClean="0">
                <a:solidFill>
                  <a:prstClr val="black"/>
                </a:solidFill>
              </a:rPr>
              <a:t>유해ㆍ위험물질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 가스 농도를 측정 후 작업하고 있는가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84557" y="1572406"/>
            <a:ext cx="242889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■ 작업 전 안전점검의 예</a:t>
            </a:r>
            <a:endParaRPr lang="ko-KR" altLang="en-US" sz="1600" b="1" spc="-133" dirty="0">
              <a:solidFill>
                <a:srgbClr val="666699"/>
              </a:solidFill>
            </a:endParaRPr>
          </a:p>
        </p:txBody>
      </p:sp>
      <p:pic>
        <p:nvPicPr>
          <p:cNvPr id="12" name="그림 11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98871" y="2429662"/>
            <a:ext cx="142876" cy="142876"/>
          </a:xfrm>
          <a:prstGeom prst="rect">
            <a:avLst/>
          </a:prstGeom>
        </p:spPr>
      </p:pic>
      <p:sp>
        <p:nvSpPr>
          <p:cNvPr id="13" name="대각선 방향의 모서리가 잘린 사각형 12"/>
          <p:cNvSpPr/>
          <p:nvPr/>
        </p:nvSpPr>
        <p:spPr>
          <a:xfrm>
            <a:off x="3584557" y="4358488"/>
            <a:ext cx="7215239" cy="1643074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13185" y="4501364"/>
            <a:ext cx="7643866" cy="13388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설비별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점검 포인트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예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: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지게차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) 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400" b="1" spc="-133" dirty="0" smtClean="0">
                <a:solidFill>
                  <a:srgbClr val="666699"/>
                </a:solidFill>
              </a:rPr>
              <a:t>•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지게차 작업장소 주변에 다른 근로자의 접근을 통제하고 있는가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?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400" b="1" spc="-133" dirty="0" smtClean="0">
                <a:solidFill>
                  <a:srgbClr val="666699"/>
                </a:solidFill>
              </a:rPr>
              <a:t>•</a:t>
            </a:r>
            <a:r>
              <a:rPr lang="en-US" altLang="ko-KR" sz="1400" b="1" spc="-133" dirty="0" smtClean="0">
                <a:solidFill>
                  <a:prstClr val="white"/>
                </a:solidFill>
              </a:rPr>
              <a:t>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지게차의 </a:t>
            </a:r>
            <a:r>
              <a:rPr lang="ko-KR" altLang="en-US" sz="1400" b="1" spc="-133" dirty="0" err="1" smtClean="0">
                <a:solidFill>
                  <a:prstClr val="black"/>
                </a:solidFill>
              </a:rPr>
              <a:t>후사경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좌석안전띠 등 안전장치가 정상적으로 설치되어 있는가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?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400" b="1" spc="-133" dirty="0" smtClean="0">
                <a:solidFill>
                  <a:srgbClr val="666699"/>
                </a:solidFill>
              </a:rPr>
              <a:t>•</a:t>
            </a:r>
            <a:r>
              <a:rPr lang="en-US" altLang="ko-KR" sz="1400" b="1" spc="-133" dirty="0" smtClean="0">
                <a:solidFill>
                  <a:prstClr val="white"/>
                </a:solidFill>
              </a:rPr>
              <a:t>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지게차 운전자는 유자격자인가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?</a:t>
            </a:r>
          </a:p>
        </p:txBody>
      </p:sp>
      <p:pic>
        <p:nvPicPr>
          <p:cNvPr id="16" name="그림 15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70309" y="4644240"/>
            <a:ext cx="142876" cy="142876"/>
          </a:xfrm>
          <a:prstGeom prst="rect">
            <a:avLst/>
          </a:prstGeom>
        </p:spPr>
      </p:pic>
      <p:grpSp>
        <p:nvGrpSpPr>
          <p:cNvPr id="10" name="그룹 9"/>
          <p:cNvGrpSpPr/>
          <p:nvPr/>
        </p:nvGrpSpPr>
        <p:grpSpPr>
          <a:xfrm>
            <a:off x="869913" y="286522"/>
            <a:ext cx="8143932" cy="877163"/>
            <a:chOff x="869913" y="286522"/>
            <a:chExt cx="8143932" cy="877163"/>
          </a:xfrm>
        </p:grpSpPr>
        <p:sp>
          <p:nvSpPr>
            <p:cNvPr id="11" name="TextBox 10"/>
            <p:cNvSpPr txBox="1"/>
            <p:nvPr/>
          </p:nvSpPr>
          <p:spPr>
            <a:xfrm>
              <a:off x="2798739" y="286522"/>
              <a:ext cx="714380" cy="8771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ct val="150000"/>
                </a:lnSpc>
              </a:pPr>
              <a:r>
                <a:rPr lang="en-US" altLang="ko-KR" sz="3800" b="1" spc="-133" dirty="0" smtClean="0">
                  <a:solidFill>
                    <a:prstClr val="white"/>
                  </a:solidFill>
                </a:rPr>
                <a:t>1</a:t>
              </a:r>
              <a:endParaRPr lang="ko-KR" altLang="en-US" sz="3800" b="1" spc="-133" dirty="0">
                <a:solidFill>
                  <a:prstClr val="white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798871" y="429398"/>
              <a:ext cx="5214974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신규 입사자의 직장생활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69913" y="429398"/>
              <a:ext cx="1428760" cy="487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2857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871" y="1828642"/>
            <a:ext cx="3168352" cy="2105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그룹 3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5" name="직사각형 4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8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50" dirty="0" smtClean="0">
                  <a:solidFill>
                    <a:schemeClr val="bg1"/>
                  </a:solidFill>
                </a:rPr>
                <a:t>사무직 근로자의</a:t>
              </a:r>
              <a:r>
                <a:rPr lang="en-US" altLang="ko-KR" sz="2800" b="1" spc="-150" dirty="0" smtClean="0">
                  <a:solidFill>
                    <a:schemeClr val="bg1"/>
                  </a:solidFill>
                </a:rPr>
                <a:t> </a:t>
              </a:r>
              <a:r>
                <a:rPr lang="ko-KR" altLang="en-US" sz="2800" b="1" spc="-150" dirty="0" smtClean="0">
                  <a:solidFill>
                    <a:schemeClr val="bg1"/>
                  </a:solidFill>
                </a:rPr>
                <a:t>유해위험요인 및 안전대책 </a:t>
              </a:r>
              <a:endParaRPr lang="en-US" altLang="ko-KR" sz="2800" b="1" spc="-150" dirty="0" smtClean="0">
                <a:solidFill>
                  <a:schemeClr val="bg1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584557" y="1425750"/>
            <a:ext cx="78581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dirty="0" smtClean="0">
                <a:solidFill>
                  <a:prstClr val="black"/>
                </a:solidFill>
              </a:rPr>
              <a:t>근무환경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직장문화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감정노동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(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고객응대업무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)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등으로 인해 직무스트레스 발생</a:t>
            </a:r>
            <a:endParaRPr lang="ko-KR" altLang="en-US" sz="1600" b="1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5599" y="1572406"/>
            <a:ext cx="2757234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직무스트레스 예방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21259" y="3861842"/>
            <a:ext cx="6984776" cy="2628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5599" y="1572406"/>
            <a:ext cx="2757234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직무스트레스 예방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8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50" dirty="0" smtClean="0">
                  <a:solidFill>
                    <a:schemeClr val="bg1"/>
                  </a:solidFill>
                </a:rPr>
                <a:t>사무직 근로자의</a:t>
              </a:r>
              <a:r>
                <a:rPr lang="en-US" altLang="ko-KR" sz="2800" b="1" spc="-150" dirty="0" smtClean="0">
                  <a:solidFill>
                    <a:schemeClr val="bg1"/>
                  </a:solidFill>
                </a:rPr>
                <a:t> </a:t>
              </a:r>
              <a:r>
                <a:rPr lang="ko-KR" altLang="en-US" sz="2800" b="1" spc="-150" dirty="0" smtClean="0">
                  <a:solidFill>
                    <a:schemeClr val="bg1"/>
                  </a:solidFill>
                </a:rPr>
                <a:t>유해위험요인 및 안전대책 </a:t>
              </a:r>
              <a:endParaRPr lang="en-US" altLang="ko-KR" sz="2800" b="1" spc="-150" dirty="0" smtClean="0">
                <a:solidFill>
                  <a:schemeClr val="bg1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13119" y="1815048"/>
            <a:ext cx="1368152" cy="211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5164444" y="2012907"/>
            <a:ext cx="627829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dirty="0">
                <a:solidFill>
                  <a:prstClr val="black"/>
                </a:solidFill>
              </a:rPr>
              <a:t>고객과 분리된 휴게공간과 정기적인 휴식시간 제공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163297" y="2872904"/>
            <a:ext cx="6278293" cy="23442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dirty="0">
                <a:solidFill>
                  <a:prstClr val="black"/>
                </a:solidFill>
              </a:rPr>
              <a:t>업무부담을 모든 직원들에게 고르게 배분하고</a:t>
            </a:r>
            <a:r>
              <a:rPr lang="en-US" altLang="ko-KR" sz="1600" b="1" dirty="0">
                <a:solidFill>
                  <a:prstClr val="black"/>
                </a:solidFill>
              </a:rPr>
              <a:t>,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직원들과 </a:t>
            </a:r>
            <a:r>
              <a:rPr lang="ko-KR" altLang="en-US" sz="1600" b="1" dirty="0">
                <a:solidFill>
                  <a:prstClr val="black"/>
                </a:solidFill>
              </a:rPr>
              <a:t>다양하고 자유로운 의사소통의 채널과 기회 제공</a:t>
            </a:r>
          </a:p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dirty="0" smtClean="0">
                <a:solidFill>
                  <a:prstClr val="black"/>
                </a:solidFill>
              </a:rPr>
              <a:t>직원들에게 </a:t>
            </a:r>
            <a:r>
              <a:rPr lang="ko-KR" altLang="en-US" sz="1600" b="1" dirty="0">
                <a:solidFill>
                  <a:prstClr val="black"/>
                </a:solidFill>
              </a:rPr>
              <a:t>직무와 업무수행에 대해 각자의 의견을 제시할 수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있는  </a:t>
            </a:r>
            <a:r>
              <a:rPr lang="ko-KR" altLang="en-US" sz="1600" b="1" dirty="0">
                <a:solidFill>
                  <a:prstClr val="black"/>
                </a:solidFill>
              </a:rPr>
              <a:t>기회 제공</a:t>
            </a:r>
          </a:p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dirty="0" smtClean="0">
                <a:solidFill>
                  <a:prstClr val="black"/>
                </a:solidFill>
              </a:rPr>
              <a:t>업무를 </a:t>
            </a:r>
            <a:r>
              <a:rPr lang="ko-KR" altLang="en-US" sz="1600" b="1" dirty="0">
                <a:solidFill>
                  <a:prstClr val="black"/>
                </a:solidFill>
              </a:rPr>
              <a:t>통해 자기발전을 도모하고</a:t>
            </a:r>
            <a:r>
              <a:rPr lang="en-US" altLang="ko-KR" sz="1600" b="1" dirty="0">
                <a:solidFill>
                  <a:prstClr val="black"/>
                </a:solidFill>
              </a:rPr>
              <a:t>, </a:t>
            </a:r>
            <a:r>
              <a:rPr lang="ko-KR" altLang="en-US" sz="1600" b="1" dirty="0">
                <a:solidFill>
                  <a:prstClr val="black"/>
                </a:solidFill>
              </a:rPr>
              <a:t>새로운 업무에 적응할 수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있는 기회 </a:t>
            </a:r>
            <a:r>
              <a:rPr lang="ko-KR" altLang="en-US" sz="1600" b="1" dirty="0">
                <a:solidFill>
                  <a:prstClr val="black"/>
                </a:solidFill>
              </a:rPr>
              <a:t>제공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5599" y="1572406"/>
            <a:ext cx="2757234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직무스트레스 예방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8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50" dirty="0" smtClean="0">
                  <a:solidFill>
                    <a:schemeClr val="bg1"/>
                  </a:solidFill>
                </a:rPr>
                <a:t>사무직 근로자의</a:t>
              </a:r>
              <a:r>
                <a:rPr lang="en-US" altLang="ko-KR" sz="2800" b="1" spc="-150" dirty="0" smtClean="0">
                  <a:solidFill>
                    <a:schemeClr val="bg1"/>
                  </a:solidFill>
                </a:rPr>
                <a:t> </a:t>
              </a:r>
              <a:r>
                <a:rPr lang="ko-KR" altLang="en-US" sz="2800" b="1" spc="-150" dirty="0" smtClean="0">
                  <a:solidFill>
                    <a:schemeClr val="bg1"/>
                  </a:solidFill>
                </a:rPr>
                <a:t>유해위험요인 및 안전대책 </a:t>
              </a:r>
              <a:endParaRPr lang="en-US" altLang="ko-KR" sz="2800" b="1" spc="-150" dirty="0" smtClean="0">
                <a:solidFill>
                  <a:schemeClr val="bg1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4607" y="4725938"/>
            <a:ext cx="1402737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4607" y="1701602"/>
            <a:ext cx="1412802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5163297" y="1773610"/>
            <a:ext cx="6278293" cy="21031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dirty="0" smtClean="0">
                <a:solidFill>
                  <a:prstClr val="black"/>
                </a:solidFill>
              </a:rPr>
              <a:t>고객응대 업무 매뉴얼 마련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(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대응부서 지정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)</a:t>
            </a:r>
          </a:p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dirty="0" smtClean="0">
                <a:solidFill>
                  <a:prstClr val="black"/>
                </a:solidFill>
              </a:rPr>
              <a:t>폭언 등을 하지 않도록 요청하는 문구</a:t>
            </a:r>
            <a:r>
              <a:rPr lang="en-US" altLang="ko-KR" sz="1600" b="1" dirty="0">
                <a:solidFill>
                  <a:prstClr val="black"/>
                </a:solidFill>
              </a:rPr>
              <a:t>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게시 및 </a:t>
            </a:r>
            <a:r>
              <a:rPr lang="ko-KR" altLang="en-US" sz="1600" b="1" dirty="0" err="1" smtClean="0">
                <a:solidFill>
                  <a:prstClr val="black"/>
                </a:solidFill>
              </a:rPr>
              <a:t>통화연결음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 송출</a:t>
            </a:r>
            <a:endParaRPr lang="en-US" altLang="ko-KR" sz="1600" b="1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dirty="0" smtClean="0">
                <a:solidFill>
                  <a:prstClr val="black"/>
                </a:solidFill>
              </a:rPr>
              <a:t>건강장해 예방 교육 실시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건강증진 프로그램 등 관리적 대책 추진</a:t>
            </a:r>
            <a:endParaRPr lang="en-US" altLang="ko-KR" sz="1600" b="1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dirty="0" smtClean="0">
                <a:solidFill>
                  <a:prstClr val="black"/>
                </a:solidFill>
              </a:rPr>
              <a:t>폭언 등 발생 시 즉시 업무 중단 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(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휴식부여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)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 및 가해자와 분리 조치</a:t>
            </a:r>
            <a:endParaRPr lang="en-US" altLang="ko-KR" sz="1600" b="1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dirty="0" smtClean="0">
                <a:solidFill>
                  <a:prstClr val="black"/>
                </a:solidFill>
              </a:rPr>
              <a:t>피해 근로자의 치료 및 상담 등 지원</a:t>
            </a:r>
            <a:endParaRPr lang="en-US" altLang="ko-KR" sz="1600" b="1" dirty="0" smtClean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63296" y="4797946"/>
            <a:ext cx="6278293" cy="11721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dirty="0" smtClean="0">
                <a:solidFill>
                  <a:prstClr val="black"/>
                </a:solidFill>
              </a:rPr>
              <a:t>성과에 </a:t>
            </a:r>
            <a:r>
              <a:rPr lang="ko-KR" altLang="en-US" sz="1600" b="1" dirty="0">
                <a:solidFill>
                  <a:prstClr val="black"/>
                </a:solidFill>
              </a:rPr>
              <a:t>대한 지나친 독려를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삼가 함으로써 </a:t>
            </a:r>
            <a:r>
              <a:rPr lang="ko-KR" altLang="en-US" sz="1600" b="1" dirty="0">
                <a:solidFill>
                  <a:prstClr val="black"/>
                </a:solidFill>
              </a:rPr>
              <a:t>경쟁적이고 긴장된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조직  </a:t>
            </a:r>
            <a:r>
              <a:rPr lang="ko-KR" altLang="en-US" sz="1600" b="1" dirty="0">
                <a:solidFill>
                  <a:prstClr val="black"/>
                </a:solidFill>
              </a:rPr>
              <a:t>문화를 개선</a:t>
            </a:r>
          </a:p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dirty="0" smtClean="0">
                <a:solidFill>
                  <a:prstClr val="black"/>
                </a:solidFill>
              </a:rPr>
              <a:t>실질적인 </a:t>
            </a:r>
            <a:r>
              <a:rPr lang="ko-KR" altLang="en-US" sz="1600" b="1" dirty="0">
                <a:solidFill>
                  <a:prstClr val="black"/>
                </a:solidFill>
              </a:rPr>
              <a:t>도움과 감정적인 지원을 해 줄 수 있는 체계 마련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0"/>
            <a:ext cx="12169775" cy="6859588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80" tIns="60890" rIns="121780" bIns="60890" rtlCol="0" anchor="ctr"/>
          <a:lstStyle/>
          <a:p>
            <a:pPr algn="ctr"/>
            <a:endParaRPr lang="ko-KR" altLang="en-US"/>
          </a:p>
        </p:txBody>
      </p:sp>
      <p:grpSp>
        <p:nvGrpSpPr>
          <p:cNvPr id="5" name="그룹 3"/>
          <p:cNvGrpSpPr/>
          <p:nvPr/>
        </p:nvGrpSpPr>
        <p:grpSpPr>
          <a:xfrm>
            <a:off x="2052439" y="1773610"/>
            <a:ext cx="8640960" cy="1484381"/>
            <a:chOff x="2370111" y="658959"/>
            <a:chExt cx="8640960" cy="1484381"/>
          </a:xfrm>
        </p:grpSpPr>
        <p:sp>
          <p:nvSpPr>
            <p:cNvPr id="6" name="TextBox 4"/>
            <p:cNvSpPr txBox="1"/>
            <p:nvPr/>
          </p:nvSpPr>
          <p:spPr>
            <a:xfrm>
              <a:off x="3298805" y="912234"/>
              <a:ext cx="7712266" cy="12311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4000" b="1" spc="-150" dirty="0" smtClean="0">
                  <a:solidFill>
                    <a:schemeClr val="bg1"/>
                  </a:solidFill>
                </a:rPr>
                <a:t>(</a:t>
              </a:r>
              <a:r>
                <a:rPr lang="ko-KR" altLang="en-US" sz="4000" b="1" spc="-150" dirty="0" smtClean="0">
                  <a:solidFill>
                    <a:schemeClr val="bg1"/>
                  </a:solidFill>
                </a:rPr>
                <a:t>참고</a:t>
              </a:r>
              <a:r>
                <a:rPr lang="en-US" altLang="ko-KR" sz="4000" b="1" spc="-150" dirty="0" smtClean="0">
                  <a:solidFill>
                    <a:schemeClr val="bg1"/>
                  </a:solidFill>
                </a:rPr>
                <a:t>) </a:t>
              </a:r>
              <a:r>
                <a:rPr lang="ko-KR" altLang="en-US" sz="4000" b="1" spc="-150" dirty="0" smtClean="0">
                  <a:solidFill>
                    <a:schemeClr val="bg1"/>
                  </a:solidFill>
                </a:rPr>
                <a:t>미용작업 </a:t>
              </a:r>
              <a:r>
                <a:rPr lang="ko-KR" altLang="en-US" sz="4000" b="1" spc="-150" dirty="0">
                  <a:solidFill>
                    <a:schemeClr val="bg1"/>
                  </a:solidFill>
                </a:rPr>
                <a:t>유해</a:t>
              </a:r>
              <a:r>
                <a:rPr lang="en-US" altLang="ko-KR" sz="4000" b="1" spc="-150" dirty="0">
                  <a:solidFill>
                    <a:schemeClr val="bg1"/>
                  </a:solidFill>
                  <a:ea typeface="맑은 고딕"/>
                </a:rPr>
                <a:t>·</a:t>
              </a:r>
              <a:r>
                <a:rPr lang="ko-KR" altLang="en-US" sz="4000" b="1" spc="-150" dirty="0">
                  <a:solidFill>
                    <a:schemeClr val="bg1"/>
                  </a:solidFill>
                  <a:ea typeface="맑은 고딕"/>
                </a:rPr>
                <a:t>위험 </a:t>
              </a:r>
              <a:r>
                <a:rPr lang="ko-KR" altLang="en-US" sz="4000" b="1" spc="-150" dirty="0" smtClean="0">
                  <a:solidFill>
                    <a:schemeClr val="bg1"/>
                  </a:solidFill>
                </a:rPr>
                <a:t>요인 </a:t>
              </a:r>
              <a:r>
                <a:rPr lang="ko-KR" altLang="en-US" sz="4000" b="1" spc="-150" dirty="0">
                  <a:solidFill>
                    <a:schemeClr val="bg1"/>
                  </a:solidFill>
                </a:rPr>
                <a:t>및 안전대책 </a:t>
              </a:r>
              <a:endParaRPr lang="en-US" altLang="ko-KR" sz="4000" b="1" spc="-150" dirty="0">
                <a:solidFill>
                  <a:schemeClr val="bg1"/>
                </a:solidFill>
              </a:endParaRPr>
            </a:p>
          </p:txBody>
        </p:sp>
        <p:grpSp>
          <p:nvGrpSpPr>
            <p:cNvPr id="7" name="그룹 8"/>
            <p:cNvGrpSpPr/>
            <p:nvPr/>
          </p:nvGrpSpPr>
          <p:grpSpPr>
            <a:xfrm>
              <a:off x="2370111" y="658959"/>
              <a:ext cx="928694" cy="913447"/>
              <a:chOff x="2370111" y="658959"/>
              <a:chExt cx="928694" cy="913447"/>
            </a:xfrm>
          </p:grpSpPr>
          <p:sp>
            <p:nvSpPr>
              <p:cNvPr id="8" name="직사각형 7"/>
              <p:cNvSpPr/>
              <p:nvPr/>
            </p:nvSpPr>
            <p:spPr>
              <a:xfrm>
                <a:off x="2370111" y="929464"/>
                <a:ext cx="642942" cy="6429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2584425" y="658959"/>
                <a:ext cx="714380" cy="82817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200000"/>
                  </a:lnSpc>
                  <a:buClr>
                    <a:srgbClr val="33CCCC"/>
                  </a:buClr>
                </a:pPr>
                <a:r>
                  <a:rPr lang="en-US" altLang="ko-KR" sz="3200" b="1" spc="-133" dirty="0" smtClean="0">
                    <a:solidFill>
                      <a:srgbClr val="33CCCC"/>
                    </a:solidFill>
                    <a:latin typeface="+mn-ea"/>
                  </a:rPr>
                  <a:t>5</a:t>
                </a:r>
                <a:r>
                  <a:rPr lang="en-US" altLang="ko-KR" sz="2800" b="1" spc="-133" dirty="0" smtClean="0">
                    <a:latin typeface="+mn-ea"/>
                  </a:rPr>
                  <a:t> </a:t>
                </a:r>
              </a:p>
            </p:txBody>
          </p:sp>
        </p:grpSp>
      </p:grp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247" y="125131"/>
            <a:ext cx="11189081" cy="128587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55599" y="1572406"/>
            <a:ext cx="2404952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01.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화학물질 취급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5</a:t>
              </a:r>
              <a:endParaRPr lang="ko-KR" altLang="en-US" sz="38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50" dirty="0" smtClean="0">
                  <a:solidFill>
                    <a:schemeClr val="bg1"/>
                  </a:solidFill>
                </a:rPr>
                <a:t>미용작업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유해</a:t>
              </a:r>
              <a:r>
                <a:rPr lang="en-US" altLang="ko-KR" sz="2800" b="1" spc="-150" dirty="0">
                  <a:solidFill>
                    <a:schemeClr val="bg1"/>
                  </a:solidFill>
                  <a:ea typeface="맑은 고딕"/>
                </a:rPr>
                <a:t>·</a:t>
              </a:r>
              <a:r>
                <a:rPr lang="ko-KR" altLang="en-US" sz="2800" b="1" spc="-150" dirty="0">
                  <a:solidFill>
                    <a:schemeClr val="bg1"/>
                  </a:solidFill>
                  <a:ea typeface="맑은 고딕"/>
                </a:rPr>
                <a:t>위험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요인 및 안전대책 </a:t>
              </a:r>
              <a:endParaRPr lang="en-US" altLang="ko-KR" sz="2800" b="1" spc="-150" dirty="0">
                <a:solidFill>
                  <a:schemeClr val="bg1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513119" y="1527389"/>
            <a:ext cx="367240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600" b="1" spc="-178" dirty="0" smtClean="0">
                <a:solidFill>
                  <a:srgbClr val="0070C0"/>
                </a:solidFill>
                <a:latin typeface="+mj-ea"/>
                <a:ea typeface="+mj-ea"/>
              </a:rPr>
              <a:t> </a:t>
            </a:r>
            <a:r>
              <a:rPr lang="ko-KR" altLang="en-US" sz="1600" b="1" spc="-178" dirty="0" smtClean="0">
                <a:solidFill>
                  <a:srgbClr val="33CCCC"/>
                </a:solidFill>
                <a:latin typeface="+mj-ea"/>
                <a:ea typeface="+mj-ea"/>
              </a:rPr>
              <a:t>▶</a:t>
            </a:r>
            <a:r>
              <a:rPr lang="ko-KR" altLang="en-US" sz="1600" b="1" dirty="0"/>
              <a:t> </a:t>
            </a:r>
            <a:r>
              <a:rPr lang="ko-KR" altLang="en-US" sz="1600" b="1" dirty="0" smtClean="0"/>
              <a:t>미용실 유해화학물질 위험성</a:t>
            </a:r>
            <a:endParaRPr lang="ko-KR" altLang="en-US" sz="1600" b="1" spc="-178" dirty="0" smtClean="0">
              <a:solidFill>
                <a:srgbClr val="0070C0"/>
              </a:solidFill>
              <a:latin typeface="+mj-ea"/>
              <a:ea typeface="+mj-ea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7616" y="1910767"/>
            <a:ext cx="6987791" cy="324721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708623" y="5302002"/>
            <a:ext cx="82809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•</a:t>
            </a:r>
            <a:r>
              <a:rPr lang="ko-KR" altLang="en-US" sz="1400" dirty="0"/>
              <a:t>장시간 통증을 유발하는 자세로 서서 일해서 발생하는 허리</a:t>
            </a:r>
            <a:r>
              <a:rPr lang="en-US" altLang="ko-KR" sz="1400" dirty="0"/>
              <a:t>, </a:t>
            </a:r>
            <a:r>
              <a:rPr lang="ko-KR" altLang="en-US" sz="1400" dirty="0"/>
              <a:t>다리 통증과 </a:t>
            </a:r>
            <a:r>
              <a:rPr lang="ko-KR" altLang="en-US" sz="1400" dirty="0" err="1" smtClean="0"/>
              <a:t>하지정맥류</a:t>
            </a:r>
            <a:endParaRPr lang="en-US" altLang="ko-KR" sz="1400" dirty="0" smtClean="0"/>
          </a:p>
          <a:p>
            <a:endParaRPr lang="ko-KR" altLang="en-US" sz="1400" dirty="0"/>
          </a:p>
          <a:p>
            <a:r>
              <a:rPr lang="en-US" altLang="ko-KR" sz="1400" dirty="0"/>
              <a:t>•</a:t>
            </a:r>
            <a:r>
              <a:rPr lang="ko-KR" altLang="en-US" sz="1400" dirty="0"/>
              <a:t>파마</a:t>
            </a:r>
            <a:r>
              <a:rPr lang="en-US" altLang="ko-KR" sz="1400" dirty="0"/>
              <a:t>, </a:t>
            </a:r>
            <a:r>
              <a:rPr lang="ko-KR" altLang="en-US" sz="1400" dirty="0"/>
              <a:t>커트</a:t>
            </a:r>
            <a:r>
              <a:rPr lang="en-US" altLang="ko-KR" sz="1400" dirty="0"/>
              <a:t>, </a:t>
            </a:r>
            <a:r>
              <a:rPr lang="ko-KR" altLang="en-US" sz="1400" dirty="0"/>
              <a:t>샴푸 시 반복되는 손동작과 </a:t>
            </a:r>
            <a:r>
              <a:rPr lang="ko-KR" altLang="en-US" sz="1400" dirty="0" err="1"/>
              <a:t>팔동작으로</a:t>
            </a:r>
            <a:r>
              <a:rPr lang="ko-KR" altLang="en-US" sz="1400" dirty="0"/>
              <a:t> 인해 발생하는 어깨</a:t>
            </a:r>
            <a:r>
              <a:rPr lang="en-US" altLang="ko-KR" sz="1400" dirty="0"/>
              <a:t>, </a:t>
            </a:r>
            <a:r>
              <a:rPr lang="ko-KR" altLang="en-US" sz="1400" dirty="0"/>
              <a:t>손목</a:t>
            </a:r>
            <a:r>
              <a:rPr lang="en-US" altLang="ko-KR" sz="1400" dirty="0"/>
              <a:t>, </a:t>
            </a:r>
            <a:r>
              <a:rPr lang="ko-KR" altLang="en-US" sz="1400" dirty="0"/>
              <a:t>손가락 </a:t>
            </a:r>
            <a:r>
              <a:rPr lang="ko-KR" altLang="en-US" sz="1400" dirty="0" smtClean="0"/>
              <a:t>통증과 관절염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14885000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247" y="125131"/>
            <a:ext cx="11189081" cy="128587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55599" y="1572406"/>
            <a:ext cx="2404952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01.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화학물질 취급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5</a:t>
              </a:r>
              <a:endParaRPr lang="ko-KR" altLang="en-US" sz="38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50" dirty="0" smtClean="0">
                  <a:solidFill>
                    <a:schemeClr val="bg1"/>
                  </a:solidFill>
                </a:rPr>
                <a:t>미용작업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유해</a:t>
              </a:r>
              <a:r>
                <a:rPr lang="en-US" altLang="ko-KR" sz="2800" b="1" spc="-150" dirty="0">
                  <a:solidFill>
                    <a:schemeClr val="bg1"/>
                  </a:solidFill>
                  <a:ea typeface="맑은 고딕"/>
                </a:rPr>
                <a:t>·</a:t>
              </a:r>
              <a:r>
                <a:rPr lang="ko-KR" altLang="en-US" sz="2800" b="1" spc="-150" dirty="0">
                  <a:solidFill>
                    <a:schemeClr val="bg1"/>
                  </a:solidFill>
                  <a:ea typeface="맑은 고딕"/>
                </a:rPr>
                <a:t>위험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요인 및 안전대책 </a:t>
              </a:r>
              <a:endParaRPr lang="en-US" altLang="ko-KR" sz="2800" b="1" spc="-150" dirty="0">
                <a:solidFill>
                  <a:schemeClr val="bg1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3513119" y="1572406"/>
            <a:ext cx="367240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600" b="1" spc="-178" dirty="0" smtClean="0">
                <a:solidFill>
                  <a:srgbClr val="0070C0"/>
                </a:solidFill>
                <a:latin typeface="+mj-ea"/>
                <a:ea typeface="+mj-ea"/>
              </a:rPr>
              <a:t> </a:t>
            </a:r>
            <a:r>
              <a:rPr lang="ko-KR" altLang="en-US" sz="1600" b="1" spc="-178" dirty="0" smtClean="0">
                <a:solidFill>
                  <a:srgbClr val="33CCCC"/>
                </a:solidFill>
                <a:latin typeface="+mj-ea"/>
                <a:ea typeface="+mj-ea"/>
              </a:rPr>
              <a:t>▶</a:t>
            </a:r>
            <a:r>
              <a:rPr lang="ko-KR" altLang="en-US" sz="1600" b="1" dirty="0"/>
              <a:t> </a:t>
            </a:r>
            <a:r>
              <a:rPr lang="ko-KR" altLang="en-US" sz="1600" b="1" dirty="0" smtClean="0"/>
              <a:t>미용실 유해화학물질 안전한 사용법</a:t>
            </a:r>
            <a:endParaRPr lang="ko-KR" altLang="en-US" sz="1600" b="1" spc="-178" dirty="0" smtClean="0">
              <a:solidFill>
                <a:srgbClr val="0070C0"/>
              </a:solidFill>
              <a:latin typeface="+mj-ea"/>
              <a:ea typeface="+mj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98871" y="1915023"/>
            <a:ext cx="480629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latin typeface="+mj-lt"/>
              </a:rPr>
              <a:t>•</a:t>
            </a:r>
            <a:r>
              <a:rPr lang="ko-KR" altLang="en-US" sz="1400" dirty="0" err="1">
                <a:latin typeface="+mj-lt"/>
              </a:rPr>
              <a:t>파마약</a:t>
            </a:r>
            <a:r>
              <a:rPr lang="en-US" altLang="ko-KR" sz="1400" dirty="0">
                <a:latin typeface="+mj-lt"/>
              </a:rPr>
              <a:t>, </a:t>
            </a:r>
            <a:r>
              <a:rPr lang="ko-KR" altLang="en-US" sz="1400" dirty="0" err="1">
                <a:latin typeface="+mj-lt"/>
              </a:rPr>
              <a:t>염색제</a:t>
            </a:r>
            <a:r>
              <a:rPr lang="ko-KR" altLang="en-US" sz="1400" dirty="0">
                <a:latin typeface="+mj-lt"/>
              </a:rPr>
              <a:t> 취급 시 주의사항 </a:t>
            </a:r>
            <a:r>
              <a:rPr lang="ko-KR" altLang="en-US" sz="1400" dirty="0" smtClean="0">
                <a:latin typeface="+mj-lt"/>
              </a:rPr>
              <a:t>숙지</a:t>
            </a:r>
            <a:endParaRPr lang="en-US" altLang="ko-KR" sz="1400" dirty="0" smtClean="0">
              <a:latin typeface="+mj-lt"/>
            </a:endParaRPr>
          </a:p>
          <a:p>
            <a:endParaRPr lang="ko-KR" altLang="en-US" sz="1400" dirty="0">
              <a:latin typeface="+mj-lt"/>
            </a:endParaRPr>
          </a:p>
          <a:p>
            <a:r>
              <a:rPr lang="en-US" altLang="ko-KR" sz="1400" dirty="0">
                <a:latin typeface="+mj-lt"/>
              </a:rPr>
              <a:t>•</a:t>
            </a:r>
            <a:r>
              <a:rPr lang="ko-KR" altLang="en-US" sz="1400" dirty="0">
                <a:latin typeface="+mj-lt"/>
              </a:rPr>
              <a:t>보호장갑 착용 후 취급</a:t>
            </a:r>
          </a:p>
          <a:p>
            <a:endParaRPr lang="en-US" altLang="ko-KR" sz="1400" dirty="0" smtClean="0">
              <a:latin typeface="+mj-lt"/>
            </a:endParaRPr>
          </a:p>
          <a:p>
            <a:r>
              <a:rPr lang="en-US" altLang="ko-KR" sz="1400" dirty="0" smtClean="0">
                <a:latin typeface="+mj-lt"/>
              </a:rPr>
              <a:t>•</a:t>
            </a:r>
            <a:r>
              <a:rPr lang="ko-KR" altLang="en-US" sz="1400" dirty="0">
                <a:latin typeface="+mj-lt"/>
              </a:rPr>
              <a:t>실내에 증기가 머물지 않도록 환기</a:t>
            </a:r>
            <a:endParaRPr lang="en-US" altLang="ko-KR" sz="1400" dirty="0" smtClean="0">
              <a:latin typeface="+mj-lt"/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7162" y="1551571"/>
            <a:ext cx="2152650" cy="131445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513119" y="3411554"/>
            <a:ext cx="367240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600" b="1" spc="-178" dirty="0" smtClean="0">
                <a:solidFill>
                  <a:srgbClr val="0070C0"/>
                </a:solidFill>
                <a:latin typeface="+mj-ea"/>
                <a:ea typeface="+mj-ea"/>
              </a:rPr>
              <a:t> </a:t>
            </a:r>
            <a:r>
              <a:rPr lang="ko-KR" altLang="en-US" sz="1600" b="1" spc="-178" smtClean="0">
                <a:solidFill>
                  <a:srgbClr val="33CCCC"/>
                </a:solidFill>
                <a:latin typeface="+mj-ea"/>
                <a:ea typeface="+mj-ea"/>
              </a:rPr>
              <a:t>▶</a:t>
            </a:r>
            <a:r>
              <a:rPr lang="ko-KR" altLang="en-US" sz="1600" b="1"/>
              <a:t> </a:t>
            </a:r>
            <a:r>
              <a:rPr lang="ko-KR" altLang="en-US" sz="1600" b="1" smtClean="0"/>
              <a:t>피부염을 예방할 수 있는 </a:t>
            </a:r>
            <a:r>
              <a:rPr lang="en-US" altLang="ko-KR" sz="1600" b="1" smtClean="0"/>
              <a:t>5</a:t>
            </a:r>
            <a:r>
              <a:rPr lang="ko-KR" altLang="en-US" sz="1600" b="1" smtClean="0"/>
              <a:t>가지 원칙</a:t>
            </a:r>
            <a:endParaRPr lang="ko-KR" altLang="en-US" sz="1600" b="1" spc="-178" dirty="0" smtClean="0">
              <a:solidFill>
                <a:srgbClr val="0070C0"/>
              </a:solidFill>
              <a:latin typeface="+mj-ea"/>
              <a:ea typeface="+mj-e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98871" y="3754171"/>
            <a:ext cx="764386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smtClean="0"/>
              <a:t>➊ </a:t>
            </a:r>
            <a:r>
              <a:rPr lang="ko-KR" altLang="en-US" sz="1400"/>
              <a:t>머리를 감거나 염색을 할 때 </a:t>
            </a:r>
            <a:r>
              <a:rPr lang="en-US" altLang="ko-KR" sz="1400"/>
              <a:t>1</a:t>
            </a:r>
            <a:r>
              <a:rPr lang="ko-KR" altLang="en-US" sz="1400"/>
              <a:t>회용 비 라텍스성 장갑 </a:t>
            </a:r>
            <a:r>
              <a:rPr lang="ko-KR" altLang="en-US" sz="1400" smtClean="0"/>
              <a:t>착용</a:t>
            </a:r>
            <a:endParaRPr lang="en-US" altLang="ko-KR" sz="1400" smtClean="0"/>
          </a:p>
          <a:p>
            <a:r>
              <a:rPr lang="ko-KR" altLang="en-US" sz="1400" smtClean="0"/>
              <a:t> </a:t>
            </a:r>
            <a:endParaRPr lang="ko-KR" altLang="en-US" sz="1400"/>
          </a:p>
          <a:p>
            <a:r>
              <a:rPr lang="ko-KR" altLang="en-US" sz="1400"/>
              <a:t>➋ 부드러운 면이나 종이 수건으로 항상 손을 전체적으로 </a:t>
            </a:r>
            <a:r>
              <a:rPr lang="ko-KR" altLang="en-US" sz="1400" smtClean="0"/>
              <a:t>말림</a:t>
            </a:r>
            <a:endParaRPr lang="en-US" altLang="ko-KR" sz="1400" smtClean="0"/>
          </a:p>
          <a:p>
            <a:r>
              <a:rPr lang="ko-KR" altLang="en-US" sz="1400" smtClean="0"/>
              <a:t> </a:t>
            </a:r>
            <a:endParaRPr lang="ko-KR" altLang="en-US" sz="1400"/>
          </a:p>
          <a:p>
            <a:r>
              <a:rPr lang="ko-KR" altLang="en-US" sz="1400"/>
              <a:t>➌ 손을 씻은 후 뿐만 아니라 작업 전후에도 항상 보습제 </a:t>
            </a:r>
            <a:r>
              <a:rPr lang="ko-KR" altLang="en-US" sz="1400" smtClean="0"/>
              <a:t>사용</a:t>
            </a:r>
            <a:endParaRPr lang="en-US" altLang="ko-KR" sz="1400" smtClean="0"/>
          </a:p>
          <a:p>
            <a:r>
              <a:rPr lang="ko-KR" altLang="en-US" sz="1400" smtClean="0"/>
              <a:t> </a:t>
            </a:r>
            <a:endParaRPr lang="ko-KR" altLang="en-US" sz="1400"/>
          </a:p>
          <a:p>
            <a:r>
              <a:rPr lang="ko-KR" altLang="en-US" sz="1400"/>
              <a:t>➍ 고객 한 사람당 </a:t>
            </a:r>
            <a:r>
              <a:rPr lang="en-US" altLang="ko-KR" sz="1400"/>
              <a:t>1</a:t>
            </a:r>
            <a:r>
              <a:rPr lang="ko-KR" altLang="en-US" sz="1400"/>
              <a:t>개의 장갑 사용 </a:t>
            </a:r>
            <a:endParaRPr lang="en-US" altLang="ko-KR" sz="1400" smtClean="0"/>
          </a:p>
          <a:p>
            <a:endParaRPr lang="ko-KR" altLang="en-US" sz="1400"/>
          </a:p>
          <a:p>
            <a:r>
              <a:rPr lang="ko-KR" altLang="en-US" sz="1400"/>
              <a:t>➎ 피부염의 초기증상에 대한 정기적으로 피부검사 실시 </a:t>
            </a:r>
            <a:endParaRPr lang="en-US" altLang="ko-KR" sz="14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045015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247" y="125131"/>
            <a:ext cx="11189081" cy="1285875"/>
          </a:xfrm>
          <a:prstGeom prst="rect">
            <a:avLst/>
          </a:prstGeom>
        </p:spPr>
      </p:pic>
      <p:grpSp>
        <p:nvGrpSpPr>
          <p:cNvPr id="8" name="그룹 7"/>
          <p:cNvGrpSpPr/>
          <p:nvPr/>
        </p:nvGrpSpPr>
        <p:grpSpPr>
          <a:xfrm>
            <a:off x="3564608" y="1937372"/>
            <a:ext cx="5904654" cy="1262184"/>
            <a:chOff x="3564608" y="1937371"/>
            <a:chExt cx="4892427" cy="931674"/>
          </a:xfrm>
        </p:grpSpPr>
        <p:sp>
          <p:nvSpPr>
            <p:cNvPr id="9" name="TextBox 8"/>
            <p:cNvSpPr txBox="1"/>
            <p:nvPr/>
          </p:nvSpPr>
          <p:spPr>
            <a:xfrm>
              <a:off x="3564608" y="1937371"/>
              <a:ext cx="3672408" cy="18174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1600" b="1" spc="-178" dirty="0">
                  <a:solidFill>
                    <a:srgbClr val="33CCCC"/>
                  </a:solidFill>
                  <a:latin typeface="+mj-ea"/>
                </a:rPr>
                <a:t>▶ </a:t>
              </a:r>
              <a:r>
                <a:rPr lang="ko-KR" altLang="en-US" sz="1600" b="1" dirty="0" err="1" smtClean="0"/>
                <a:t>컷트</a:t>
              </a:r>
              <a:r>
                <a:rPr lang="ko-KR" altLang="en-US" sz="1600" b="1" dirty="0" smtClean="0"/>
                <a:t> 및 드라이 등 미용작업</a:t>
              </a:r>
              <a:r>
                <a:rPr lang="en-US" altLang="ko-KR" sz="1600" b="1" dirty="0"/>
                <a:t> </a:t>
              </a:r>
              <a:r>
                <a:rPr lang="ko-KR" altLang="en-US" sz="1600" b="1" dirty="0" smtClean="0"/>
                <a:t>위험성</a:t>
              </a:r>
              <a:endParaRPr lang="ko-KR" altLang="en-US" sz="1600" b="1" spc="-178" dirty="0" smtClean="0">
                <a:solidFill>
                  <a:srgbClr val="0070C0"/>
                </a:solidFill>
                <a:latin typeface="+mj-ea"/>
                <a:ea typeface="+mj-ea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817546" y="2391959"/>
              <a:ext cx="3639489" cy="4770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dirty="0" smtClean="0">
                  <a:latin typeface="+mj-lt"/>
                </a:rPr>
                <a:t>•</a:t>
              </a:r>
              <a:r>
                <a:rPr lang="en-US" altLang="ko-KR" sz="1400" dirty="0">
                  <a:latin typeface="+mj-lt"/>
                </a:rPr>
                <a:t> </a:t>
              </a:r>
              <a:r>
                <a:rPr lang="ko-KR" altLang="en-US" sz="1400" dirty="0">
                  <a:latin typeface="+mj-lt"/>
                </a:rPr>
                <a:t>커트 작업 및 미용기구 전달 과정에서 발생하는 </a:t>
              </a:r>
              <a:r>
                <a:rPr lang="ko-KR" altLang="en-US" sz="1400" dirty="0" smtClean="0">
                  <a:latin typeface="+mj-lt"/>
                </a:rPr>
                <a:t>베임</a:t>
              </a:r>
              <a:endParaRPr lang="en-US" altLang="ko-KR" sz="1400" dirty="0" smtClean="0">
                <a:latin typeface="+mj-lt"/>
              </a:endParaRPr>
            </a:p>
            <a:p>
              <a:endParaRPr lang="en-US" altLang="ko-KR" sz="1400" dirty="0" smtClean="0">
                <a:latin typeface="+mj-lt"/>
              </a:endParaRPr>
            </a:p>
            <a:p>
              <a:r>
                <a:rPr lang="en-US" altLang="ko-KR" sz="1400" spc="-150" dirty="0" smtClean="0">
                  <a:latin typeface="+mj-lt"/>
                  <a:ea typeface="+mj-ea"/>
                </a:rPr>
                <a:t>• </a:t>
              </a:r>
              <a:r>
                <a:rPr lang="ko-KR" altLang="en-US" sz="1400" spc="-150" dirty="0" smtClean="0">
                  <a:latin typeface="+mj-lt"/>
                  <a:ea typeface="+mj-ea"/>
                </a:rPr>
                <a:t>드라이기</a:t>
              </a:r>
              <a:r>
                <a:rPr lang="en-US" altLang="ko-KR" sz="1400" spc="-150" dirty="0">
                  <a:latin typeface="+mj-lt"/>
                  <a:ea typeface="+mj-ea"/>
                </a:rPr>
                <a:t>, </a:t>
              </a:r>
              <a:r>
                <a:rPr lang="ko-KR" altLang="en-US" sz="1400" spc="-150" dirty="0">
                  <a:latin typeface="+mj-lt"/>
                  <a:ea typeface="+mj-ea"/>
                </a:rPr>
                <a:t>고데기</a:t>
              </a:r>
              <a:r>
                <a:rPr lang="en-US" altLang="ko-KR" sz="1400" spc="-150" dirty="0">
                  <a:latin typeface="+mj-lt"/>
                  <a:ea typeface="+mj-ea"/>
                </a:rPr>
                <a:t>, </a:t>
              </a:r>
              <a:r>
                <a:rPr lang="ko-KR" altLang="en-US" sz="1400" spc="-150" dirty="0" err="1">
                  <a:latin typeface="+mj-lt"/>
                  <a:ea typeface="+mj-ea"/>
                </a:rPr>
                <a:t>스팀기</a:t>
              </a:r>
              <a:r>
                <a:rPr lang="ko-KR" altLang="en-US" sz="1400" spc="-150" dirty="0">
                  <a:latin typeface="+mj-lt"/>
                  <a:ea typeface="+mj-ea"/>
                </a:rPr>
                <a:t> 등 고온 기구에 의한 화상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655599" y="1572406"/>
            <a:ext cx="2404952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02.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베임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,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찔림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,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화상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564608" y="4428713"/>
            <a:ext cx="433489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2000" b="1" spc="-178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 </a:t>
            </a:r>
            <a:r>
              <a:rPr lang="ko-KR" altLang="en-US" sz="1600" b="1" spc="-178" dirty="0">
                <a:solidFill>
                  <a:srgbClr val="33CCCC"/>
                </a:solidFill>
                <a:latin typeface="+mj-ea"/>
              </a:rPr>
              <a:t>▶</a:t>
            </a:r>
            <a:r>
              <a:rPr lang="en-US" altLang="ko-KR" sz="1600" b="1" spc="-178" dirty="0" smtClean="0">
                <a:solidFill>
                  <a:srgbClr val="0070C0"/>
                </a:solidFill>
                <a:latin typeface="+mj-ea"/>
                <a:ea typeface="+mj-ea"/>
              </a:rPr>
              <a:t> </a:t>
            </a:r>
            <a:r>
              <a:rPr lang="ko-KR" altLang="en-US" sz="1600" b="1" dirty="0" smtClean="0"/>
              <a:t>미용도구 안전한 사용법</a:t>
            </a:r>
            <a:endParaRPr lang="ko-KR" altLang="en-US" sz="1600" b="1" spc="-178" dirty="0" smtClean="0">
              <a:solidFill>
                <a:srgbClr val="0070C0"/>
              </a:solidFill>
              <a:latin typeface="+mj-ea"/>
              <a:ea typeface="+mj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52639" y="4941962"/>
            <a:ext cx="54726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•</a:t>
            </a:r>
            <a:r>
              <a:rPr lang="ko-KR" altLang="en-US" sz="1400" dirty="0"/>
              <a:t>날카로운 도구를 다른 사람에게 전달할 때는 </a:t>
            </a:r>
            <a:r>
              <a:rPr lang="ko-KR" altLang="en-US" sz="1400" dirty="0" smtClean="0"/>
              <a:t>간접적으로 전달</a:t>
            </a:r>
            <a:endParaRPr lang="en-US" altLang="ko-KR" sz="1400" dirty="0" smtClean="0"/>
          </a:p>
          <a:p>
            <a:endParaRPr lang="ko-KR" altLang="en-US" sz="1400" dirty="0"/>
          </a:p>
          <a:p>
            <a:r>
              <a:rPr lang="en-US" altLang="ko-KR" sz="1400" dirty="0"/>
              <a:t>•</a:t>
            </a:r>
            <a:r>
              <a:rPr lang="ko-KR" altLang="en-US" sz="1400" dirty="0"/>
              <a:t>커트 시 가위 반대편 둘</a:t>
            </a:r>
            <a:r>
              <a:rPr lang="en-US" altLang="ko-KR" sz="1400" dirty="0"/>
              <a:t>·</a:t>
            </a:r>
            <a:r>
              <a:rPr lang="ko-KR" altLang="en-US" sz="1400" dirty="0"/>
              <a:t>셋째 손가락에 보호 </a:t>
            </a:r>
            <a:r>
              <a:rPr lang="ko-KR" altLang="en-US" sz="1400" dirty="0" smtClean="0"/>
              <a:t>밴드 착용</a:t>
            </a:r>
            <a:endParaRPr lang="ko-KR" altLang="en-US" sz="1400" dirty="0"/>
          </a:p>
          <a:p>
            <a:endParaRPr lang="en-US" altLang="ko-KR" sz="1400" dirty="0" smtClean="0"/>
          </a:p>
          <a:p>
            <a:r>
              <a:rPr lang="en-US" altLang="ko-KR" sz="1400" dirty="0" smtClean="0"/>
              <a:t>•</a:t>
            </a:r>
            <a:r>
              <a:rPr lang="ko-KR" altLang="en-US" sz="1400" dirty="0"/>
              <a:t>뜨거운 </a:t>
            </a:r>
            <a:r>
              <a:rPr lang="ko-KR" altLang="en-US" sz="1400" dirty="0" smtClean="0"/>
              <a:t>미용도구 취급 </a:t>
            </a:r>
            <a:r>
              <a:rPr lang="ko-KR" altLang="en-US" sz="1400" dirty="0"/>
              <a:t>시 </a:t>
            </a:r>
            <a:r>
              <a:rPr lang="ko-KR" altLang="en-US" sz="1400" dirty="0" smtClean="0"/>
              <a:t>주의</a:t>
            </a:r>
            <a:endParaRPr lang="en-US" altLang="ko-KR" sz="1400" dirty="0" smtClean="0"/>
          </a:p>
          <a:p>
            <a:endParaRPr lang="ko-KR" altLang="en-US" sz="1400" dirty="0"/>
          </a:p>
        </p:txBody>
      </p:sp>
      <p:grpSp>
        <p:nvGrpSpPr>
          <p:cNvPr id="21" name="그룹 20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2" name="직사각형 21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5</a:t>
              </a:r>
              <a:endParaRPr lang="ko-KR" altLang="en-US" sz="38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50" dirty="0" smtClean="0">
                  <a:solidFill>
                    <a:schemeClr val="bg1"/>
                  </a:solidFill>
                </a:rPr>
                <a:t>미용작업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유해</a:t>
              </a:r>
              <a:r>
                <a:rPr lang="en-US" altLang="ko-KR" sz="2800" b="1" spc="-150" dirty="0">
                  <a:solidFill>
                    <a:schemeClr val="bg1"/>
                  </a:solidFill>
                  <a:ea typeface="맑은 고딕"/>
                </a:rPr>
                <a:t>·</a:t>
              </a:r>
              <a:r>
                <a:rPr lang="ko-KR" altLang="en-US" sz="2800" b="1" spc="-150" dirty="0">
                  <a:solidFill>
                    <a:schemeClr val="bg1"/>
                  </a:solidFill>
                  <a:ea typeface="맑은 고딕"/>
                </a:rPr>
                <a:t>위험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요인 및 안전대책 </a:t>
              </a:r>
              <a:endParaRPr lang="en-US" altLang="ko-KR" sz="2800" b="1" spc="-150" dirty="0">
                <a:solidFill>
                  <a:schemeClr val="bg1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5787" y="4736490"/>
            <a:ext cx="2266950" cy="1390650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8623" y="2493488"/>
            <a:ext cx="1026131" cy="11153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그림 11"/>
          <p:cNvPicPr>
            <a:picLocks noChangeAspect="1"/>
          </p:cNvPicPr>
          <p:nvPr/>
        </p:nvPicPr>
        <p:blipFill rotWithShape="1">
          <a:blip r:embed="rId5"/>
          <a:srcRect r="15917"/>
          <a:stretch/>
        </p:blipFill>
        <p:spPr>
          <a:xfrm>
            <a:off x="9705400" y="2493690"/>
            <a:ext cx="1054885" cy="11167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8818119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247" y="125131"/>
            <a:ext cx="11189081" cy="128587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55599" y="1572406"/>
            <a:ext cx="2404952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err="1" smtClean="0">
                <a:solidFill>
                  <a:srgbClr val="33CCCC"/>
                </a:solidFill>
                <a:latin typeface="+mj-ea"/>
                <a:ea typeface="+mj-ea"/>
              </a:rPr>
              <a:t>근골격계질환</a:t>
            </a:r>
            <a:endParaRPr lang="ko-KR" altLang="en-US" sz="2200" b="1" spc="-133" dirty="0" smtClean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420591" y="1937371"/>
            <a:ext cx="3816425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1600" b="1" spc="-178" dirty="0" smtClean="0">
                <a:solidFill>
                  <a:srgbClr val="33CCCC"/>
                </a:solidFill>
                <a:latin typeface="+mj-ea"/>
              </a:rPr>
              <a:t>▶ </a:t>
            </a:r>
            <a:r>
              <a:rPr lang="ko-KR" altLang="en-US" sz="1600" b="1" spc="-178" dirty="0" err="1" smtClean="0">
                <a:latin typeface="+mj-ea"/>
              </a:rPr>
              <a:t>근골격계질환</a:t>
            </a:r>
            <a:r>
              <a:rPr lang="ko-KR" altLang="en-US" sz="1600" b="1" spc="-178" dirty="0" smtClean="0">
                <a:latin typeface="+mj-ea"/>
              </a:rPr>
              <a:t> 위험성 </a:t>
            </a:r>
            <a:endParaRPr lang="ko-KR" altLang="en-US" sz="1600" b="1" spc="-178" dirty="0" smtClean="0">
              <a:latin typeface="+mj-ea"/>
              <a:ea typeface="+mj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08623" y="2349674"/>
            <a:ext cx="76328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latin typeface="+mj-lt"/>
              </a:rPr>
              <a:t>•</a:t>
            </a:r>
            <a:r>
              <a:rPr lang="ko-KR" altLang="en-US" sz="1400" dirty="0">
                <a:latin typeface="+mj-lt"/>
              </a:rPr>
              <a:t>장시간 통증을 유발하는 자세로 서서 일해서 발생하는 허리</a:t>
            </a:r>
            <a:r>
              <a:rPr lang="en-US" altLang="ko-KR" sz="1400" dirty="0">
                <a:latin typeface="+mj-lt"/>
              </a:rPr>
              <a:t>, </a:t>
            </a:r>
            <a:r>
              <a:rPr lang="ko-KR" altLang="en-US" sz="1400" dirty="0">
                <a:latin typeface="+mj-lt"/>
              </a:rPr>
              <a:t>다리 통증과 </a:t>
            </a:r>
            <a:r>
              <a:rPr lang="ko-KR" altLang="en-US" sz="1400" dirty="0" err="1" smtClean="0">
                <a:latin typeface="+mj-lt"/>
              </a:rPr>
              <a:t>하지정맥류</a:t>
            </a:r>
            <a:r>
              <a:rPr lang="en-US" altLang="ko-KR" sz="1400" dirty="0" smtClean="0">
                <a:latin typeface="+mj-lt"/>
              </a:rPr>
              <a:t/>
            </a:r>
            <a:br>
              <a:rPr lang="en-US" altLang="ko-KR" sz="1400" dirty="0" smtClean="0">
                <a:latin typeface="+mj-lt"/>
              </a:rPr>
            </a:br>
            <a:endParaRPr lang="ko-KR" altLang="en-US" sz="1400" dirty="0">
              <a:latin typeface="+mj-lt"/>
            </a:endParaRPr>
          </a:p>
          <a:p>
            <a:pPr marL="61913" indent="-61913"/>
            <a:r>
              <a:rPr lang="en-US" altLang="ko-KR" sz="1400" dirty="0">
                <a:latin typeface="+mj-lt"/>
              </a:rPr>
              <a:t>•</a:t>
            </a:r>
            <a:r>
              <a:rPr lang="ko-KR" altLang="en-US" sz="1400" dirty="0" smtClean="0">
                <a:latin typeface="+mj-lt"/>
              </a:rPr>
              <a:t>파마</a:t>
            </a:r>
            <a:r>
              <a:rPr lang="en-US" altLang="ko-KR" sz="1400" dirty="0">
                <a:latin typeface="+mj-lt"/>
              </a:rPr>
              <a:t>, </a:t>
            </a:r>
            <a:r>
              <a:rPr lang="ko-KR" altLang="en-US" sz="1400" dirty="0">
                <a:latin typeface="+mj-lt"/>
              </a:rPr>
              <a:t>커트</a:t>
            </a:r>
            <a:r>
              <a:rPr lang="en-US" altLang="ko-KR" sz="1400" dirty="0">
                <a:latin typeface="+mj-lt"/>
              </a:rPr>
              <a:t>, </a:t>
            </a:r>
            <a:r>
              <a:rPr lang="ko-KR" altLang="en-US" sz="1400" dirty="0">
                <a:latin typeface="+mj-lt"/>
              </a:rPr>
              <a:t>샴푸 시 반복되는 손동작과 </a:t>
            </a:r>
            <a:r>
              <a:rPr lang="ko-KR" altLang="en-US" sz="1400" dirty="0" err="1">
                <a:latin typeface="+mj-lt"/>
              </a:rPr>
              <a:t>팔동작으로</a:t>
            </a:r>
            <a:r>
              <a:rPr lang="ko-KR" altLang="en-US" sz="1400" dirty="0">
                <a:latin typeface="+mj-lt"/>
              </a:rPr>
              <a:t> 인해 발생하는 어깨</a:t>
            </a:r>
            <a:r>
              <a:rPr lang="en-US" altLang="ko-KR" sz="1400" dirty="0">
                <a:latin typeface="+mj-lt"/>
              </a:rPr>
              <a:t>, </a:t>
            </a:r>
            <a:r>
              <a:rPr lang="ko-KR" altLang="en-US" sz="1400" dirty="0">
                <a:latin typeface="+mj-lt"/>
              </a:rPr>
              <a:t>손목</a:t>
            </a:r>
            <a:r>
              <a:rPr lang="en-US" altLang="ko-KR" sz="1400" dirty="0">
                <a:latin typeface="+mj-lt"/>
              </a:rPr>
              <a:t>, </a:t>
            </a:r>
            <a:r>
              <a:rPr lang="ko-KR" altLang="en-US" sz="1400">
                <a:latin typeface="+mj-lt"/>
              </a:rPr>
              <a:t>손가락 </a:t>
            </a:r>
            <a:r>
              <a:rPr lang="ko-KR" altLang="en-US" sz="1400" smtClean="0">
                <a:latin typeface="+mj-lt"/>
              </a:rPr>
              <a:t>통증과 관절염</a:t>
            </a:r>
            <a:endParaRPr lang="ko-KR" altLang="en-US" sz="1400" dirty="0">
              <a:latin typeface="+mj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420591" y="3789834"/>
            <a:ext cx="3816425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1600" b="1" spc="-178" dirty="0" smtClean="0">
                <a:solidFill>
                  <a:srgbClr val="33CCCC"/>
                </a:solidFill>
                <a:latin typeface="+mj-ea"/>
              </a:rPr>
              <a:t>▶ </a:t>
            </a:r>
            <a:r>
              <a:rPr lang="ko-KR" altLang="en-US" sz="1600" b="1" spc="-178" dirty="0" err="1" smtClean="0">
                <a:latin typeface="+mj-ea"/>
              </a:rPr>
              <a:t>근골격계질환</a:t>
            </a:r>
            <a:r>
              <a:rPr lang="ko-KR" altLang="en-US" sz="1600" b="1" spc="-178" dirty="0" smtClean="0">
                <a:latin typeface="+mj-ea"/>
              </a:rPr>
              <a:t> 예방 </a:t>
            </a:r>
            <a:endParaRPr lang="ko-KR" altLang="en-US" sz="1600" b="1" spc="-178" dirty="0" smtClean="0">
              <a:latin typeface="+mj-ea"/>
              <a:ea typeface="+mj-e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701919" y="4325247"/>
            <a:ext cx="763284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•</a:t>
            </a:r>
            <a:r>
              <a:rPr lang="ko-KR" altLang="en-US" sz="1400" dirty="0"/>
              <a:t>작업 전</a:t>
            </a:r>
            <a:r>
              <a:rPr lang="en-US" altLang="ko-KR" sz="1400" dirty="0"/>
              <a:t>·</a:t>
            </a:r>
            <a:r>
              <a:rPr lang="ko-KR" altLang="en-US" sz="1400" dirty="0"/>
              <a:t>후 및 수시로 </a:t>
            </a:r>
            <a:r>
              <a:rPr lang="ko-KR" altLang="en-US" sz="1400" dirty="0" err="1"/>
              <a:t>스트레칭</a:t>
            </a:r>
            <a:r>
              <a:rPr lang="ko-KR" altLang="en-US" sz="1400" dirty="0"/>
              <a:t> </a:t>
            </a:r>
            <a:r>
              <a:rPr lang="ko-KR" altLang="en-US" sz="1400" dirty="0" smtClean="0"/>
              <a:t>실시</a:t>
            </a:r>
            <a:endParaRPr lang="en-US" altLang="ko-KR" sz="1400" dirty="0" smtClean="0"/>
          </a:p>
          <a:p>
            <a:endParaRPr lang="ko-KR" altLang="en-US" sz="1400" dirty="0"/>
          </a:p>
          <a:p>
            <a:r>
              <a:rPr lang="en-US" altLang="ko-KR" sz="1400" dirty="0"/>
              <a:t>•</a:t>
            </a:r>
            <a:r>
              <a:rPr lang="ko-KR" altLang="en-US" sz="1400" dirty="0" err="1"/>
              <a:t>중량물</a:t>
            </a:r>
            <a:r>
              <a:rPr lang="ko-KR" altLang="en-US" sz="1400" dirty="0"/>
              <a:t> 취급 시 </a:t>
            </a:r>
            <a:r>
              <a:rPr lang="ko-KR" altLang="en-US" sz="1400" dirty="0" err="1"/>
              <a:t>바른자세</a:t>
            </a:r>
            <a:r>
              <a:rPr lang="ko-KR" altLang="en-US" sz="1400" dirty="0"/>
              <a:t> </a:t>
            </a:r>
            <a:r>
              <a:rPr lang="ko-KR" altLang="en-US" sz="1400" dirty="0" smtClean="0"/>
              <a:t>습관화</a:t>
            </a:r>
            <a:endParaRPr lang="en-US" altLang="ko-KR" sz="1400" dirty="0" smtClean="0"/>
          </a:p>
          <a:p>
            <a:endParaRPr lang="ko-KR" altLang="en-US" sz="1400" dirty="0"/>
          </a:p>
          <a:p>
            <a:r>
              <a:rPr lang="en-US" altLang="ko-KR" sz="1400" dirty="0"/>
              <a:t>•</a:t>
            </a:r>
            <a:r>
              <a:rPr lang="ko-KR" altLang="en-US" sz="1400" dirty="0"/>
              <a:t>굽이 낮고 편안한 신발 </a:t>
            </a:r>
            <a:r>
              <a:rPr lang="ko-KR" altLang="en-US" sz="1400" dirty="0" smtClean="0"/>
              <a:t>착용하고 적절히 </a:t>
            </a:r>
            <a:r>
              <a:rPr lang="ko-KR" altLang="en-US" sz="1400" dirty="0"/>
              <a:t>휴식</a:t>
            </a: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6415" y="3480659"/>
            <a:ext cx="3168352" cy="2379083"/>
          </a:xfrm>
          <a:prstGeom prst="rect">
            <a:avLst/>
          </a:prstGeom>
        </p:spPr>
      </p:pic>
      <p:grpSp>
        <p:nvGrpSpPr>
          <p:cNvPr id="26" name="그룹 2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7" name="직사각형 26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5</a:t>
              </a:r>
              <a:endParaRPr lang="ko-KR" altLang="en-US" sz="3800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50" dirty="0" smtClean="0">
                  <a:solidFill>
                    <a:schemeClr val="bg1"/>
                  </a:solidFill>
                </a:rPr>
                <a:t>미용작업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유해</a:t>
              </a:r>
              <a:r>
                <a:rPr lang="en-US" altLang="ko-KR" sz="2800" b="1" spc="-150" dirty="0">
                  <a:solidFill>
                    <a:schemeClr val="bg1"/>
                  </a:solidFill>
                  <a:ea typeface="맑은 고딕"/>
                </a:rPr>
                <a:t>·</a:t>
              </a:r>
              <a:r>
                <a:rPr lang="ko-KR" altLang="en-US" sz="2800" b="1" spc="-150" dirty="0">
                  <a:solidFill>
                    <a:schemeClr val="bg1"/>
                  </a:solidFill>
                  <a:ea typeface="맑은 고딕"/>
                </a:rPr>
                <a:t>위험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요인 및 안전대책 </a:t>
              </a:r>
              <a:endParaRPr lang="en-US" altLang="ko-KR" sz="2800" b="1" spc="-150" dirty="0">
                <a:solidFill>
                  <a:schemeClr val="bg1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527186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247" y="125131"/>
            <a:ext cx="11189081" cy="128587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55599" y="1572406"/>
            <a:ext cx="2404952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04.</a:t>
            </a:r>
            <a:endParaRPr lang="en-US" altLang="ko-KR" sz="2200" b="1" spc="-133" dirty="0">
              <a:solidFill>
                <a:srgbClr val="33CCCC"/>
              </a:solidFill>
              <a:latin typeface="+mj-ea"/>
              <a:ea typeface="+mj-ea"/>
            </a:endParaRP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건강장해</a:t>
            </a:r>
            <a:endParaRPr lang="en-US" altLang="ko-KR" sz="2200" b="1" spc="-133" dirty="0" smtClean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420591" y="1743413"/>
            <a:ext cx="3816425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1600" b="1" spc="-178" dirty="0" smtClean="0">
                <a:solidFill>
                  <a:srgbClr val="33CCCC"/>
                </a:solidFill>
                <a:latin typeface="+mj-ea"/>
              </a:rPr>
              <a:t>▶ </a:t>
            </a:r>
            <a:r>
              <a:rPr lang="ko-KR" altLang="en-US" sz="1600" b="1" spc="-178" dirty="0" smtClean="0">
                <a:latin typeface="+mj-ea"/>
              </a:rPr>
              <a:t>건강장해 위험성 </a:t>
            </a:r>
            <a:endParaRPr lang="ko-KR" altLang="en-US" sz="1600" b="1" spc="-178" dirty="0" smtClean="0">
              <a:latin typeface="+mj-ea"/>
              <a:ea typeface="+mj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64607" y="2045380"/>
            <a:ext cx="763284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latin typeface="+mj-lt"/>
              </a:rPr>
              <a:t>•</a:t>
            </a:r>
            <a:r>
              <a:rPr lang="ko-KR" altLang="en-US" sz="1400" dirty="0">
                <a:latin typeface="+mj-lt"/>
              </a:rPr>
              <a:t>환기</a:t>
            </a:r>
            <a:r>
              <a:rPr lang="en-US" altLang="ko-KR" sz="1400" dirty="0">
                <a:latin typeface="+mj-lt"/>
              </a:rPr>
              <a:t>·</a:t>
            </a:r>
            <a:r>
              <a:rPr lang="ko-KR" altLang="en-US" sz="1400" dirty="0">
                <a:latin typeface="+mj-lt"/>
              </a:rPr>
              <a:t>채광</a:t>
            </a:r>
            <a:r>
              <a:rPr lang="en-US" altLang="ko-KR" sz="1400" dirty="0">
                <a:latin typeface="+mj-lt"/>
              </a:rPr>
              <a:t>·</a:t>
            </a:r>
            <a:r>
              <a:rPr lang="ko-KR" altLang="en-US" sz="1400" dirty="0">
                <a:latin typeface="+mj-lt"/>
              </a:rPr>
              <a:t>조명</a:t>
            </a:r>
            <a:r>
              <a:rPr lang="en-US" altLang="ko-KR" sz="1400" dirty="0">
                <a:latin typeface="+mj-lt"/>
              </a:rPr>
              <a:t>·</a:t>
            </a:r>
            <a:r>
              <a:rPr lang="ko-KR" altLang="en-US" sz="1400" dirty="0">
                <a:latin typeface="+mj-lt"/>
              </a:rPr>
              <a:t>실내온도</a:t>
            </a:r>
            <a:r>
              <a:rPr lang="en-US" altLang="ko-KR" sz="1400" dirty="0">
                <a:latin typeface="+mj-lt"/>
              </a:rPr>
              <a:t>·</a:t>
            </a:r>
            <a:r>
              <a:rPr lang="ko-KR" altLang="en-US" sz="1400" dirty="0">
                <a:latin typeface="+mj-lt"/>
              </a:rPr>
              <a:t>청결 등에서 적정기준을 유지하지 않아 발생하는 </a:t>
            </a:r>
            <a:r>
              <a:rPr lang="ko-KR" altLang="en-US" sz="1400" dirty="0" smtClean="0">
                <a:latin typeface="+mj-lt"/>
              </a:rPr>
              <a:t>건강장해</a:t>
            </a:r>
            <a:endParaRPr lang="en-US" altLang="ko-KR" sz="1400" dirty="0" smtClean="0">
              <a:latin typeface="+mj-lt"/>
            </a:endParaRPr>
          </a:p>
          <a:p>
            <a:endParaRPr lang="ko-KR" altLang="en-US" sz="1400" dirty="0">
              <a:latin typeface="+mj-lt"/>
            </a:endParaRPr>
          </a:p>
          <a:p>
            <a:r>
              <a:rPr lang="en-US" altLang="ko-KR" sz="1400" dirty="0">
                <a:latin typeface="+mj-lt"/>
              </a:rPr>
              <a:t>•</a:t>
            </a:r>
            <a:r>
              <a:rPr lang="ko-KR" altLang="en-US" sz="1400" dirty="0">
                <a:latin typeface="+mj-lt"/>
              </a:rPr>
              <a:t>불규칙한 식사로 인한 위염</a:t>
            </a:r>
            <a:r>
              <a:rPr lang="en-US" altLang="ko-KR" sz="1400" dirty="0">
                <a:latin typeface="+mj-lt"/>
              </a:rPr>
              <a:t>, </a:t>
            </a:r>
            <a:r>
              <a:rPr lang="ko-KR" altLang="en-US" sz="1400" dirty="0">
                <a:latin typeface="+mj-lt"/>
              </a:rPr>
              <a:t>십이지장염 등 소화기 </a:t>
            </a:r>
            <a:r>
              <a:rPr lang="ko-KR" altLang="en-US" sz="1400" dirty="0" smtClean="0">
                <a:latin typeface="+mj-lt"/>
              </a:rPr>
              <a:t>장애</a:t>
            </a:r>
            <a:endParaRPr lang="en-US" altLang="ko-KR" sz="1400" dirty="0" smtClean="0">
              <a:latin typeface="+mj-lt"/>
            </a:endParaRPr>
          </a:p>
          <a:p>
            <a:endParaRPr lang="ko-KR" altLang="en-US" sz="1400" dirty="0">
              <a:latin typeface="+mj-lt"/>
            </a:endParaRPr>
          </a:p>
          <a:p>
            <a:r>
              <a:rPr lang="en-US" altLang="ko-KR" sz="1400" dirty="0">
                <a:latin typeface="+mj-lt"/>
              </a:rPr>
              <a:t>•</a:t>
            </a:r>
            <a:r>
              <a:rPr lang="ko-KR" altLang="en-US" sz="1400" dirty="0">
                <a:latin typeface="+mj-lt"/>
              </a:rPr>
              <a:t>체력소모</a:t>
            </a:r>
            <a:r>
              <a:rPr lang="en-US" altLang="ko-KR" sz="1400" dirty="0">
                <a:latin typeface="+mj-lt"/>
              </a:rPr>
              <a:t>, </a:t>
            </a:r>
            <a:r>
              <a:rPr lang="ko-KR" altLang="en-US" sz="1400" dirty="0">
                <a:latin typeface="+mj-lt"/>
              </a:rPr>
              <a:t>유해화학물질 노출</a:t>
            </a:r>
            <a:r>
              <a:rPr lang="en-US" altLang="ko-KR" sz="1400" dirty="0">
                <a:latin typeface="+mj-lt"/>
              </a:rPr>
              <a:t>, </a:t>
            </a:r>
            <a:r>
              <a:rPr lang="ko-KR" altLang="en-US" sz="1400" dirty="0">
                <a:latin typeface="+mj-lt"/>
              </a:rPr>
              <a:t>스트레스 등으로 인한 생리불순</a:t>
            </a:r>
            <a:r>
              <a:rPr lang="en-US" altLang="ko-KR" sz="1400" dirty="0">
                <a:latin typeface="+mj-lt"/>
              </a:rPr>
              <a:t>, </a:t>
            </a:r>
            <a:r>
              <a:rPr lang="ko-KR" altLang="en-US" sz="1400" dirty="0">
                <a:latin typeface="+mj-lt"/>
              </a:rPr>
              <a:t>유산 등 생식건강 </a:t>
            </a:r>
            <a:r>
              <a:rPr lang="ko-KR" altLang="en-US" sz="1400" dirty="0" smtClean="0">
                <a:latin typeface="+mj-lt"/>
              </a:rPr>
              <a:t>문제</a:t>
            </a:r>
            <a:endParaRPr lang="en-US" altLang="ko-KR" sz="1400" dirty="0" smtClean="0">
              <a:latin typeface="+mj-lt"/>
            </a:endParaRPr>
          </a:p>
          <a:p>
            <a:endParaRPr lang="ko-KR" altLang="en-US" sz="1400" dirty="0">
              <a:latin typeface="+mj-lt"/>
            </a:endParaRPr>
          </a:p>
          <a:p>
            <a:r>
              <a:rPr lang="en-US" altLang="ko-KR" sz="1400" dirty="0">
                <a:latin typeface="+mj-lt"/>
              </a:rPr>
              <a:t>•</a:t>
            </a:r>
            <a:r>
              <a:rPr lang="ko-KR" altLang="en-US" sz="1400" dirty="0">
                <a:latin typeface="+mj-lt"/>
              </a:rPr>
              <a:t>고객과의 마찰에 따른 감정노동 및 신체 폭력 위험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20591" y="3933850"/>
            <a:ext cx="3816425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1600" b="1" spc="-178" dirty="0" smtClean="0">
                <a:solidFill>
                  <a:srgbClr val="33CCCC"/>
                </a:solidFill>
                <a:latin typeface="+mj-ea"/>
              </a:rPr>
              <a:t>▶ </a:t>
            </a:r>
            <a:r>
              <a:rPr lang="ko-KR" altLang="en-US" sz="1600" b="1" spc="-178" dirty="0" smtClean="0">
                <a:latin typeface="+mj-ea"/>
              </a:rPr>
              <a:t>건강장해 예방 </a:t>
            </a:r>
            <a:endParaRPr lang="ko-KR" altLang="en-US" sz="1600" b="1" spc="-178" dirty="0" smtClean="0">
              <a:latin typeface="+mj-ea"/>
              <a:ea typeface="+mj-e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564607" y="4365898"/>
            <a:ext cx="74168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•</a:t>
            </a:r>
            <a:r>
              <a:rPr lang="ko-KR" altLang="en-US" sz="1400" dirty="0"/>
              <a:t>물기</a:t>
            </a:r>
            <a:r>
              <a:rPr lang="en-US" altLang="ko-KR" sz="1400" dirty="0"/>
              <a:t>, </a:t>
            </a:r>
            <a:r>
              <a:rPr lang="ko-KR" altLang="en-US" sz="1400" dirty="0"/>
              <a:t>약제</a:t>
            </a:r>
            <a:r>
              <a:rPr lang="en-US" altLang="ko-KR" sz="1400" dirty="0"/>
              <a:t>, </a:t>
            </a:r>
            <a:r>
              <a:rPr lang="ko-KR" altLang="en-US" sz="1400" dirty="0"/>
              <a:t>머리카락 등을 수시로 </a:t>
            </a:r>
            <a:r>
              <a:rPr lang="ko-KR" altLang="en-US" sz="1400" dirty="0" smtClean="0"/>
              <a:t>청소</a:t>
            </a:r>
            <a:endParaRPr lang="en-US" altLang="ko-KR" sz="1400" dirty="0" smtClean="0"/>
          </a:p>
          <a:p>
            <a:endParaRPr lang="ko-KR" altLang="en-US" sz="1400" dirty="0"/>
          </a:p>
          <a:p>
            <a:r>
              <a:rPr lang="en-US" altLang="ko-KR" sz="1400" dirty="0"/>
              <a:t>•</a:t>
            </a:r>
            <a:r>
              <a:rPr lang="ko-KR" altLang="en-US" sz="1400" dirty="0"/>
              <a:t>걸려 넘어질 수 있는 미용도구</a:t>
            </a:r>
            <a:r>
              <a:rPr lang="en-US" altLang="ko-KR" sz="1400" dirty="0"/>
              <a:t>·</a:t>
            </a:r>
            <a:r>
              <a:rPr lang="ko-KR" altLang="en-US" sz="1400" dirty="0"/>
              <a:t>전선 등 </a:t>
            </a:r>
            <a:r>
              <a:rPr lang="ko-KR" altLang="en-US" sz="1400" dirty="0" smtClean="0"/>
              <a:t>정리</a:t>
            </a:r>
            <a:endParaRPr lang="en-US" altLang="ko-KR" sz="1400" dirty="0" smtClean="0"/>
          </a:p>
          <a:p>
            <a:endParaRPr lang="en-US" altLang="ko-KR" sz="1400" dirty="0"/>
          </a:p>
          <a:p>
            <a:r>
              <a:rPr lang="en-US" altLang="ko-KR" sz="1400" dirty="0"/>
              <a:t>• </a:t>
            </a:r>
            <a:r>
              <a:rPr lang="ko-KR" altLang="en-US" sz="1400" dirty="0" smtClean="0"/>
              <a:t>점심시간을 정해 교대로 식사 실시 </a:t>
            </a:r>
            <a:endParaRPr lang="en-US" altLang="ko-KR" sz="1400" dirty="0" smtClean="0"/>
          </a:p>
          <a:p>
            <a:endParaRPr lang="en-US" altLang="ko-KR" sz="1400" dirty="0"/>
          </a:p>
          <a:p>
            <a:r>
              <a:rPr lang="en-US" altLang="ko-KR" sz="1400" dirty="0"/>
              <a:t>• </a:t>
            </a:r>
            <a:r>
              <a:rPr lang="ko-KR" altLang="en-US" sz="1400" dirty="0" smtClean="0"/>
              <a:t>시술 </a:t>
            </a:r>
            <a:r>
              <a:rPr lang="ko-KR" altLang="en-US" sz="1400" dirty="0"/>
              <a:t>전 </a:t>
            </a:r>
            <a:r>
              <a:rPr lang="ko-KR" altLang="en-US" sz="1400" dirty="0" smtClean="0"/>
              <a:t>상담 </a:t>
            </a:r>
            <a:r>
              <a:rPr lang="ko-KR" altLang="en-US" sz="1400" dirty="0" err="1" smtClean="0"/>
              <a:t>메뉴얼을</a:t>
            </a:r>
            <a:r>
              <a:rPr lang="ko-KR" altLang="en-US" sz="1400" dirty="0" smtClean="0"/>
              <a:t> </a:t>
            </a:r>
            <a:r>
              <a:rPr lang="ko-KR" altLang="en-US" sz="1400" dirty="0"/>
              <a:t>만들어 항목별로 </a:t>
            </a:r>
            <a:r>
              <a:rPr lang="ko-KR" altLang="en-US" sz="1400" dirty="0" smtClean="0"/>
              <a:t>충분히 고지 후 </a:t>
            </a:r>
            <a:r>
              <a:rPr lang="ko-KR" altLang="en-US" sz="1400" dirty="0"/>
              <a:t>동의를 얻어 진행</a:t>
            </a:r>
          </a:p>
        </p:txBody>
      </p:sp>
      <p:grpSp>
        <p:nvGrpSpPr>
          <p:cNvPr id="26" name="그룹 2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7" name="직사각형 26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5</a:t>
              </a:r>
              <a:endParaRPr lang="ko-KR" altLang="en-US" sz="3800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50" dirty="0" smtClean="0">
                  <a:solidFill>
                    <a:schemeClr val="bg1"/>
                  </a:solidFill>
                </a:rPr>
                <a:t>미용작업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유해</a:t>
              </a:r>
              <a:r>
                <a:rPr lang="en-US" altLang="ko-KR" sz="2800" b="1" spc="-150" dirty="0">
                  <a:solidFill>
                    <a:schemeClr val="bg1"/>
                  </a:solidFill>
                  <a:ea typeface="맑은 고딕"/>
                </a:rPr>
                <a:t>·</a:t>
              </a:r>
              <a:r>
                <a:rPr lang="ko-KR" altLang="en-US" sz="2800" b="1" spc="-150" dirty="0">
                  <a:solidFill>
                    <a:schemeClr val="bg1"/>
                  </a:solidFill>
                  <a:ea typeface="맑은 고딕"/>
                </a:rPr>
                <a:t>위험 </a:t>
              </a:r>
              <a:r>
                <a:rPr lang="ko-KR" altLang="en-US" sz="2800" b="1" spc="-150" dirty="0">
                  <a:solidFill>
                    <a:schemeClr val="bg1"/>
                  </a:solidFill>
                </a:rPr>
                <a:t>요인 및 안전대책 </a:t>
              </a:r>
              <a:endParaRPr lang="en-US" altLang="ko-KR" sz="2800" b="1" spc="-150" dirty="0">
                <a:solidFill>
                  <a:schemeClr val="bg1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9879" y="3985723"/>
            <a:ext cx="1715568" cy="1444441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032352206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0"/>
            <a:ext cx="12169775" cy="6859588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80" tIns="60890" rIns="121780" bIns="60890" rtlCol="0" anchor="ctr"/>
          <a:lstStyle/>
          <a:p>
            <a:pPr algn="ctr"/>
            <a:endParaRPr lang="ko-KR" altLang="en-US"/>
          </a:p>
        </p:txBody>
      </p:sp>
      <p:grpSp>
        <p:nvGrpSpPr>
          <p:cNvPr id="5" name="그룹 3"/>
          <p:cNvGrpSpPr/>
          <p:nvPr/>
        </p:nvGrpSpPr>
        <p:grpSpPr>
          <a:xfrm>
            <a:off x="2052439" y="1773610"/>
            <a:ext cx="9399128" cy="1501611"/>
            <a:chOff x="2370111" y="658959"/>
            <a:chExt cx="9399128" cy="1501611"/>
          </a:xfrm>
        </p:grpSpPr>
        <p:sp>
          <p:nvSpPr>
            <p:cNvPr id="6" name="TextBox 4"/>
            <p:cNvSpPr txBox="1"/>
            <p:nvPr/>
          </p:nvSpPr>
          <p:spPr>
            <a:xfrm>
              <a:off x="3344303" y="929464"/>
              <a:ext cx="8424936" cy="12311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4000" b="1" spc="-150" dirty="0" smtClean="0">
                  <a:solidFill>
                    <a:schemeClr val="bg1"/>
                  </a:solidFill>
                </a:rPr>
                <a:t>(</a:t>
              </a:r>
              <a:r>
                <a:rPr lang="ko-KR" altLang="en-US" sz="4000" b="1" spc="-150" dirty="0" smtClean="0">
                  <a:solidFill>
                    <a:schemeClr val="bg1"/>
                  </a:solidFill>
                </a:rPr>
                <a:t>참고</a:t>
              </a:r>
              <a:r>
                <a:rPr lang="en-US" altLang="ko-KR" sz="4000" b="1" spc="-150" dirty="0" smtClean="0">
                  <a:solidFill>
                    <a:schemeClr val="bg1"/>
                  </a:solidFill>
                </a:rPr>
                <a:t>) </a:t>
              </a:r>
              <a:r>
                <a:rPr lang="ko-KR" altLang="en-US" sz="4000" b="1" spc="-150" dirty="0" smtClean="0">
                  <a:solidFill>
                    <a:schemeClr val="bg1"/>
                  </a:solidFill>
                </a:rPr>
                <a:t>농업종사자의 </a:t>
              </a:r>
              <a:r>
                <a:rPr lang="ko-KR" altLang="en-US" sz="4000" b="1" spc="-150" dirty="0">
                  <a:solidFill>
                    <a:schemeClr val="bg1"/>
                  </a:solidFill>
                </a:rPr>
                <a:t>유해</a:t>
              </a:r>
              <a:r>
                <a:rPr lang="en-US" altLang="ko-KR" sz="4000" b="1" spc="-150" dirty="0">
                  <a:solidFill>
                    <a:schemeClr val="bg1"/>
                  </a:solidFill>
                  <a:ea typeface="맑은 고딕"/>
                </a:rPr>
                <a:t>·</a:t>
              </a:r>
              <a:r>
                <a:rPr lang="ko-KR" altLang="en-US" sz="4000" b="1" spc="-150" dirty="0" smtClean="0">
                  <a:solidFill>
                    <a:schemeClr val="bg1"/>
                  </a:solidFill>
                  <a:ea typeface="맑은 고딕"/>
                </a:rPr>
                <a:t>위험요인 및 </a:t>
              </a:r>
              <a:r>
                <a:rPr lang="ko-KR" altLang="en-US" sz="4000" b="1" spc="-150" dirty="0" smtClean="0">
                  <a:solidFill>
                    <a:schemeClr val="bg1"/>
                  </a:solidFill>
                </a:rPr>
                <a:t>안전대책</a:t>
              </a:r>
              <a:endParaRPr lang="en-US" altLang="ko-KR" sz="4000" b="1" spc="-150" dirty="0">
                <a:solidFill>
                  <a:schemeClr val="bg1"/>
                </a:solidFill>
              </a:endParaRPr>
            </a:p>
          </p:txBody>
        </p:sp>
        <p:grpSp>
          <p:nvGrpSpPr>
            <p:cNvPr id="7" name="그룹 8"/>
            <p:cNvGrpSpPr/>
            <p:nvPr/>
          </p:nvGrpSpPr>
          <p:grpSpPr>
            <a:xfrm>
              <a:off x="2370111" y="658959"/>
              <a:ext cx="928694" cy="913447"/>
              <a:chOff x="2370111" y="658959"/>
              <a:chExt cx="928694" cy="913447"/>
            </a:xfrm>
          </p:grpSpPr>
          <p:sp>
            <p:nvSpPr>
              <p:cNvPr id="8" name="직사각형 7"/>
              <p:cNvSpPr/>
              <p:nvPr/>
            </p:nvSpPr>
            <p:spPr>
              <a:xfrm>
                <a:off x="2370111" y="929464"/>
                <a:ext cx="642942" cy="6429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2584425" y="658959"/>
                <a:ext cx="714380" cy="82817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200000"/>
                  </a:lnSpc>
                  <a:buClr>
                    <a:srgbClr val="33CCCC"/>
                  </a:buClr>
                </a:pPr>
                <a:r>
                  <a:rPr lang="en-US" altLang="ko-KR" sz="3200" b="1" spc="-133" dirty="0" smtClean="0">
                    <a:solidFill>
                      <a:srgbClr val="33CCCC"/>
                    </a:solidFill>
                    <a:latin typeface="+mn-ea"/>
                  </a:rPr>
                  <a:t>6</a:t>
                </a:r>
                <a:r>
                  <a:rPr lang="en-US" altLang="ko-KR" sz="2800" b="1" spc="-133" dirty="0" smtClean="0">
                    <a:latin typeface="+mn-ea"/>
                  </a:rPr>
                  <a:t> </a:t>
                </a:r>
              </a:p>
            </p:txBody>
          </p: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4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7378</TotalTime>
  <Words>10887</Words>
  <Application>Microsoft Office PowerPoint</Application>
  <PresentationFormat>사용자 지정</PresentationFormat>
  <Paragraphs>2011</Paragraphs>
  <Slides>128</Slides>
  <Notes>50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7</vt:i4>
      </vt:variant>
      <vt:variant>
        <vt:lpstr>슬라이드 제목</vt:lpstr>
      </vt:variant>
      <vt:variant>
        <vt:i4>128</vt:i4>
      </vt:variant>
    </vt:vector>
  </HeadingPairs>
  <TitlesOfParts>
    <vt:vector size="140" baseType="lpstr">
      <vt:lpstr>HY견고딕</vt:lpstr>
      <vt:lpstr>Wingdings</vt:lpstr>
      <vt:lpstr>Arial</vt:lpstr>
      <vt:lpstr>Mangal</vt:lpstr>
      <vt:lpstr>맑은 고딕</vt:lpstr>
      <vt:lpstr>Office 테마</vt:lpstr>
      <vt:lpstr>디자인 사용자 지정</vt:lpstr>
      <vt:lpstr>1_디자인 사용자 지정</vt:lpstr>
      <vt:lpstr>5_디자인 사용자 지정</vt:lpstr>
      <vt:lpstr>2_디자인 사용자 지정</vt:lpstr>
      <vt:lpstr>3_디자인 사용자 지정</vt:lpstr>
      <vt:lpstr>4_디자인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Imac</dc:creator>
  <cp:lastModifiedBy>KOSHA_User</cp:lastModifiedBy>
  <cp:revision>506</cp:revision>
  <dcterms:created xsi:type="dcterms:W3CDTF">2018-09-06T09:47:18Z</dcterms:created>
  <dcterms:modified xsi:type="dcterms:W3CDTF">2021-09-28T00:27:45Z</dcterms:modified>
</cp:coreProperties>
</file>