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75" r:id="rId3"/>
    <p:sldId id="257" r:id="rId4"/>
    <p:sldId id="284" r:id="rId5"/>
    <p:sldId id="285" r:id="rId6"/>
    <p:sldId id="287" r:id="rId7"/>
    <p:sldId id="258" r:id="rId8"/>
    <p:sldId id="259" r:id="rId9"/>
    <p:sldId id="260" r:id="rId10"/>
    <p:sldId id="261" r:id="rId11"/>
    <p:sldId id="278" r:id="rId12"/>
    <p:sldId id="279" r:id="rId13"/>
    <p:sldId id="280" r:id="rId14"/>
    <p:sldId id="281" r:id="rId15"/>
    <p:sldId id="282" r:id="rId16"/>
    <p:sldId id="288" r:id="rId17"/>
    <p:sldId id="283" r:id="rId18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S PGothic" panose="020B0600070205080204" pitchFamily="34" charset="-128"/>
      <p:regular r:id="rId25"/>
    </p:embeddedFont>
    <p:embeddedFont>
      <p:font typeface="MS PGothic" panose="020B0600070205080204" pitchFamily="34" charset="-128"/>
      <p:regular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6" name="Picture 5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뇌심혈관-배경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5" name="Picture 4" descr="달비계커버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52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8854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작업의자형 달비계 작업 시 안전수칙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40766"/>
            <a:ext cx="7664450" cy="3799633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82730" y="2203338"/>
            <a:ext cx="7024193" cy="318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다음의 작업용 섬유로프 또는 안전대 섬유벨트 사용금지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➊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꼬임이 끊어진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➋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심하게 손상되거나 부식된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➌ 2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개 이상의 로프 또는 벨트를 연결한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➍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작업높이보다 길이가 짧은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달비계에 구명줄을 설치하고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근로자가 착용한 안전대의 안전줄을 달비계의 구명줄에 체결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모서리가 둥근 직사각형 15">
            <a:extLst>
              <a:ext uri="{FF2B5EF4-FFF2-40B4-BE49-F238E27FC236}">
                <a16:creationId xmlns="" xmlns:a16="http://schemas.microsoft.com/office/drawing/2014/main" id="{CF5A9C96-9FF0-C0A5-9C5D-ED840756C87A}"/>
              </a:ext>
            </a:extLst>
          </p:cNvPr>
          <p:cNvSpPr/>
          <p:nvPr/>
        </p:nvSpPr>
        <p:spPr>
          <a:xfrm>
            <a:off x="905818" y="1370128"/>
            <a:ext cx="2807766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작업용 섬유로프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65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곤돌라형 달비계 작업 시 안전수칙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007" y="1775037"/>
            <a:ext cx="3513830" cy="3528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518" y="5387043"/>
            <a:ext cx="2709998" cy="42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5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곤돌라형 달비계 작업 시 안전수칙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4531"/>
            <a:ext cx="7664450" cy="4194706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82730" y="1922133"/>
            <a:ext cx="7024193" cy="203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다음 달기체인 사용금지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➊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달기 체인의 길이가 달기 체인이 제조된 때의 길이의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5%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를 초과한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➋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링의 단면지름이 달기체인이 제조된 때의 해당  링의 지름의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10%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를         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   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초과하여 감소한 것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➌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균열이 있거나 심하게 변형된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181" y="3954741"/>
            <a:ext cx="5206453" cy="1821091"/>
          </a:xfrm>
          <a:prstGeom prst="rect">
            <a:avLst/>
          </a:prstGeom>
        </p:spPr>
      </p:pic>
      <p:sp>
        <p:nvSpPr>
          <p:cNvPr id="9" name="모서리가 둥근 직사각형 15"/>
          <p:cNvSpPr/>
          <p:nvPr/>
        </p:nvSpPr>
        <p:spPr>
          <a:xfrm>
            <a:off x="905818" y="1160192"/>
            <a:ext cx="2807766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달기체인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965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곤돌라형 달비계 작업 시 안전수칙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4531"/>
            <a:ext cx="7664450" cy="4194706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82730" y="1922133"/>
            <a:ext cx="7024193" cy="203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다음 달기체인 사용금지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➊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달기 체인의 길이가 달기 체인이 제조된 때의 길이의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5%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를 초과한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➋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링의 단면지름이 달기체인이 제조된 때의 해당 링의 지름의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10%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를   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   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초과하여 감소한 것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➌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균열이 있거나 심하게 변형된 것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4032795"/>
            <a:ext cx="5100165" cy="1569649"/>
          </a:xfrm>
          <a:prstGeom prst="rect">
            <a:avLst/>
          </a:prstGeom>
        </p:spPr>
      </p:pic>
      <p:sp>
        <p:nvSpPr>
          <p:cNvPr id="8" name="모서리가 둥근 직사각형 15"/>
          <p:cNvSpPr/>
          <p:nvPr/>
        </p:nvSpPr>
        <p:spPr>
          <a:xfrm>
            <a:off x="905818" y="1160192"/>
            <a:ext cx="2807766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달기체인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452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곤돌라형 달비계 작업 시 안전수칙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33966" y="1734532"/>
            <a:ext cx="7664450" cy="1751618"/>
            <a:chOff x="833966" y="1734532"/>
            <a:chExt cx="7664450" cy="202639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3966" y="1734532"/>
              <a:ext cx="7664450" cy="2026396"/>
            </a:xfrm>
            <a:prstGeom prst="rect">
              <a:avLst/>
            </a:prstGeom>
          </p:spPr>
        </p:pic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1062410" y="1812608"/>
              <a:ext cx="5243140" cy="1830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심하게 손상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·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변형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·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부식된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달기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강선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·</a:t>
              </a:r>
              <a:r>
                <a:rPr kumimoji="0" lang="ko-KR" altLang="en-US" sz="1700" b="1" spc="-150" dirty="0" err="1" smtClean="0">
                  <a:solidFill>
                    <a:srgbClr val="404040"/>
                  </a:solidFill>
                  <a:ea typeface="맑은 고딕" pitchFamily="50" charset="-127"/>
                </a:rPr>
                <a:t>달기강대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사용금지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달기 와이어로프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달기 체인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달기 강선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달기 강대는 비계의 보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앵커볼트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건축물의 보 등에 양끝을 각각 연결하여 풀리지 않도록 설치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5550" y="1837322"/>
              <a:ext cx="1674529" cy="1781415"/>
            </a:xfrm>
            <a:prstGeom prst="rect">
              <a:avLst/>
            </a:prstGeom>
          </p:spPr>
        </p:pic>
      </p:grpSp>
      <p:sp>
        <p:nvSpPr>
          <p:cNvPr id="11" name="모서리가 둥근 직사각형 15"/>
          <p:cNvSpPr/>
          <p:nvPr/>
        </p:nvSpPr>
        <p:spPr>
          <a:xfrm>
            <a:off x="905817" y="1160192"/>
            <a:ext cx="3313757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달기강선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, 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달기강대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29" y="4271340"/>
            <a:ext cx="7664450" cy="1794365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944" y="4503717"/>
            <a:ext cx="1450128" cy="1491685"/>
          </a:xfrm>
          <a:prstGeom prst="rect">
            <a:avLst/>
          </a:prstGeom>
        </p:spPr>
      </p:pic>
      <p:pic>
        <p:nvPicPr>
          <p:cNvPr id="18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824" y="4448022"/>
            <a:ext cx="1713699" cy="1556159"/>
          </a:xfrm>
          <a:prstGeom prst="rect">
            <a:avLst/>
          </a:prstGeom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62410" y="4341642"/>
            <a:ext cx="3846782" cy="165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작업발판은 폭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40cm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이상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틈새가      없도록 해야 함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작업발판 재료는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뒤집히거나 떨어지지 않도록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비계의 보 등에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연결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고정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0" name="모서리가 둥근 직사각형 15"/>
          <p:cNvSpPr/>
          <p:nvPr/>
        </p:nvSpPr>
        <p:spPr>
          <a:xfrm>
            <a:off x="905817" y="3626717"/>
            <a:ext cx="3313757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달기강선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, 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달기강대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695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곤돌라형 달비계 작업 시 안전수칙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4531"/>
            <a:ext cx="7664450" cy="4194706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82731" y="1976544"/>
            <a:ext cx="6999452" cy="161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비계의 흔들림 또는 뒤집힘 방지 조치 실시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예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비계의 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작업발판 등에    버팀 설치 등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선반 비계에서는 보의 접속부 및 교차부를 철선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이음철물 등을 사용하여   확실하게 접속시키거나 단단하게 연결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59" y="3193817"/>
            <a:ext cx="2353360" cy="2568808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82731" y="3580154"/>
            <a:ext cx="4566229" cy="16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달비계에 구명줄을 설치하고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근로자가 착용한 안전대의  안전줄을 달비계의 구명줄에 체결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달비계에 안전난간을 설치할 수 있는 구조인  경우에는 달비계에 안전난간을 설치할 것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2" name="모서리가 둥근 직사각형 15"/>
          <p:cNvSpPr/>
          <p:nvPr/>
        </p:nvSpPr>
        <p:spPr>
          <a:xfrm>
            <a:off x="905818" y="1160192"/>
            <a:ext cx="370428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비계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, 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구명줄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,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안전난간 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5580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70125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달비계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안전작업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점검표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86674"/>
            <a:ext cx="8139212" cy="45425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426C06-2983-AF56-AD47-4421276ECFE1}"/>
              </a:ext>
            </a:extLst>
          </p:cNvPr>
          <p:cNvSpPr txBox="1"/>
          <p:nvPr/>
        </p:nvSpPr>
        <p:spPr>
          <a:xfrm>
            <a:off x="1389063" y="5445063"/>
            <a:ext cx="4577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200" b="1" dirty="0">
                <a:solidFill>
                  <a:srgbClr val="404040"/>
                </a:solidFill>
                <a:ea typeface="맑은 고딕" pitchFamily="50" charset="-127"/>
              </a:rPr>
              <a:t>* </a:t>
            </a:r>
            <a:r>
              <a:rPr kumimoji="0" lang="ko-KR" altLang="en-US" sz="1200" b="1" dirty="0">
                <a:solidFill>
                  <a:srgbClr val="404040"/>
                </a:solidFill>
                <a:ea typeface="맑은 고딕" pitchFamily="50" charset="-127"/>
              </a:rPr>
              <a:t>현장 상황에 맞게 내용 조정 필요</a:t>
            </a:r>
            <a:endParaRPr lang="ko-KR" altLang="en-US" sz="1200" dirty="0"/>
          </a:p>
        </p:txBody>
      </p:sp>
      <p:graphicFrame>
        <p:nvGraphicFramePr>
          <p:cNvPr id="5" name="Table 3">
            <a:extLst>
              <a:ext uri="{FF2B5EF4-FFF2-40B4-BE49-F238E27FC236}">
                <a16:creationId xmlns="" xmlns:a16="http://schemas.microsoft.com/office/drawing/2014/main" id="{0BD10B4E-0D07-3BB8-7E32-A10FBA80C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651566"/>
              </p:ext>
            </p:extLst>
          </p:nvPr>
        </p:nvGraphicFramePr>
        <p:xfrm>
          <a:off x="1070211" y="1786668"/>
          <a:ext cx="7627334" cy="3580514"/>
        </p:xfrm>
        <a:graphic>
          <a:graphicData uri="http://schemas.openxmlformats.org/drawingml/2006/table">
            <a:tbl>
              <a:tblPr/>
              <a:tblGrid>
                <a:gridCol w="2790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506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1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61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229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45826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순번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78819" marR="78819" marT="39409" marB="39409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평가문항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78819" marR="78819" marT="39409" marB="39409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평가결과</a:t>
                      </a:r>
                      <a:endParaRPr lang="en-US" sz="1100" b="1" dirty="0"/>
                    </a:p>
                  </a:txBody>
                  <a:tcPr marL="78819" marR="78819" marT="39409" marB="39409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436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개선필요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보통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우수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1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작업 전 로프의 상태를 점검하였는가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2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올바른 로프 매듭요령을 숙지하였는가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3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로프 접촉부에 보호대를 설치하였는가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12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4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개소 이상의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지지뮬에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로프에 접속하였는가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77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5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로프 지지물에 대한 사전 안전성 점검에 실시하였는가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6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구명줄을 설치하였는가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?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351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7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안전모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추락방지대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를 지급 및 착용하였는가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8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무리한 스윙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(Swing)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작업을 금지하고 있는가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9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비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바람 등 기상 상태는 적정한가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741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10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작업 전 안전교육을 실시하였는가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108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11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옥상과 지상에 각각 작업지휘자를 배치하였는가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6116477"/>
                  </a:ext>
                </a:extLst>
              </a:tr>
              <a:tr h="11081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12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작업 장소 하부 출입금지 조치를 실시하였는가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974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889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EB433D76-74A0-62E8-57E9-E6A989335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672" y="5763682"/>
            <a:ext cx="1732683" cy="577561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A63A2D3F-7151-41B8-7123-A8FC0F565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049" y="1066800"/>
            <a:ext cx="3527323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8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BEF4025-C824-DD13-575B-60BA07A40CE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="" xmlns:a16="http://schemas.microsoft.com/office/drawing/2014/main" id="{963189DB-188D-A2D4-38D6-8A4ABD493DB6}"/>
              </a:ext>
            </a:extLst>
          </p:cNvPr>
          <p:cNvSpPr txBox="1"/>
          <p:nvPr/>
        </p:nvSpPr>
        <p:spPr>
          <a:xfrm>
            <a:off x="1389063" y="510405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8565875-20F7-BB09-1E51-A267F8F4EE46}"/>
              </a:ext>
            </a:extLst>
          </p:cNvPr>
          <p:cNvSpPr txBox="1"/>
          <p:nvPr/>
        </p:nvSpPr>
        <p:spPr>
          <a:xfrm>
            <a:off x="1439863" y="1998951"/>
            <a:ext cx="5400675" cy="284693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달비계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작업 주요 재해 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작업의자형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달비계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작업 시 안전수칙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곤돌라형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달비계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작업 시 안전수칙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달비계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작업안전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점검표</a:t>
            </a: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760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달비계 작업 주요 재해 사례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85484"/>
            <a:ext cx="7664450" cy="4407498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206438" y="1936567"/>
            <a:ext cx="7095590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latin typeface="+mj-ea"/>
                <a:ea typeface="+mj-ea"/>
              </a:rPr>
              <a:t>도장작업 </a:t>
            </a:r>
            <a:r>
              <a:rPr kumimoji="0" lang="en-US" altLang="ko-KR" sz="1600" b="1" spc="-150" dirty="0">
                <a:solidFill>
                  <a:srgbClr val="404040"/>
                </a:solidFill>
                <a:latin typeface="+mj-ea"/>
                <a:ea typeface="+mj-ea"/>
              </a:rPr>
              <a:t>:  </a:t>
            </a:r>
            <a:r>
              <a:rPr lang="ko-KR" altLang="en-US" sz="1600" dirty="0">
                <a:latin typeface="+mj-ea"/>
                <a:ea typeface="+mj-ea"/>
              </a:rPr>
              <a:t>아파트 외벽 도장작업 중 낙하한 페인트 이송 호스에 맞아    무게 중심을 잃고 추락하여 사망</a:t>
            </a:r>
            <a:endParaRPr kumimoji="0" lang="en-US" altLang="ko-KR" sz="16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  <p:pic>
        <p:nvPicPr>
          <p:cNvPr id="3" name="Picture 1" descr="달-1.psd">
            <a:extLst>
              <a:ext uri="{FF2B5EF4-FFF2-40B4-BE49-F238E27FC236}">
                <a16:creationId xmlns="" xmlns:a16="http://schemas.microsoft.com/office/drawing/2014/main" id="{CD74FFA2-98FD-A62F-800F-F62929E75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97" y="2738585"/>
            <a:ext cx="6402388" cy="300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달비계 작업 주요 재해 사례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97" y="1685484"/>
            <a:ext cx="7664450" cy="4407498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486356" y="1936567"/>
            <a:ext cx="6862233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600" b="1" dirty="0" err="1">
                <a:latin typeface="+mn-ea"/>
                <a:ea typeface="+mn-ea"/>
              </a:rPr>
              <a:t>코킹</a:t>
            </a:r>
            <a:r>
              <a:rPr lang="ko-KR" altLang="en-US" sz="1600" b="1" dirty="0">
                <a:latin typeface="+mn-ea"/>
                <a:ea typeface="+mn-ea"/>
              </a:rPr>
              <a:t> 작업 </a:t>
            </a:r>
            <a:r>
              <a:rPr lang="en-US" altLang="ko-KR" sz="1600" dirty="0">
                <a:latin typeface="+mn-ea"/>
                <a:ea typeface="+mn-ea"/>
              </a:rPr>
              <a:t>: </a:t>
            </a:r>
            <a:r>
              <a:rPr lang="ko-KR" altLang="en-US" sz="1600" dirty="0">
                <a:latin typeface="+mn-ea"/>
                <a:ea typeface="+mn-ea"/>
              </a:rPr>
              <a:t>아파트 발코니 창틀 외부 </a:t>
            </a:r>
            <a:r>
              <a:rPr lang="ko-KR" altLang="en-US" sz="1600" dirty="0" err="1">
                <a:latin typeface="+mn-ea"/>
                <a:ea typeface="+mn-ea"/>
              </a:rPr>
              <a:t>코킹작업을</a:t>
            </a:r>
            <a:r>
              <a:rPr lang="ko-KR" altLang="en-US" sz="1600" dirty="0">
                <a:latin typeface="+mn-ea"/>
                <a:ea typeface="+mn-ea"/>
              </a:rPr>
              <a:t> 위해 옥상에서      </a:t>
            </a:r>
            <a:r>
              <a:rPr lang="ko-KR" altLang="en-US" sz="1600" dirty="0" err="1">
                <a:latin typeface="+mn-ea"/>
                <a:ea typeface="+mn-ea"/>
              </a:rPr>
              <a:t>달비계에</a:t>
            </a:r>
            <a:r>
              <a:rPr lang="ko-KR" altLang="en-US" sz="1600" dirty="0">
                <a:latin typeface="+mn-ea"/>
                <a:ea typeface="+mn-ea"/>
              </a:rPr>
              <a:t> 탑승하는 순간 로프 고정점이 파손되어 추락하여 사망</a:t>
            </a:r>
            <a:endParaRPr kumimoji="0" lang="en-US" altLang="ko-KR" sz="1600" b="1" spc="-150" dirty="0">
              <a:solidFill>
                <a:srgbClr val="404040"/>
              </a:solidFill>
              <a:latin typeface="+mn-ea"/>
              <a:ea typeface="+mn-ea"/>
            </a:endParaRPr>
          </a:p>
        </p:txBody>
      </p:sp>
      <p:pic>
        <p:nvPicPr>
          <p:cNvPr id="2" name="Picture 1" descr="달-2.psd">
            <a:extLst>
              <a:ext uri="{FF2B5EF4-FFF2-40B4-BE49-F238E27FC236}">
                <a16:creationId xmlns="" xmlns:a16="http://schemas.microsoft.com/office/drawing/2014/main" id="{1EFFB53E-4C46-35EF-665D-A0B7B151F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91" y="2880827"/>
            <a:ext cx="6284853" cy="288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9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달비계 작업 주요 재해 사례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85484"/>
            <a:ext cx="7664450" cy="4407498"/>
          </a:xfrm>
          <a:prstGeom prst="rect">
            <a:avLst/>
          </a:prstGeom>
        </p:spPr>
      </p:pic>
      <p:pic>
        <p:nvPicPr>
          <p:cNvPr id="3" name="Picture 1" descr="달-3.psd">
            <a:extLst>
              <a:ext uri="{FF2B5EF4-FFF2-40B4-BE49-F238E27FC236}">
                <a16:creationId xmlns="" xmlns:a16="http://schemas.microsoft.com/office/drawing/2014/main" id="{36AF8903-89DE-A310-59B1-002964BB1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93" y="2517890"/>
            <a:ext cx="6390322" cy="333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206438" y="1936567"/>
            <a:ext cx="6862233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600" b="1" dirty="0" err="1">
                <a:latin typeface="+mn-ea"/>
                <a:ea typeface="+mn-ea"/>
              </a:rPr>
              <a:t>균열보수</a:t>
            </a:r>
            <a:r>
              <a:rPr lang="en-US" altLang="ko-KR" sz="1600" b="1" dirty="0">
                <a:latin typeface="+mn-ea"/>
                <a:ea typeface="+mn-ea"/>
              </a:rPr>
              <a:t>·</a:t>
            </a:r>
            <a:r>
              <a:rPr lang="ko-KR" altLang="en-US" sz="1600" b="1" dirty="0">
                <a:latin typeface="+mn-ea"/>
                <a:ea typeface="+mn-ea"/>
              </a:rPr>
              <a:t>방수 작업 </a:t>
            </a:r>
            <a:r>
              <a:rPr lang="en-US" altLang="ko-KR" sz="1600" dirty="0">
                <a:latin typeface="+mn-ea"/>
                <a:ea typeface="+mn-ea"/>
              </a:rPr>
              <a:t>: </a:t>
            </a:r>
            <a:r>
              <a:rPr lang="ko-KR" altLang="en-US" sz="1600" dirty="0">
                <a:latin typeface="+mn-ea"/>
                <a:ea typeface="+mn-ea"/>
              </a:rPr>
              <a:t>아파트 외벽 균열 보수 작업 중 상부 낙하물에   의해 무게중심을 잃고 추락하여 사망</a:t>
            </a:r>
            <a:endParaRPr kumimoji="0" lang="en-US" altLang="ko-KR" sz="1600" b="1" spc="-150" dirty="0">
              <a:solidFill>
                <a:srgbClr val="40404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265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달비계 작업 주요 재해 사례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85484"/>
            <a:ext cx="7664450" cy="4407498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206437" y="1936567"/>
            <a:ext cx="7177071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600" b="1" dirty="0">
                <a:latin typeface="+mn-ea"/>
                <a:ea typeface="+mn-ea"/>
              </a:rPr>
              <a:t>청소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>
                <a:latin typeface="+mn-ea"/>
                <a:ea typeface="+mn-ea"/>
              </a:rPr>
              <a:t>설비 설치 등 기타 작업</a:t>
            </a:r>
            <a:r>
              <a:rPr lang="ko-KR" altLang="en-US" sz="1600" dirty="0">
                <a:latin typeface="+mn-ea"/>
                <a:ea typeface="+mn-ea"/>
              </a:rPr>
              <a:t> </a:t>
            </a:r>
            <a:r>
              <a:rPr lang="en-US" altLang="ko-KR" sz="1600" dirty="0">
                <a:latin typeface="+mn-ea"/>
                <a:ea typeface="+mn-ea"/>
              </a:rPr>
              <a:t>: </a:t>
            </a:r>
            <a:r>
              <a:rPr lang="ko-KR" altLang="en-US" sz="1600" dirty="0">
                <a:latin typeface="+mn-ea"/>
                <a:ea typeface="+mn-ea"/>
              </a:rPr>
              <a:t>아파트 외벽의 먼지 페인트 균열 등을     제거하는 작업을 하던 중 무게중심을 잃고 추락하여 사망</a:t>
            </a:r>
            <a:endParaRPr kumimoji="0" lang="en-US" altLang="ko-KR" sz="1600" b="1" spc="-150" dirty="0">
              <a:solidFill>
                <a:srgbClr val="404040"/>
              </a:solidFill>
              <a:latin typeface="+mn-ea"/>
              <a:ea typeface="+mn-ea"/>
            </a:endParaRPr>
          </a:p>
        </p:txBody>
      </p:sp>
      <p:pic>
        <p:nvPicPr>
          <p:cNvPr id="2" name="Picture 1" descr="달-4.psd">
            <a:extLst>
              <a:ext uri="{FF2B5EF4-FFF2-40B4-BE49-F238E27FC236}">
                <a16:creationId xmlns="" xmlns:a16="http://schemas.microsoft.com/office/drawing/2014/main" id="{0769FD92-3F68-20A2-A0F2-A886BBCFF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82" y="2880021"/>
            <a:ext cx="6243375" cy="292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31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9464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작업의자형 달비계 작업 시 안전수칙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007" y="1775037"/>
            <a:ext cx="3513830" cy="34532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606" y="5329319"/>
            <a:ext cx="2590680" cy="4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/>
          <p:cNvSpPr/>
          <p:nvPr/>
        </p:nvSpPr>
        <p:spPr>
          <a:xfrm>
            <a:off x="905818" y="1371774"/>
            <a:ext cx="193944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작업대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9464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작업의자형 달비계 작업 시 안전수칙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83" y="1866109"/>
            <a:ext cx="8108257" cy="1254894"/>
          </a:xfrm>
          <a:prstGeom prst="rect">
            <a:avLst/>
          </a:prstGeom>
        </p:spPr>
      </p:pic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859211" y="2095474"/>
            <a:ext cx="7907749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근로자의 하중을 견딜 수 있는 강도의 재료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나무 등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를 사용하여 견고한 구조로 제작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작업대의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4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개 모서리에 로프를 매달아 뒤집히거나 떨어지지 않도록 연결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2" name="모서리가 둥근 직사각형 15"/>
          <p:cNvSpPr/>
          <p:nvPr/>
        </p:nvSpPr>
        <p:spPr>
          <a:xfrm>
            <a:off x="905818" y="3340314"/>
            <a:ext cx="285338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작업용 섬유로프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46" y="3877953"/>
            <a:ext cx="8130654" cy="2169503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91290" y="4170980"/>
            <a:ext cx="5582230" cy="161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로프는 콘크리트에 매립된 고리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건축물의 콘크리트 또는 철재 구조물 등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2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개 이상의 견고한 고정점에 풀리지          않도록 결속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로프와 구명줄은 다른 고정점에 결속되도록 할 것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278" y="4059066"/>
            <a:ext cx="2185136" cy="18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달비계작업 안전수칙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0785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작업의자형 달비계 작업 시 안전수칙</a:t>
            </a:r>
          </a:p>
        </p:txBody>
      </p:sp>
      <p:sp>
        <p:nvSpPr>
          <p:cNvPr id="11" name="모서리가 둥근 직사각형 15"/>
          <p:cNvSpPr/>
          <p:nvPr/>
        </p:nvSpPr>
        <p:spPr>
          <a:xfrm>
            <a:off x="905818" y="1370128"/>
            <a:ext cx="2807766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작업용 섬유로프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65272"/>
            <a:ext cx="7984914" cy="4039288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42090" y="2358023"/>
            <a:ext cx="7563430" cy="239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작업하는 근로자의 하중을 견딜 수 있는 충분한 강도를 가진 로프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구명줄 및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고정점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사용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로프에 작업대를 연결하여 하강하는 방법으로 작업하는 경우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근로자의 조종 없이 작업대가 하강하지 않도록 조치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로프 또는 구명줄이 결속된 고정점의 로프는 다른 사람이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                            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풀지 못하게 하고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‘작업 중’ 경고표지를 부착할 것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005" y="3806269"/>
            <a:ext cx="2122200" cy="1940815"/>
          </a:xfrm>
          <a:prstGeom prst="rect">
            <a:avLst/>
          </a:prstGeom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021770" y="4753882"/>
            <a:ext cx="5380235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로프와 구명줄이 끝부분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날카로운 물체 등에 의해 절단 또는 마모 우려가 있는 경우에는 로프 보호 덮개 등 조치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684</Words>
  <Application>Microsoft Office PowerPoint</Application>
  <PresentationFormat>화면 슬라이드 쇼(4:3)</PresentationFormat>
  <Paragraphs>111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3" baseType="lpstr">
      <vt:lpstr>맑은 고딕</vt:lpstr>
      <vt:lpstr>Calibri</vt:lpstr>
      <vt:lpstr>Arial</vt:lpstr>
      <vt:lpstr>MS PGothic</vt:lpstr>
      <vt:lpstr>MS PGothic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121</cp:revision>
  <dcterms:created xsi:type="dcterms:W3CDTF">2022-11-13T15:13:23Z</dcterms:created>
  <dcterms:modified xsi:type="dcterms:W3CDTF">2022-12-29T04:39:46Z</dcterms:modified>
  <cp:category/>
</cp:coreProperties>
</file>