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75" r:id="rId3"/>
    <p:sldId id="257" r:id="rId4"/>
    <p:sldId id="278" r:id="rId5"/>
    <p:sldId id="281" r:id="rId6"/>
    <p:sldId id="280" r:id="rId7"/>
    <p:sldId id="258" r:id="rId8"/>
    <p:sldId id="259" r:id="rId9"/>
    <p:sldId id="260" r:id="rId10"/>
    <p:sldId id="261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82" r:id="rId26"/>
    <p:sldId id="277" r:id="rId27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28"/>
      <p:bold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MS PGothic" panose="020B0600070205080204" pitchFamily="34" charset="-128"/>
      <p:regular r:id="rId34"/>
    </p:embeddedFont>
    <p:embeddedFont>
      <p:font typeface="MS PGothic" panose="020B0600070205080204" pitchFamily="34" charset="-128"/>
      <p:regular r:id="rId3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57" autoAdjust="0"/>
  </p:normalViewPr>
  <p:slideViewPr>
    <p:cSldViewPr snapToGrid="0" snapToObjects="1">
      <p:cViewPr varScale="1">
        <p:scale>
          <a:sx n="100" d="100"/>
          <a:sy n="100" d="100"/>
        </p:scale>
        <p:origin x="45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ack-ivory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8" name="Picture 7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1893" y="576564"/>
            <a:ext cx="433374" cy="43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0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0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9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14800" y="3416300"/>
            <a:ext cx="896112" cy="1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6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8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6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6" name="Picture 5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3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7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3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2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뇌심혈관-배경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5" name="Picture 4" descr="지붕배경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5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지붕 작업 안전 수칙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298" y="1452754"/>
            <a:ext cx="7463369" cy="1867388"/>
          </a:xfrm>
          <a:prstGeom prst="rect">
            <a:avLst/>
          </a:prstGeom>
        </p:spPr>
      </p:pic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1149463" y="1986043"/>
            <a:ext cx="6862233" cy="81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지붕 위 작업 시 가공전선에 접촉할 위험이 있는지 확인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지붕 해체작업 전에는 사전조사 및 작업계획서 작성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이행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교육		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50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287159"/>
            <a:ext cx="232975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 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사례 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1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051" y="2797178"/>
            <a:ext cx="7607165" cy="851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BA03CE1-99BD-3069-2DCF-693DCB735BBC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="" xmlns:a16="http://schemas.microsoft.com/office/drawing/2014/main" id="{C6D1E0DC-F49D-6156-BCD5-4436451E6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163" y="1880199"/>
            <a:ext cx="8021562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창고 지붕 방수공사 중 밝고 있던 채광창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스카이라이트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)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가 부서지면서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6.3m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아래로 떨어짐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508" y="2504389"/>
            <a:ext cx="5562742" cy="36323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1728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8402D470-C09C-19B5-7C89-DC4A60A80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459327"/>
            <a:ext cx="7664450" cy="4498669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BD6CA2A7-22E1-6022-1944-84154AB11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972" y="1833312"/>
            <a:ext cx="4046632" cy="700813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="" xmlns:a16="http://schemas.microsoft.com/office/drawing/2014/main" id="{59704304-3B3E-AD50-BCCF-CF7A7AB43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72" y="3757706"/>
            <a:ext cx="4046632" cy="700813"/>
          </a:xfrm>
          <a:prstGeom prst="rect">
            <a:avLst/>
          </a:prstGeom>
        </p:spPr>
      </p:pic>
      <p:sp>
        <p:nvSpPr>
          <p:cNvPr id="7" name="TextBox 13">
            <a:extLst>
              <a:ext uri="{FF2B5EF4-FFF2-40B4-BE49-F238E27FC236}">
                <a16:creationId xmlns="" xmlns:a16="http://schemas.microsoft.com/office/drawing/2014/main" id="{303DC139-A85B-013D-CD4E-30E3DFCEB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488" y="2370548"/>
            <a:ext cx="686223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추락방지망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설치 등의 떨어짐 위험에 대한 방호조치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미실시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강도가 약한 채광창과 샌드위치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판넬로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구성된 지붕 작업 시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추락방지망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등의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떨어짐 사고 예방조치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미실시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8" name="TextBox 13">
            <a:extLst>
              <a:ext uri="{FF2B5EF4-FFF2-40B4-BE49-F238E27FC236}">
                <a16:creationId xmlns="" xmlns:a16="http://schemas.microsoft.com/office/drawing/2014/main" id="{A86BC2D7-E339-F8E1-01D8-361119324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489" y="4327011"/>
            <a:ext cx="686223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떨어질 위험이 있는 지붕 위에서 작업 시 추락방지조치 철저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강도가 약하고 노후화되어 파손 가능성이 높은 지붕 위에서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작업시에는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작업발판 또는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안전방망을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설치하는 등 추락방지조치 실시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3081C8A-9B8E-EB71-3462-245FE5CAA65E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5833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287159"/>
            <a:ext cx="232975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 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사례 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2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051" y="2797178"/>
            <a:ext cx="7607165" cy="851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BA03CE1-99BD-3069-2DCF-693DCB735BBC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="" xmlns:a16="http://schemas.microsoft.com/office/drawing/2014/main" id="{C6D1E0DC-F49D-6156-BCD5-4436451E6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163" y="1880199"/>
            <a:ext cx="7719053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공장 철거공사 현장에서 지붕 슬레이트 철거작업을 위하여 </a:t>
            </a: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지붕재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해체 작업 중 슬레이트를 밟아 파손되어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9.75m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아래 바닥으로 떨어짐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558" y="2839755"/>
            <a:ext cx="4248150" cy="32826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0250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8402D470-C09C-19B5-7C89-DC4A60A80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459327"/>
            <a:ext cx="7664450" cy="4498669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BD6CA2A7-22E1-6022-1944-84154AB11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972" y="1735489"/>
            <a:ext cx="4046632" cy="700813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="" xmlns:a16="http://schemas.microsoft.com/office/drawing/2014/main" id="{59704304-3B3E-AD50-BCCF-CF7A7AB43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72" y="3579254"/>
            <a:ext cx="4046632" cy="700813"/>
          </a:xfrm>
          <a:prstGeom prst="rect">
            <a:avLst/>
          </a:prstGeom>
        </p:spPr>
      </p:pic>
      <p:sp>
        <p:nvSpPr>
          <p:cNvPr id="7" name="TextBox 13">
            <a:extLst>
              <a:ext uri="{FF2B5EF4-FFF2-40B4-BE49-F238E27FC236}">
                <a16:creationId xmlns="" xmlns:a16="http://schemas.microsoft.com/office/drawing/2014/main" id="{303DC139-A85B-013D-CD4E-30E3DFCEB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488" y="2197711"/>
            <a:ext cx="686223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떨어짐 사고 예방조치 미흡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견고한 작업발판 또는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안전방망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미설치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-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안전대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걸이시설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미설치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및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안전대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미착용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8" name="TextBox 13">
            <a:extLst>
              <a:ext uri="{FF2B5EF4-FFF2-40B4-BE49-F238E27FC236}">
                <a16:creationId xmlns="" xmlns:a16="http://schemas.microsoft.com/office/drawing/2014/main" id="{A86BC2D7-E339-F8E1-01D8-361119324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4075176"/>
            <a:ext cx="686223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지붕 위 작업에 따른 추락 방지조치 실시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지붕 위 작업을 최소화하여야 하며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불가피한 경우 추락방지조치 실시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작업발판 및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추락방호망을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설치하기 곤란한 경우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안전대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부착설비를 설치하고 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안전대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착용 및 체결한 뒤 작업을 실시하여야 함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3081C8A-9B8E-EB71-3462-245FE5CAA65E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6252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287159"/>
            <a:ext cx="232975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 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사례 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051" y="2797178"/>
            <a:ext cx="7607165" cy="851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BA03CE1-99BD-3069-2DCF-693DCB735BBC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="" xmlns:a16="http://schemas.microsoft.com/office/drawing/2014/main" id="{C6D1E0DC-F49D-6156-BCD5-4436451E6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163" y="1880199"/>
            <a:ext cx="7719053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공장 신축공사 현장 지붕에서 샌드위치 </a:t>
            </a: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판넬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설치를 위해 나사못 고정 작업을 하던 중 몸의 중심을 잃고 지붕 </a:t>
            </a: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판넬이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설치되지 않은 </a:t>
            </a: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개구부를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통해 공장바닥으로 떨어짐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025" y="2922149"/>
            <a:ext cx="4634276" cy="306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5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8402D470-C09C-19B5-7C89-DC4A60A80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459327"/>
            <a:ext cx="7664450" cy="4498669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BD6CA2A7-22E1-6022-1944-84154AB11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972" y="1735489"/>
            <a:ext cx="4046632" cy="700813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="" xmlns:a16="http://schemas.microsoft.com/office/drawing/2014/main" id="{59704304-3B3E-AD50-BCCF-CF7A7AB43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72" y="3579254"/>
            <a:ext cx="4046632" cy="700813"/>
          </a:xfrm>
          <a:prstGeom prst="rect">
            <a:avLst/>
          </a:prstGeom>
        </p:spPr>
      </p:pic>
      <p:sp>
        <p:nvSpPr>
          <p:cNvPr id="7" name="TextBox 13">
            <a:extLst>
              <a:ext uri="{FF2B5EF4-FFF2-40B4-BE49-F238E27FC236}">
                <a16:creationId xmlns="" xmlns:a16="http://schemas.microsoft.com/office/drawing/2014/main" id="{303DC139-A85B-013D-CD4E-30E3DFCEB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488" y="2197711"/>
            <a:ext cx="686223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추락방지 조치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추락방지망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설치 등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)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미실시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개인보호구 미착용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-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안전대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부착설비 포함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),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안전모 미착용 예방조치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미실시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8" name="TextBox 13">
            <a:extLst>
              <a:ext uri="{FF2B5EF4-FFF2-40B4-BE49-F238E27FC236}">
                <a16:creationId xmlns="" xmlns:a16="http://schemas.microsoft.com/office/drawing/2014/main" id="{A86BC2D7-E339-F8E1-01D8-361119324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4075176"/>
            <a:ext cx="686223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추락방지조치 철저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떨어질 위험이 있는 지붕 위에서 작업 시에는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안전방망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설치 등의 조치 실시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보호구 착용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추락방지조치 외에도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안전대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안전모 등 개인보호구 착용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3081C8A-9B8E-EB71-3462-245FE5CAA65E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4581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287159"/>
            <a:ext cx="232975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 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사례 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4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051" y="2797178"/>
            <a:ext cx="7607165" cy="851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BA03CE1-99BD-3069-2DCF-693DCB735BBC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="" xmlns:a16="http://schemas.microsoft.com/office/drawing/2014/main" id="{C6D1E0DC-F49D-6156-BCD5-4436451E6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163" y="1880199"/>
            <a:ext cx="7878687" cy="82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박공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경사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)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지붕 상부에 위치한 작업발판 위에서 거푸집 고정을 위해 철선 체결 작업을 </a:t>
            </a:r>
            <a:endParaRPr kumimoji="0" lang="en-US" altLang="ko-KR" sz="17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하던 중 </a:t>
            </a: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박공지붕으로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떨어진 후 굴러서 </a:t>
            </a: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슬래브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단부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아래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2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차 외부비계 </a:t>
            </a: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띠장</a:t>
            </a: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으로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떨어짐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624" y="2972675"/>
            <a:ext cx="4890267" cy="293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2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8402D470-C09C-19B5-7C89-DC4A60A80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459327"/>
            <a:ext cx="7664450" cy="4498669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BD6CA2A7-22E1-6022-1944-84154AB11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972" y="1735489"/>
            <a:ext cx="4046632" cy="700813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="" xmlns:a16="http://schemas.microsoft.com/office/drawing/2014/main" id="{59704304-3B3E-AD50-BCCF-CF7A7AB43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72" y="3064286"/>
            <a:ext cx="4046632" cy="700813"/>
          </a:xfrm>
          <a:prstGeom prst="rect">
            <a:avLst/>
          </a:prstGeom>
        </p:spPr>
      </p:pic>
      <p:sp>
        <p:nvSpPr>
          <p:cNvPr id="7" name="TextBox 13">
            <a:extLst>
              <a:ext uri="{FF2B5EF4-FFF2-40B4-BE49-F238E27FC236}">
                <a16:creationId xmlns="" xmlns:a16="http://schemas.microsoft.com/office/drawing/2014/main" id="{303DC139-A85B-013D-CD4E-30E3DFCEB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488" y="2197711"/>
            <a:ext cx="68622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작업발판 및 안전난간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미설치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경사지붕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슬래브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단부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안전난간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미설치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8" name="TextBox 13">
            <a:extLst>
              <a:ext uri="{FF2B5EF4-FFF2-40B4-BE49-F238E27FC236}">
                <a16:creationId xmlns="" xmlns:a16="http://schemas.microsoft.com/office/drawing/2014/main" id="{A86BC2D7-E339-F8E1-01D8-361119324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3490947"/>
            <a:ext cx="686223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작업발판 및 안전난간 설치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떨어질 위험이 있는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박공지붕에서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작업을 실시할 경우에는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박공지붕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상부에 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비계를 조립하는 등의 방법으로 작업발판을 설치하고 작업발판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단부에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안전난간을 설치하는 등 추락방지조치 실시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경사지붕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슬래브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단부에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안전난간 설치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경사지붕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단부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작업 시 상부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난간대와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중간 난간대가 있는 안전난간 설치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3081C8A-9B8E-EB71-3462-245FE5CAA65E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2977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287159"/>
            <a:ext cx="232975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 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사례 </a:t>
            </a: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5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051" y="2797178"/>
            <a:ext cx="7607165" cy="851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BA03CE1-99BD-3069-2DCF-693DCB735BBC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="" xmlns:a16="http://schemas.microsoft.com/office/drawing/2014/main" id="{C6D1E0DC-F49D-6156-BCD5-4436451E6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163" y="1880199"/>
            <a:ext cx="7878687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개인 다가구주택 신축공사현장 경사 지붕에서 지붕마감작업을 하던 중 약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2.7m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아래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4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층 발코니 바닥으로 떨어짐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295" y="2839755"/>
            <a:ext cx="4309560" cy="311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9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FF43F71C-6172-1C87-F73A-498929ED231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4495" y="619422"/>
            <a:ext cx="323165" cy="323165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="" xmlns:a16="http://schemas.microsoft.com/office/drawing/2014/main" id="{3B9CFB68-75E2-4930-43A8-EC8927AD98A3}"/>
              </a:ext>
            </a:extLst>
          </p:cNvPr>
          <p:cNvSpPr txBox="1"/>
          <p:nvPr/>
        </p:nvSpPr>
        <p:spPr>
          <a:xfrm>
            <a:off x="1389063" y="529067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dirty="0">
                <a:solidFill>
                  <a:schemeClr val="accent5"/>
                </a:solidFill>
                <a:latin typeface="+mj-ea"/>
                <a:ea typeface="+mj-ea"/>
              </a:rPr>
              <a:t>차례 </a:t>
            </a:r>
            <a:r>
              <a:rPr lang="en-US" altLang="ko-KR" sz="3000" b="1" dirty="0">
                <a:solidFill>
                  <a:schemeClr val="accent5"/>
                </a:solidFill>
                <a:latin typeface="+mj-ea"/>
                <a:ea typeface="+mj-ea"/>
              </a:rPr>
              <a:t>contents</a:t>
            </a:r>
            <a:endParaRPr lang="ko-KR" altLang="en-US" sz="3000" b="1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="" xmlns:a16="http://schemas.microsoft.com/office/drawing/2014/main" id="{6DE0786D-CD7B-3A5B-3053-7E0843CAF59E}"/>
              </a:ext>
            </a:extLst>
          </p:cNvPr>
          <p:cNvSpPr txBox="1"/>
          <p:nvPr/>
        </p:nvSpPr>
        <p:spPr>
          <a:xfrm>
            <a:off x="1439863" y="1826231"/>
            <a:ext cx="5400675" cy="267765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지붕 작업 주요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위험요인</a:t>
            </a:r>
            <a:endParaRPr lang="en-US" altLang="ko-KR" sz="1900" spc="-150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지붕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작업 안전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수칙</a:t>
            </a:r>
            <a:endParaRPr lang="en-US" altLang="ko-KR" sz="1900" spc="-150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재해사례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지붕 작업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안전점검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체크리스트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ko-KR" altLang="en-US" spc="-300" dirty="0">
              <a:solidFill>
                <a:schemeClr val="accent5"/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endParaRPr lang="ko-KR" altLang="en-US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8760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8402D470-C09C-19B5-7C89-DC4A60A80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459327"/>
            <a:ext cx="7664450" cy="4293773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BD6CA2A7-22E1-6022-1944-84154AB11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972" y="1735489"/>
            <a:ext cx="4046632" cy="700813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="" xmlns:a16="http://schemas.microsoft.com/office/drawing/2014/main" id="{59704304-3B3E-AD50-BCCF-CF7A7AB43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72" y="3387559"/>
            <a:ext cx="4046632" cy="700813"/>
          </a:xfrm>
          <a:prstGeom prst="rect">
            <a:avLst/>
          </a:prstGeom>
        </p:spPr>
      </p:pic>
      <p:sp>
        <p:nvSpPr>
          <p:cNvPr id="7" name="TextBox 13">
            <a:extLst>
              <a:ext uri="{FF2B5EF4-FFF2-40B4-BE49-F238E27FC236}">
                <a16:creationId xmlns="" xmlns:a16="http://schemas.microsoft.com/office/drawing/2014/main" id="{303DC139-A85B-013D-CD4E-30E3DFCEB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2296965"/>
            <a:ext cx="68622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경사지붕 작업 시 떨어짐 위험 방지조치 미흡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작업발판 및 통로의 끝부분 또는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개구부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등에 안전난간 등 방호장치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미설치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8" name="TextBox 13">
            <a:extLst>
              <a:ext uri="{FF2B5EF4-FFF2-40B4-BE49-F238E27FC236}">
                <a16:creationId xmlns="" xmlns:a16="http://schemas.microsoft.com/office/drawing/2014/main" id="{A86BC2D7-E339-F8E1-01D8-361119324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2" y="3965600"/>
            <a:ext cx="686223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경사지붕 위에서 작업 시 추락방지 조치 철저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경사지붕 등 떨어질 위험이 있는 장소에는 충분한 강도를 가진 안전난간 설치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안전난간의 설치가 불가능한 경우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건물 외부에 비계를 설치하거나 작업자로 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하여금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안전대를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착용하게 하는 등 추락방지조치 실시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3081C8A-9B8E-EB71-3462-245FE5CAA65E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3743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287159"/>
            <a:ext cx="232975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 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사례 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6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051" y="2797178"/>
            <a:ext cx="7607165" cy="851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BA03CE1-99BD-3069-2DCF-693DCB735BBC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="" xmlns:a16="http://schemas.microsoft.com/office/drawing/2014/main" id="{C6D1E0DC-F49D-6156-BCD5-4436451E6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163" y="1880199"/>
            <a:ext cx="7878687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축사 지붕에 설치할 태양정지모듈 지지구조물 설치 중 채광창을 밟아 파손되면서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6.2m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아래로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떨어짐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699" y="2846346"/>
            <a:ext cx="4725649" cy="303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6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8402D470-C09C-19B5-7C89-DC4A60A80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459327"/>
            <a:ext cx="7664450" cy="4293773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BD6CA2A7-22E1-6022-1944-84154AB11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972" y="1735489"/>
            <a:ext cx="4046632" cy="700813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="" xmlns:a16="http://schemas.microsoft.com/office/drawing/2014/main" id="{59704304-3B3E-AD50-BCCF-CF7A7AB43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72" y="3127541"/>
            <a:ext cx="4046632" cy="700813"/>
          </a:xfrm>
          <a:prstGeom prst="rect">
            <a:avLst/>
          </a:prstGeom>
        </p:spPr>
      </p:pic>
      <p:sp>
        <p:nvSpPr>
          <p:cNvPr id="7" name="TextBox 13">
            <a:extLst>
              <a:ext uri="{FF2B5EF4-FFF2-40B4-BE49-F238E27FC236}">
                <a16:creationId xmlns="" xmlns:a16="http://schemas.microsoft.com/office/drawing/2014/main" id="{303DC139-A85B-013D-CD4E-30E3DFCEB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2232672"/>
            <a:ext cx="6862233" cy="7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추락방지조치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미실시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개인보호구 미착용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8" name="TextBox 13">
            <a:extLst>
              <a:ext uri="{FF2B5EF4-FFF2-40B4-BE49-F238E27FC236}">
                <a16:creationId xmlns="" xmlns:a16="http://schemas.microsoft.com/office/drawing/2014/main" id="{A86BC2D7-E339-F8E1-01D8-361119324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2" y="3606213"/>
            <a:ext cx="686223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추락방지조치 실시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축사 지붕의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선라이트는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외기에 장기간 노출 시 열화현상에 의한 강도저하로      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 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파손위험이 크므로 작업발판이나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추락방호망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설치 등 추락방지조치 실시 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개인보호구 착용 철저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떨어질 위험이 있는 위치에서 작업 시 개인 보호구를 착용 후 작업 실시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3081C8A-9B8E-EB71-3462-245FE5CAA65E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4916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15">
            <a:extLst>
              <a:ext uri="{FF2B5EF4-FFF2-40B4-BE49-F238E27FC236}">
                <a16:creationId xmlns="" xmlns:a16="http://schemas.microsoft.com/office/drawing/2014/main" id="{152A4C53-66B2-6FA7-3AF5-4F97DCB91003}"/>
              </a:ext>
            </a:extLst>
          </p:cNvPr>
          <p:cNvSpPr/>
          <p:nvPr/>
        </p:nvSpPr>
        <p:spPr>
          <a:xfrm>
            <a:off x="905818" y="1287159"/>
            <a:ext cx="232975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 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사례 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7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051" y="2797178"/>
            <a:ext cx="7607165" cy="851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BA03CE1-99BD-3069-2DCF-693DCB735BBC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="" xmlns:a16="http://schemas.microsoft.com/office/drawing/2014/main" id="{C6D1E0DC-F49D-6156-BCD5-4436451E6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163" y="1880199"/>
            <a:ext cx="7954887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주택 출입문의 상부 </a:t>
            </a: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슬래브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구조물 철거작업 중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슬래브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구조물이 균형을 잃고 무너지면서 </a:t>
            </a: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슬래브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구조물 아래에 깔림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487" y="2797178"/>
            <a:ext cx="4414838" cy="322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3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8402D470-C09C-19B5-7C89-DC4A60A80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459327"/>
            <a:ext cx="7664450" cy="4293773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BD6CA2A7-22E1-6022-1944-84154AB11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972" y="1735489"/>
            <a:ext cx="4046632" cy="700813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="" xmlns:a16="http://schemas.microsoft.com/office/drawing/2014/main" id="{59704304-3B3E-AD50-BCCF-CF7A7AB43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72" y="3127541"/>
            <a:ext cx="4046632" cy="700813"/>
          </a:xfrm>
          <a:prstGeom prst="rect">
            <a:avLst/>
          </a:prstGeom>
        </p:spPr>
      </p:pic>
      <p:sp>
        <p:nvSpPr>
          <p:cNvPr id="7" name="TextBox 13">
            <a:extLst>
              <a:ext uri="{FF2B5EF4-FFF2-40B4-BE49-F238E27FC236}">
                <a16:creationId xmlns="" xmlns:a16="http://schemas.microsoft.com/office/drawing/2014/main" id="{303DC139-A85B-013D-CD4E-30E3DFCEB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2232672"/>
            <a:ext cx="68622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슬래브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구조물 해체작업에 대한 무너짐 위험조치 미흡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철거작업구간 주변 추락방지조치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미실시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8" name="TextBox 13">
            <a:extLst>
              <a:ext uri="{FF2B5EF4-FFF2-40B4-BE49-F238E27FC236}">
                <a16:creationId xmlns="" xmlns:a16="http://schemas.microsoft.com/office/drawing/2014/main" id="{A86BC2D7-E339-F8E1-01D8-361119324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2" y="3606213"/>
            <a:ext cx="686223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슬래브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구조물 해체작업에 대한 안전성 확보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-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출입구의 상부 콘크리트 철거와 같이 주요 구조체의 철거작업 시 인력작업을 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지양하고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브레이커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압쇄기를 장착한 </a:t>
            </a:r>
            <a:r>
              <a:rPr kumimoji="0" lang="ko-KR" altLang="en-US" sz="1600" spc="-150" dirty="0" err="1" smtClean="0">
                <a:solidFill>
                  <a:srgbClr val="404040"/>
                </a:solidFill>
                <a:ea typeface="맑은 고딕" pitchFamily="50" charset="-127"/>
              </a:rPr>
              <a:t>백호우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 등 건설기계를 사용하는 등 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r>
              <a:rPr kumimoji="0" lang="ko-KR" altLang="en-US" sz="1600" spc="-150" dirty="0" smtClean="0">
                <a:solidFill>
                  <a:srgbClr val="404040"/>
                </a:solidFill>
                <a:ea typeface="맑은 고딕" pitchFamily="50" charset="-127"/>
              </a:rPr>
              <a:t>무너짐으로 인한 재해발생 위험성 사전 제거</a:t>
            </a:r>
            <a:endParaRPr kumimoji="0" lang="en-US" altLang="ko-KR" sz="1600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철거작업 구간 주변 추락방지조치 철저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3081C8A-9B8E-EB71-3462-245FE5CAA65E}"/>
              </a:ext>
            </a:extLst>
          </p:cNvPr>
          <p:cNvSpPr txBox="1"/>
          <p:nvPr/>
        </p:nvSpPr>
        <p:spPr>
          <a:xfrm>
            <a:off x="1389063" y="519344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재해 사례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BF9798D-9B6E-5D2F-4177-57A64077E56E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8232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66866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  <a:ea typeface="+mj-ea"/>
              </a:rPr>
              <a:t>지붕 작업 안전점검 체크리스트</a:t>
            </a:r>
            <a:endParaRPr lang="ko-KR" altLang="en-US" sz="3000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93D759D-4BC4-4564-AE8F-DD10FDD557DA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8" name="Picture 5">
            <a:extLst>
              <a:ext uri="{FF2B5EF4-FFF2-40B4-BE49-F238E27FC236}">
                <a16:creationId xmlns="" xmlns:a16="http://schemas.microsoft.com/office/drawing/2014/main" id="{C2E0C63B-D303-DBC5-07A1-F22782071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5" y="1529240"/>
            <a:ext cx="8099827" cy="43117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BFD5F43-370D-1734-BF2D-5F5ED75F7AD1}"/>
              </a:ext>
            </a:extLst>
          </p:cNvPr>
          <p:cNvSpPr txBox="1"/>
          <p:nvPr/>
        </p:nvSpPr>
        <p:spPr>
          <a:xfrm>
            <a:off x="1389063" y="5385991"/>
            <a:ext cx="4577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1200" b="1" dirty="0">
                <a:solidFill>
                  <a:srgbClr val="404040"/>
                </a:solidFill>
                <a:ea typeface="맑은 고딕" pitchFamily="50" charset="-127"/>
              </a:rPr>
              <a:t>* </a:t>
            </a:r>
            <a:r>
              <a:rPr kumimoji="0" lang="ko-KR" altLang="en-US" sz="1200" b="1" dirty="0">
                <a:solidFill>
                  <a:srgbClr val="404040"/>
                </a:solidFill>
                <a:ea typeface="맑은 고딕" pitchFamily="50" charset="-127"/>
              </a:rPr>
              <a:t>현장 상황에 맞게 내용 조정 필요</a:t>
            </a:r>
            <a:endParaRPr lang="ko-KR" altLang="en-US" sz="1200" dirty="0"/>
          </a:p>
        </p:txBody>
      </p:sp>
      <p:graphicFrame>
        <p:nvGraphicFramePr>
          <p:cNvPr id="10" name="Table 3">
            <a:extLst>
              <a:ext uri="{FF2B5EF4-FFF2-40B4-BE49-F238E27FC236}">
                <a16:creationId xmlns="" xmlns:a16="http://schemas.microsoft.com/office/drawing/2014/main" id="{4BE335D3-B747-FD66-821B-F90E723C4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182378"/>
              </p:ext>
            </p:extLst>
          </p:nvPr>
        </p:nvGraphicFramePr>
        <p:xfrm>
          <a:off x="1070211" y="1870560"/>
          <a:ext cx="7627334" cy="3452402"/>
        </p:xfrm>
        <a:graphic>
          <a:graphicData uri="http://schemas.openxmlformats.org/drawingml/2006/table">
            <a:tbl>
              <a:tblPr/>
              <a:tblGrid>
                <a:gridCol w="2790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506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917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61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1229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45826"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순번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78819" marR="78819" marT="39409" marB="39409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평가문항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78819" marR="78819" marT="39409" marB="39409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ko-KR" altLang="en-US" sz="1100" b="1" dirty="0"/>
                        <a:t>평가결과</a:t>
                      </a:r>
                      <a:endParaRPr lang="en-US" sz="1100" b="1" dirty="0"/>
                    </a:p>
                  </a:txBody>
                  <a:tcPr marL="78819" marR="78819" marT="39409" marB="39409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0436"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dirty="0"/>
                        <a:t>개선필요</a:t>
                      </a:r>
                      <a:endParaRPr lang="en-US" sz="1100" b="1" dirty="0"/>
                    </a:p>
                  </a:txBody>
                  <a:tcPr marL="59664" marR="59664" marT="29831" marB="29831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dirty="0"/>
                        <a:t>보통</a:t>
                      </a:r>
                      <a:endParaRPr lang="en-US" sz="1100" b="1" dirty="0"/>
                    </a:p>
                  </a:txBody>
                  <a:tcPr marL="59664" marR="59664" marT="29831" marB="29831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1" dirty="0"/>
                        <a:t>우수</a:t>
                      </a:r>
                      <a:endParaRPr lang="en-US" sz="1100" b="1" dirty="0"/>
                    </a:p>
                  </a:txBody>
                  <a:tcPr marL="59664" marR="59664" marT="29831" marB="29831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1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지붕진입을 위한 </a:t>
                      </a:r>
                      <a:r>
                        <a:rPr kumimoji="0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승강설비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*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는 설치되어 있는가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*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고정식 사다리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워킹타워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고소작업대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차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)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2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지붕 위에 자재를 집중 또는 과적하지 않았는가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3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취약한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지붕재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슬레이트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채광창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등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에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추락방호조치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발판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안전덮개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*,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추락방지망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안전대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착용 등 안전조치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가 되어 있는가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*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채광찬을 가로질러 설치하는 것으로 밟지 않아야 하며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이동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작업 중 모르고         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밟을 경우 추락을 방지할 수 있는 설비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49947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4</a:t>
                      </a:r>
                      <a:endParaRPr kumimoji="0" 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지붕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단부에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추락방호조치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안전난간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추락방지망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안전대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 착용 등 안전조치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가 되어 있는가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277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5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개인보호구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안전대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안전모 등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를 착용하고 작업하는가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6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슬레이트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, 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채광창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지붕의 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노후 상태는 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확인하였는가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?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351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7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지붕 위 작업 시 가공전선에 접촉위험은 없는가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68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맑은 고딕" charset="0"/>
                        </a:rPr>
                        <a:t>8</a:t>
                      </a:r>
                      <a:endParaRPr kumimoji="0" 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지붕 위 작업을 위한 기상상태는 적정한가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맑은 고딕" panose="020B0503020000020004" pitchFamily="50" charset="-127"/>
                        </a:rPr>
                        <a:t>?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3762" marR="73762" marT="36881" marB="3688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59664" marR="59664" marT="29831" marB="29831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6066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16" y="224367"/>
            <a:ext cx="8633883" cy="63796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" y="972457"/>
            <a:ext cx="2692400" cy="1574800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="" xmlns:a16="http://schemas.microsoft.com/office/drawing/2014/main" id="{9D5017E2-0554-2817-6ED1-F09C40BCFC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672" y="5763682"/>
            <a:ext cx="1732683" cy="5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52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  <a:ea typeface="+mj-ea"/>
              </a:rPr>
              <a:t>지붕 작업 주요 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  <a:ea typeface="+mj-ea"/>
              </a:rPr>
              <a:t>위험요인</a:t>
            </a:r>
            <a:endParaRPr lang="ko-KR" altLang="en-US" sz="3000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pic>
        <p:nvPicPr>
          <p:cNvPr id="2" name="Picture 11">
            <a:extLst>
              <a:ext uri="{FF2B5EF4-FFF2-40B4-BE49-F238E27FC236}">
                <a16:creationId xmlns="" xmlns:a16="http://schemas.microsoft.com/office/drawing/2014/main" id="{55D7567D-656C-0085-CB64-2C33FE400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584357"/>
            <a:ext cx="7664450" cy="4433888"/>
          </a:xfrm>
          <a:prstGeom prst="rect">
            <a:avLst/>
          </a:prstGeom>
        </p:spPr>
      </p:pic>
      <p:sp>
        <p:nvSpPr>
          <p:cNvPr id="3" name="TextBox 13">
            <a:extLst>
              <a:ext uri="{FF2B5EF4-FFF2-40B4-BE49-F238E27FC236}">
                <a16:creationId xmlns="" xmlns:a16="http://schemas.microsoft.com/office/drawing/2014/main" id="{03D62006-164B-5158-B88B-053CCE00B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463" y="1851782"/>
            <a:ext cx="6862233" cy="434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신축공사 작업 중 아래로 떨어질 위험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7" name="Picture 1" descr="지붕-1.psd">
            <a:extLst>
              <a:ext uri="{FF2B5EF4-FFF2-40B4-BE49-F238E27FC236}">
                <a16:creationId xmlns="" xmlns:a16="http://schemas.microsoft.com/office/drawing/2014/main" id="{5965FB96-AB34-5C1B-9C96-1D21CB64E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260" y="2352648"/>
            <a:ext cx="5607417" cy="350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F136C18-7B33-CCCA-806F-F096B2E44A9C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0064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="" xmlns:a16="http://schemas.microsoft.com/office/drawing/2014/main" id="{D403ADD3-214F-9D1C-9742-CE0445BCB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584357"/>
            <a:ext cx="7664450" cy="4433888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  <a:ea typeface="+mj-ea"/>
              </a:rPr>
              <a:t>지붕 작업 주요 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위험요인</a:t>
            </a:r>
          </a:p>
        </p:txBody>
      </p:sp>
      <p:sp>
        <p:nvSpPr>
          <p:cNvPr id="3" name="TextBox 13">
            <a:extLst>
              <a:ext uri="{FF2B5EF4-FFF2-40B4-BE49-F238E27FC236}">
                <a16:creationId xmlns="" xmlns:a16="http://schemas.microsoft.com/office/drawing/2014/main" id="{03D62006-164B-5158-B88B-053CCE00B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7491" y="1851782"/>
            <a:ext cx="7348953" cy="48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z="1700" b="1" spc="-150" dirty="0">
                <a:latin typeface="+mn-lt"/>
                <a:ea typeface="+mn-ea"/>
              </a:rPr>
              <a:t>지붕 </a:t>
            </a:r>
            <a:r>
              <a:rPr lang="ko-KR" altLang="en-US" sz="1700" b="1" spc="-150" dirty="0" smtClean="0">
                <a:latin typeface="+mn-lt"/>
                <a:ea typeface="+mn-ea"/>
              </a:rPr>
              <a:t>유지</a:t>
            </a:r>
            <a:r>
              <a:rPr lang="en-US" altLang="ko-KR" sz="1700" b="1" spc="-150" dirty="0" smtClean="0">
                <a:latin typeface="+mn-lt"/>
                <a:ea typeface="+mn-ea"/>
              </a:rPr>
              <a:t>·</a:t>
            </a:r>
            <a:r>
              <a:rPr lang="ko-KR" altLang="en-US" sz="1700" b="1" spc="-150" dirty="0" smtClean="0">
                <a:latin typeface="+mn-lt"/>
                <a:ea typeface="+mn-ea"/>
              </a:rPr>
              <a:t>보수공사 </a:t>
            </a:r>
            <a:r>
              <a:rPr lang="ko-KR" altLang="en-US" sz="1700" b="1" spc="-150" dirty="0">
                <a:latin typeface="+mn-lt"/>
                <a:ea typeface="+mn-ea"/>
              </a:rPr>
              <a:t>현장에서 이동 중 </a:t>
            </a:r>
            <a:r>
              <a:rPr lang="ko-KR" altLang="en-US" sz="1700" b="1" spc="-150" dirty="0" err="1">
                <a:latin typeface="+mn-lt"/>
                <a:ea typeface="+mn-ea"/>
              </a:rPr>
              <a:t>선라이트가</a:t>
            </a:r>
            <a:r>
              <a:rPr lang="ko-KR" altLang="en-US" sz="1700" b="1" spc="-150" dirty="0">
                <a:latin typeface="+mn-lt"/>
                <a:ea typeface="+mn-ea"/>
              </a:rPr>
              <a:t> 파손되며 </a:t>
            </a:r>
            <a:r>
              <a:rPr lang="ko-KR" altLang="en-US" sz="1700" b="1" spc="-150" dirty="0" smtClean="0">
                <a:latin typeface="+mn-lt"/>
                <a:ea typeface="+mn-ea"/>
              </a:rPr>
              <a:t>아래로 떨어질 위험</a:t>
            </a:r>
            <a:endParaRPr kumimoji="0" lang="en-US" altLang="ko-KR" sz="1700" b="1" spc="-150" dirty="0">
              <a:solidFill>
                <a:srgbClr val="404040"/>
              </a:solidFill>
              <a:latin typeface="+mn-lt"/>
              <a:ea typeface="+mn-ea"/>
            </a:endParaRPr>
          </a:p>
        </p:txBody>
      </p:sp>
      <p:pic>
        <p:nvPicPr>
          <p:cNvPr id="9" name="Picture 1" descr="지붕-2.psd">
            <a:extLst>
              <a:ext uri="{FF2B5EF4-FFF2-40B4-BE49-F238E27FC236}">
                <a16:creationId xmlns="" xmlns:a16="http://schemas.microsoft.com/office/drawing/2014/main" id="{38A8251A-E5B0-6A28-3E65-3DC2E6577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0" y="2420999"/>
            <a:ext cx="5407279" cy="3368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46A56A1-B6F2-1E26-DE92-C0A54572C6AB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7663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>
            <a:extLst>
              <a:ext uri="{FF2B5EF4-FFF2-40B4-BE49-F238E27FC236}">
                <a16:creationId xmlns="" xmlns:a16="http://schemas.microsoft.com/office/drawing/2014/main" id="{8D653FBF-D1C6-2924-1C37-1529E9A0B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584357"/>
            <a:ext cx="7664450" cy="4433888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  <a:ea typeface="+mj-ea"/>
              </a:rPr>
              <a:t>지붕 작업 주요 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위험요인</a:t>
            </a:r>
          </a:p>
        </p:txBody>
      </p:sp>
      <p:pic>
        <p:nvPicPr>
          <p:cNvPr id="7" name="Picture 1" descr="지붕-3.psd">
            <a:extLst>
              <a:ext uri="{FF2B5EF4-FFF2-40B4-BE49-F238E27FC236}">
                <a16:creationId xmlns="" xmlns:a16="http://schemas.microsoft.com/office/drawing/2014/main" id="{53F3D141-D968-9E73-1BB4-4E3F34131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682" y="2568635"/>
            <a:ext cx="5368342" cy="333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13">
            <a:extLst>
              <a:ext uri="{FF2B5EF4-FFF2-40B4-BE49-F238E27FC236}">
                <a16:creationId xmlns="" xmlns:a16="http://schemas.microsoft.com/office/drawing/2014/main" id="{03D62006-164B-5158-B88B-053CCE00B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463" y="1851782"/>
            <a:ext cx="7080137" cy="82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z="1700" b="1" spc="-150" dirty="0">
                <a:latin typeface="+mn-ea"/>
                <a:ea typeface="+mn-ea"/>
              </a:rPr>
              <a:t>태양광 설비 설치현장에서 태양광 모듈 설치 중 채광창이 파손되어 </a:t>
            </a:r>
            <a:endParaRPr lang="en-US" altLang="ko-KR" sz="1700" b="1" spc="-15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700" b="1" spc="-150" dirty="0" smtClean="0">
                <a:latin typeface="+mn-ea"/>
                <a:ea typeface="+mn-ea"/>
              </a:rPr>
              <a:t>     </a:t>
            </a:r>
            <a:r>
              <a:rPr lang="ko-KR" altLang="en-US" sz="1700" b="1" spc="-150" dirty="0" smtClean="0">
                <a:latin typeface="+mn-ea"/>
                <a:ea typeface="+mn-ea"/>
              </a:rPr>
              <a:t>아래로 떨어질 위험</a:t>
            </a:r>
            <a:endParaRPr kumimoji="0" lang="en-US" altLang="ko-KR" sz="1700" b="1" spc="-150" dirty="0">
              <a:solidFill>
                <a:srgbClr val="404040"/>
              </a:solidFill>
              <a:latin typeface="+mn-ea"/>
              <a:ea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D29336D-313D-1D9B-88E1-FE009757DBC6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6564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>
            <a:extLst>
              <a:ext uri="{FF2B5EF4-FFF2-40B4-BE49-F238E27FC236}">
                <a16:creationId xmlns="" xmlns:a16="http://schemas.microsoft.com/office/drawing/2014/main" id="{A5A1FCD5-AB7D-5E73-B876-14242ADD0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584357"/>
            <a:ext cx="7664450" cy="4433888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  <a:ea typeface="+mj-ea"/>
              </a:rPr>
              <a:t>지붕 작업 주요 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위험요인</a:t>
            </a:r>
          </a:p>
        </p:txBody>
      </p:sp>
      <p:sp>
        <p:nvSpPr>
          <p:cNvPr id="3" name="TextBox 13">
            <a:extLst>
              <a:ext uri="{FF2B5EF4-FFF2-40B4-BE49-F238E27FC236}">
                <a16:creationId xmlns="" xmlns:a16="http://schemas.microsoft.com/office/drawing/2014/main" id="{03D62006-164B-5158-B88B-053CCE00B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463" y="1851782"/>
            <a:ext cx="7043923" cy="82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z="1700" b="1" spc="-150" dirty="0" smtClean="0">
                <a:latin typeface="+mn-ea"/>
                <a:ea typeface="+mn-ea"/>
              </a:rPr>
              <a:t>지붕 슬레이트</a:t>
            </a:r>
            <a:r>
              <a:rPr lang="en-US" altLang="ko-KR" sz="1700" b="1" spc="-150" dirty="0" smtClean="0">
                <a:latin typeface="+mn-ea"/>
                <a:ea typeface="+mn-ea"/>
              </a:rPr>
              <a:t>(</a:t>
            </a:r>
            <a:r>
              <a:rPr lang="ko-KR" altLang="en-US" sz="1700" b="1" spc="-150" dirty="0" smtClean="0">
                <a:latin typeface="+mn-ea"/>
                <a:ea typeface="+mn-ea"/>
              </a:rPr>
              <a:t>석면</a:t>
            </a:r>
            <a:r>
              <a:rPr lang="en-US" altLang="ko-KR" sz="1700" b="1" spc="-150" dirty="0" smtClean="0">
                <a:latin typeface="+mn-ea"/>
                <a:ea typeface="+mn-ea"/>
              </a:rPr>
              <a:t>)</a:t>
            </a:r>
            <a:r>
              <a:rPr lang="ko-KR" altLang="en-US" sz="1700" b="1" spc="-150" dirty="0" smtClean="0">
                <a:latin typeface="+mn-ea"/>
                <a:ea typeface="+mn-ea"/>
              </a:rPr>
              <a:t>해체 공사 </a:t>
            </a:r>
            <a:r>
              <a:rPr lang="ko-KR" altLang="en-US" sz="1700" b="1" spc="-150" dirty="0">
                <a:latin typeface="+mn-ea"/>
                <a:ea typeface="+mn-ea"/>
              </a:rPr>
              <a:t>현장에서 이동 중 슬레이트가 파손되며 </a:t>
            </a:r>
            <a:endParaRPr lang="en-US" altLang="ko-KR" sz="1700" b="1" spc="-150" dirty="0" smtClean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700" b="1" spc="-150" dirty="0">
                <a:latin typeface="+mn-ea"/>
                <a:ea typeface="+mn-ea"/>
              </a:rPr>
              <a:t> </a:t>
            </a:r>
            <a:r>
              <a:rPr lang="en-US" altLang="ko-KR" sz="1700" b="1" spc="-150" dirty="0" smtClean="0">
                <a:latin typeface="+mn-ea"/>
                <a:ea typeface="+mn-ea"/>
              </a:rPr>
              <a:t>    </a:t>
            </a:r>
            <a:r>
              <a:rPr lang="ko-KR" altLang="en-US" sz="1700" b="1" spc="-150" dirty="0" smtClean="0">
                <a:latin typeface="+mn-ea"/>
                <a:ea typeface="+mn-ea"/>
              </a:rPr>
              <a:t>아래로 떨어질 위험</a:t>
            </a:r>
            <a:endParaRPr lang="en-US" altLang="ko-KR" sz="1700" b="1" spc="-150" dirty="0" smtClean="0">
              <a:latin typeface="+mn-ea"/>
              <a:ea typeface="+mn-ea"/>
            </a:endParaRPr>
          </a:p>
        </p:txBody>
      </p:sp>
      <p:pic>
        <p:nvPicPr>
          <p:cNvPr id="7" name="Picture 1" descr="지붕-4.psd">
            <a:extLst>
              <a:ext uri="{FF2B5EF4-FFF2-40B4-BE49-F238E27FC236}">
                <a16:creationId xmlns="" xmlns:a16="http://schemas.microsoft.com/office/drawing/2014/main" id="{A2DE12D1-8191-2752-53A9-7CF0BEAE5D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686531"/>
            <a:ext cx="4942114" cy="3089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3564AA7-7D2F-646C-6511-06C064609D12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3890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298" y="1317951"/>
            <a:ext cx="7463369" cy="2044459"/>
          </a:xfrm>
          <a:prstGeom prst="rect">
            <a:avLst/>
          </a:prstGeom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1149463" y="1555350"/>
            <a:ext cx="686223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지붕의 형태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구조를 파악하고 목재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	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슬레이트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채광창 등의 노후상태 확인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지붕 위에 자재를 집중 적재 또는 과적 금지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슬레이트 등 강도가 약한 재료로 덮은 지붕에는 </a:t>
            </a:r>
            <a:r>
              <a:rPr kumimoji="0" lang="ko-KR" altLang="en-US" sz="1600" b="1" spc="-150" dirty="0">
                <a:solidFill>
                  <a:srgbClr val="7030A0"/>
                </a:solidFill>
                <a:ea typeface="맑은 고딕" pitchFamily="50" charset="-127"/>
              </a:rPr>
              <a:t>폭 </a:t>
            </a:r>
            <a:r>
              <a:rPr kumimoji="0" lang="en-US" altLang="ko-KR" sz="1600" b="1" spc="-150" dirty="0">
                <a:solidFill>
                  <a:srgbClr val="7030A0"/>
                </a:solidFill>
                <a:ea typeface="맑은 고딕" pitchFamily="50" charset="-127"/>
              </a:rPr>
              <a:t>30cm </a:t>
            </a:r>
            <a:r>
              <a:rPr kumimoji="0" lang="ko-KR" altLang="en-US" sz="1600" b="1" spc="-150" dirty="0">
                <a:solidFill>
                  <a:srgbClr val="7030A0"/>
                </a:solidFill>
                <a:ea typeface="맑은 고딕" pitchFamily="50" charset="-127"/>
              </a:rPr>
              <a:t>이상의</a:t>
            </a:r>
            <a:r>
              <a:rPr kumimoji="0" lang="en-US" altLang="ko-KR" sz="1600" b="1" spc="-150" dirty="0">
                <a:solidFill>
                  <a:srgbClr val="7030A0"/>
                </a:solidFill>
                <a:ea typeface="맑은 고딕" pitchFamily="50" charset="-127"/>
              </a:rPr>
              <a:t> </a:t>
            </a:r>
            <a:r>
              <a:rPr kumimoji="0" lang="ko-KR" altLang="en-US" sz="1600" b="1" spc="-150" dirty="0">
                <a:solidFill>
                  <a:srgbClr val="7030A0"/>
                </a:solidFill>
                <a:ea typeface="맑은 고딕" pitchFamily="50" charset="-127"/>
              </a:rPr>
              <a:t>발판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설치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</a:t>
            </a:r>
            <a:r>
              <a:rPr kumimoji="0" lang="en-US" altLang="ko-KR" sz="1600" b="1" spc="-150" dirty="0">
                <a:solidFill>
                  <a:srgbClr val="7030A0"/>
                </a:solidFill>
                <a:ea typeface="맑은 고딕" pitchFamily="50" charset="-127"/>
              </a:rPr>
              <a:t>    </a:t>
            </a:r>
            <a:r>
              <a:rPr kumimoji="0" lang="ko-KR" altLang="en-US" sz="1600" b="1" spc="-150" dirty="0">
                <a:solidFill>
                  <a:srgbClr val="7030A0"/>
                </a:solidFill>
                <a:ea typeface="맑은 고딕" pitchFamily="50" charset="-127"/>
              </a:rPr>
              <a:t>채광창에는 견고한 구조의 덮개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설치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지붕 작업 안전 수칙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180" y="3462510"/>
            <a:ext cx="2250220" cy="2703285"/>
          </a:xfrm>
          <a:prstGeom prst="rect">
            <a:avLst/>
          </a:prstGeom>
        </p:spPr>
      </p:pic>
      <p:pic>
        <p:nvPicPr>
          <p:cNvPr id="10" name="Picture 1" descr="지붕사진-1.psd">
            <a:extLst>
              <a:ext uri="{FF2B5EF4-FFF2-40B4-BE49-F238E27FC236}">
                <a16:creationId xmlns="" xmlns:a16="http://schemas.microsoft.com/office/drawing/2014/main" id="{6FF1A49F-7697-1B36-AB96-409764EFD7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518" y="3429000"/>
            <a:ext cx="2442515" cy="2610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="" xmlns:a16="http://schemas.microsoft.com/office/drawing/2014/main" id="{AD6F6082-B9CB-C313-DB47-55AE43DF23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770" y="5947962"/>
            <a:ext cx="3044460" cy="491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9589E29-2389-C9C3-A9D1-08A791232421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9865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지붕 작업 안전 수칙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494291"/>
            <a:ext cx="7664450" cy="3792084"/>
          </a:xfrm>
          <a:prstGeom prst="rect">
            <a:avLst/>
          </a:prstGeom>
        </p:spPr>
      </p:pic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1149463" y="1892038"/>
            <a:ext cx="716057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떨어질 위험이 있는 지붕 가장자리에 안전보건규칙 제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13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조에 따른 </a:t>
            </a:r>
            <a:r>
              <a:rPr kumimoji="0" lang="ko-KR" altLang="en-US" sz="1600" b="1" spc="-150" dirty="0">
                <a:solidFill>
                  <a:srgbClr val="7030A0"/>
                </a:solidFill>
                <a:ea typeface="맑은 고딕" pitchFamily="50" charset="-127"/>
              </a:rPr>
              <a:t>안전난간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설치		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608" y="2711919"/>
            <a:ext cx="2273300" cy="16571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3608" y="4572994"/>
            <a:ext cx="2374905" cy="400958"/>
          </a:xfrm>
          <a:prstGeom prst="rect">
            <a:avLst/>
          </a:prstGeom>
        </p:spPr>
      </p:pic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1144034" y="2651645"/>
            <a:ext cx="463764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[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조치순서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]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지붕 가장자리 안전난간 설치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곤란한 경우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)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추락방호망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설치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  <a:defRPr/>
            </a:pP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곤란한 경우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)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안전대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착용 및 부착설비 설치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	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554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지붕 작업 안전 수칙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지붕 작업 안전 수칙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494291"/>
            <a:ext cx="7664450" cy="4465638"/>
          </a:xfrm>
          <a:prstGeom prst="rect">
            <a:avLst/>
          </a:prstGeom>
        </p:spPr>
      </p:pic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1149463" y="1795552"/>
            <a:ext cx="71605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7030A0"/>
                </a:solidFill>
                <a:ea typeface="맑은 고딕" pitchFamily="50" charset="-127"/>
              </a:rPr>
              <a:t>안전모 및 안전대를 착용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한 후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b="1" spc="-150" dirty="0">
                <a:solidFill>
                  <a:srgbClr val="7030A0"/>
                </a:solidFill>
                <a:ea typeface="맑은 고딕" pitchFamily="50" charset="-127"/>
              </a:rPr>
              <a:t>안전대 부착 설비에 안전대를 걸고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안전하게 작업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255" y="2359085"/>
            <a:ext cx="4152504" cy="3060610"/>
          </a:xfrm>
          <a:prstGeom prst="rect">
            <a:avLst/>
          </a:prstGeom>
        </p:spPr>
      </p:pic>
      <p:pic>
        <p:nvPicPr>
          <p:cNvPr id="4" name="Picture 1" descr="지붕사진-2.psd">
            <a:extLst>
              <a:ext uri="{FF2B5EF4-FFF2-40B4-BE49-F238E27FC236}">
                <a16:creationId xmlns="" xmlns:a16="http://schemas.microsoft.com/office/drawing/2014/main" id="{6CCD7DE6-7A91-6B64-3AB8-C03394C19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422" y="2257217"/>
            <a:ext cx="3085295" cy="3235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>
            <a:extLst>
              <a:ext uri="{FF2B5EF4-FFF2-40B4-BE49-F238E27FC236}">
                <a16:creationId xmlns="" xmlns:a16="http://schemas.microsoft.com/office/drawing/2014/main" id="{5C480740-76B9-1183-7AC3-66F07D7C4B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129" y="5306077"/>
            <a:ext cx="2987250" cy="577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00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</TotalTime>
  <Words>971</Words>
  <Application>Microsoft Office PowerPoint</Application>
  <PresentationFormat>화면 슬라이드 쇼(4:3)</PresentationFormat>
  <Paragraphs>158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맑은 고딕</vt:lpstr>
      <vt:lpstr>Calibri</vt:lpstr>
      <vt:lpstr>Arial</vt:lpstr>
      <vt:lpstr>MS PGothic</vt:lpstr>
      <vt:lpstr>MS PGothic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fieldguide</dc:creator>
  <cp:keywords/>
  <dc:description/>
  <cp:lastModifiedBy>user</cp:lastModifiedBy>
  <cp:revision>105</cp:revision>
  <dcterms:created xsi:type="dcterms:W3CDTF">2022-11-13T15:13:23Z</dcterms:created>
  <dcterms:modified xsi:type="dcterms:W3CDTF">2022-12-29T06:33:29Z</dcterms:modified>
  <cp:category/>
</cp:coreProperties>
</file>