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  <p:sldMasterId id="2147483708" r:id="rId6"/>
  </p:sldMasterIdLst>
  <p:notesMasterIdLst>
    <p:notesMasterId r:id="rId100"/>
  </p:notesMasterIdLst>
  <p:sldIdLst>
    <p:sldId id="475" r:id="rId7"/>
    <p:sldId id="258" r:id="rId8"/>
    <p:sldId id="423" r:id="rId9"/>
    <p:sldId id="260" r:id="rId10"/>
    <p:sldId id="435" r:id="rId11"/>
    <p:sldId id="436" r:id="rId12"/>
    <p:sldId id="437" r:id="rId13"/>
    <p:sldId id="438" r:id="rId14"/>
    <p:sldId id="439" r:id="rId15"/>
    <p:sldId id="440" r:id="rId16"/>
    <p:sldId id="441" r:id="rId17"/>
    <p:sldId id="442" r:id="rId18"/>
    <p:sldId id="443" r:id="rId19"/>
    <p:sldId id="444" r:id="rId20"/>
    <p:sldId id="445" r:id="rId21"/>
    <p:sldId id="446" r:id="rId22"/>
    <p:sldId id="447" r:id="rId23"/>
    <p:sldId id="448" r:id="rId24"/>
    <p:sldId id="449" r:id="rId25"/>
    <p:sldId id="450" r:id="rId26"/>
    <p:sldId id="451" r:id="rId27"/>
    <p:sldId id="452" r:id="rId28"/>
    <p:sldId id="453" r:id="rId29"/>
    <p:sldId id="454" r:id="rId30"/>
    <p:sldId id="455" r:id="rId31"/>
    <p:sldId id="456" r:id="rId32"/>
    <p:sldId id="457" r:id="rId33"/>
    <p:sldId id="458" r:id="rId34"/>
    <p:sldId id="459" r:id="rId35"/>
    <p:sldId id="460" r:id="rId36"/>
    <p:sldId id="461" r:id="rId37"/>
    <p:sldId id="462" r:id="rId38"/>
    <p:sldId id="463" r:id="rId39"/>
    <p:sldId id="464" r:id="rId40"/>
    <p:sldId id="465" r:id="rId41"/>
    <p:sldId id="466" r:id="rId42"/>
    <p:sldId id="467" r:id="rId43"/>
    <p:sldId id="468" r:id="rId44"/>
    <p:sldId id="469" r:id="rId45"/>
    <p:sldId id="470" r:id="rId46"/>
    <p:sldId id="471" r:id="rId47"/>
    <p:sldId id="377" r:id="rId48"/>
    <p:sldId id="378" r:id="rId49"/>
    <p:sldId id="379" r:id="rId50"/>
    <p:sldId id="380" r:id="rId51"/>
    <p:sldId id="381" r:id="rId52"/>
    <p:sldId id="383" r:id="rId53"/>
    <p:sldId id="384" r:id="rId54"/>
    <p:sldId id="382" r:id="rId55"/>
    <p:sldId id="385" r:id="rId56"/>
    <p:sldId id="388" r:id="rId57"/>
    <p:sldId id="386" r:id="rId58"/>
    <p:sldId id="363" r:id="rId59"/>
    <p:sldId id="387" r:id="rId60"/>
    <p:sldId id="389" r:id="rId61"/>
    <p:sldId id="390" r:id="rId62"/>
    <p:sldId id="391" r:id="rId63"/>
    <p:sldId id="392" r:id="rId64"/>
    <p:sldId id="393" r:id="rId65"/>
    <p:sldId id="394" r:id="rId66"/>
    <p:sldId id="395" r:id="rId67"/>
    <p:sldId id="396" r:id="rId68"/>
    <p:sldId id="397" r:id="rId69"/>
    <p:sldId id="398" r:id="rId70"/>
    <p:sldId id="399" r:id="rId71"/>
    <p:sldId id="400" r:id="rId72"/>
    <p:sldId id="401" r:id="rId73"/>
    <p:sldId id="402" r:id="rId74"/>
    <p:sldId id="403" r:id="rId75"/>
    <p:sldId id="404" r:id="rId76"/>
    <p:sldId id="405" r:id="rId77"/>
    <p:sldId id="406" r:id="rId78"/>
    <p:sldId id="407" r:id="rId79"/>
    <p:sldId id="408" r:id="rId80"/>
    <p:sldId id="409" r:id="rId81"/>
    <p:sldId id="410" r:id="rId82"/>
    <p:sldId id="411" r:id="rId83"/>
    <p:sldId id="412" r:id="rId84"/>
    <p:sldId id="413" r:id="rId85"/>
    <p:sldId id="414" r:id="rId86"/>
    <p:sldId id="415" r:id="rId87"/>
    <p:sldId id="416" r:id="rId88"/>
    <p:sldId id="417" r:id="rId89"/>
    <p:sldId id="418" r:id="rId90"/>
    <p:sldId id="419" r:id="rId91"/>
    <p:sldId id="420" r:id="rId92"/>
    <p:sldId id="421" r:id="rId93"/>
    <p:sldId id="422" r:id="rId94"/>
    <p:sldId id="424" r:id="rId95"/>
    <p:sldId id="472" r:id="rId96"/>
    <p:sldId id="473" r:id="rId97"/>
    <p:sldId id="474" r:id="rId98"/>
    <p:sldId id="325" r:id="rId99"/>
  </p:sldIdLst>
  <p:sldSz cx="12169775" cy="6859588"/>
  <p:notesSz cx="6858000" cy="9144000"/>
  <p:embeddedFontLst>
    <p:embeddedFont>
      <p:font typeface="Mangal" panose="020B0604020202020204" charset="0"/>
      <p:regular r:id="rId101"/>
      <p:bold r:id="rId102"/>
    </p:embeddedFont>
    <p:embeddedFont>
      <p:font typeface="맑은 고딕" panose="020B0503020000020004" pitchFamily="50" charset="-127"/>
      <p:regular r:id="rId103"/>
      <p:bold r:id="rId104"/>
    </p:embeddedFont>
    <p:embeddedFont>
      <p:font typeface="HY견고딕" panose="02030600000101010101" pitchFamily="18" charset="-127"/>
      <p:regular r:id="rId105"/>
    </p:embeddedFont>
  </p:embeddedFontLst>
  <p:photoAlbum/>
  <p:defaultTextStyle>
    <a:defPPr>
      <a:defRPr lang="ko-KR"/>
    </a:defPPr>
    <a:lvl1pPr marL="0" algn="l" defTabSz="1217798" rtl="0" eaLnBrk="1" latinLnBrk="1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8899" algn="l" defTabSz="1217798" rtl="0" eaLnBrk="1" latinLnBrk="1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7798" algn="l" defTabSz="1217798" rtl="0" eaLnBrk="1" latinLnBrk="1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6697" algn="l" defTabSz="1217798" rtl="0" eaLnBrk="1" latinLnBrk="1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5596" algn="l" defTabSz="1217798" rtl="0" eaLnBrk="1" latinLnBrk="1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4495" algn="l" defTabSz="1217798" rtl="0" eaLnBrk="1" latinLnBrk="1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3394" algn="l" defTabSz="1217798" rtl="0" eaLnBrk="1" latinLnBrk="1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2293" algn="l" defTabSz="1217798" rtl="0" eaLnBrk="1" latinLnBrk="1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1192" algn="l" defTabSz="1217798" rtl="0" eaLnBrk="1" latinLnBrk="1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1">
          <p15:clr>
            <a:srgbClr val="A4A3A4"/>
          </p15:clr>
        </p15:guide>
        <p15:guide id="2" pos="3833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6699"/>
    <a:srgbClr val="CC99FF"/>
    <a:srgbClr val="CDB4F2"/>
    <a:srgbClr val="008080"/>
    <a:srgbClr val="D9F1FF"/>
    <a:srgbClr val="CCECFF"/>
    <a:srgbClr val="FFFFFF"/>
    <a:srgbClr val="33CCCC"/>
    <a:srgbClr val="D6D6B2"/>
    <a:srgbClr val="D3BE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576" autoAdjust="0"/>
    <p:restoredTop sz="94124" autoAdjust="0"/>
  </p:normalViewPr>
  <p:slideViewPr>
    <p:cSldViewPr>
      <p:cViewPr varScale="1">
        <p:scale>
          <a:sx n="109" d="100"/>
          <a:sy n="109" d="100"/>
        </p:scale>
        <p:origin x="1104" y="114"/>
      </p:cViewPr>
      <p:guideLst>
        <p:guide orient="horz" pos="2161"/>
        <p:guide pos="3833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109" d="100"/>
          <a:sy n="109" d="100"/>
        </p:scale>
        <p:origin x="-3348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63" Type="http://schemas.openxmlformats.org/officeDocument/2006/relationships/slide" Target="slides/slide57.xml"/><Relationship Id="rId68" Type="http://schemas.openxmlformats.org/officeDocument/2006/relationships/slide" Target="slides/slide62.xml"/><Relationship Id="rId84" Type="http://schemas.openxmlformats.org/officeDocument/2006/relationships/slide" Target="slides/slide78.xml"/><Relationship Id="rId89" Type="http://schemas.openxmlformats.org/officeDocument/2006/relationships/slide" Target="slides/slide83.xml"/><Relationship Id="rId16" Type="http://schemas.openxmlformats.org/officeDocument/2006/relationships/slide" Target="slides/slide10.xml"/><Relationship Id="rId107" Type="http://schemas.openxmlformats.org/officeDocument/2006/relationships/viewProps" Target="viewProps.xml"/><Relationship Id="rId11" Type="http://schemas.openxmlformats.org/officeDocument/2006/relationships/slide" Target="slides/slide5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74" Type="http://schemas.openxmlformats.org/officeDocument/2006/relationships/slide" Target="slides/slide68.xml"/><Relationship Id="rId79" Type="http://schemas.openxmlformats.org/officeDocument/2006/relationships/slide" Target="slides/slide73.xml"/><Relationship Id="rId102" Type="http://schemas.openxmlformats.org/officeDocument/2006/relationships/font" Target="fonts/font2.fntdata"/><Relationship Id="rId5" Type="http://schemas.openxmlformats.org/officeDocument/2006/relationships/slideMaster" Target="slideMasters/slideMaster5.xml"/><Relationship Id="rId90" Type="http://schemas.openxmlformats.org/officeDocument/2006/relationships/slide" Target="slides/slide84.xml"/><Relationship Id="rId95" Type="http://schemas.openxmlformats.org/officeDocument/2006/relationships/slide" Target="slides/slide89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64" Type="http://schemas.openxmlformats.org/officeDocument/2006/relationships/slide" Target="slides/slide58.xml"/><Relationship Id="rId69" Type="http://schemas.openxmlformats.org/officeDocument/2006/relationships/slide" Target="slides/slide63.xml"/><Relationship Id="rId80" Type="http://schemas.openxmlformats.org/officeDocument/2006/relationships/slide" Target="slides/slide74.xml"/><Relationship Id="rId85" Type="http://schemas.openxmlformats.org/officeDocument/2006/relationships/slide" Target="slides/slide79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59" Type="http://schemas.openxmlformats.org/officeDocument/2006/relationships/slide" Target="slides/slide53.xml"/><Relationship Id="rId103" Type="http://schemas.openxmlformats.org/officeDocument/2006/relationships/font" Target="fonts/font3.fntdata"/><Relationship Id="rId108" Type="http://schemas.openxmlformats.org/officeDocument/2006/relationships/theme" Target="theme/theme1.xml"/><Relationship Id="rId54" Type="http://schemas.openxmlformats.org/officeDocument/2006/relationships/slide" Target="slides/slide48.xml"/><Relationship Id="rId70" Type="http://schemas.openxmlformats.org/officeDocument/2006/relationships/slide" Target="slides/slide64.xml"/><Relationship Id="rId75" Type="http://schemas.openxmlformats.org/officeDocument/2006/relationships/slide" Target="slides/slide69.xml"/><Relationship Id="rId91" Type="http://schemas.openxmlformats.org/officeDocument/2006/relationships/slide" Target="slides/slide85.xml"/><Relationship Id="rId96" Type="http://schemas.openxmlformats.org/officeDocument/2006/relationships/slide" Target="slides/slide90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106" Type="http://schemas.openxmlformats.org/officeDocument/2006/relationships/presProps" Target="presProps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slide" Target="slides/slide54.xml"/><Relationship Id="rId65" Type="http://schemas.openxmlformats.org/officeDocument/2006/relationships/slide" Target="slides/slide59.xml"/><Relationship Id="rId73" Type="http://schemas.openxmlformats.org/officeDocument/2006/relationships/slide" Target="slides/slide67.xml"/><Relationship Id="rId78" Type="http://schemas.openxmlformats.org/officeDocument/2006/relationships/slide" Target="slides/slide72.xml"/><Relationship Id="rId81" Type="http://schemas.openxmlformats.org/officeDocument/2006/relationships/slide" Target="slides/slide75.xml"/><Relationship Id="rId86" Type="http://schemas.openxmlformats.org/officeDocument/2006/relationships/slide" Target="slides/slide80.xml"/><Relationship Id="rId94" Type="http://schemas.openxmlformats.org/officeDocument/2006/relationships/slide" Target="slides/slide88.xml"/><Relationship Id="rId99" Type="http://schemas.openxmlformats.org/officeDocument/2006/relationships/slide" Target="slides/slide93.xml"/><Relationship Id="rId101" Type="http://schemas.openxmlformats.org/officeDocument/2006/relationships/font" Target="fonts/font1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9" Type="http://schemas.openxmlformats.org/officeDocument/2006/relationships/slide" Target="slides/slide33.xml"/><Relationship Id="rId109" Type="http://schemas.openxmlformats.org/officeDocument/2006/relationships/tableStyles" Target="tableStyles.xml"/><Relationship Id="rId34" Type="http://schemas.openxmlformats.org/officeDocument/2006/relationships/slide" Target="slides/slide28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76" Type="http://schemas.openxmlformats.org/officeDocument/2006/relationships/slide" Target="slides/slide70.xml"/><Relationship Id="rId97" Type="http://schemas.openxmlformats.org/officeDocument/2006/relationships/slide" Target="slides/slide91.xml"/><Relationship Id="rId104" Type="http://schemas.openxmlformats.org/officeDocument/2006/relationships/font" Target="fonts/font4.fntdata"/><Relationship Id="rId7" Type="http://schemas.openxmlformats.org/officeDocument/2006/relationships/slide" Target="slides/slide1.xml"/><Relationship Id="rId71" Type="http://schemas.openxmlformats.org/officeDocument/2006/relationships/slide" Target="slides/slide65.xml"/><Relationship Id="rId92" Type="http://schemas.openxmlformats.org/officeDocument/2006/relationships/slide" Target="slides/slide86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3.xml"/><Relationship Id="rId24" Type="http://schemas.openxmlformats.org/officeDocument/2006/relationships/slide" Target="slides/slide18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66" Type="http://schemas.openxmlformats.org/officeDocument/2006/relationships/slide" Target="slides/slide60.xml"/><Relationship Id="rId87" Type="http://schemas.openxmlformats.org/officeDocument/2006/relationships/slide" Target="slides/slide81.xml"/><Relationship Id="rId61" Type="http://schemas.openxmlformats.org/officeDocument/2006/relationships/slide" Target="slides/slide55.xml"/><Relationship Id="rId82" Type="http://schemas.openxmlformats.org/officeDocument/2006/relationships/slide" Target="slides/slide76.xml"/><Relationship Id="rId19" Type="http://schemas.openxmlformats.org/officeDocument/2006/relationships/slide" Target="slides/slide13.xml"/><Relationship Id="rId14" Type="http://schemas.openxmlformats.org/officeDocument/2006/relationships/slide" Target="slides/slide8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56" Type="http://schemas.openxmlformats.org/officeDocument/2006/relationships/slide" Target="slides/slide50.xml"/><Relationship Id="rId77" Type="http://schemas.openxmlformats.org/officeDocument/2006/relationships/slide" Target="slides/slide71.xml"/><Relationship Id="rId100" Type="http://schemas.openxmlformats.org/officeDocument/2006/relationships/notesMaster" Target="notesMasters/notesMaster1.xml"/><Relationship Id="rId105" Type="http://schemas.openxmlformats.org/officeDocument/2006/relationships/font" Target="fonts/font5.fntdata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72" Type="http://schemas.openxmlformats.org/officeDocument/2006/relationships/slide" Target="slides/slide66.xml"/><Relationship Id="rId93" Type="http://schemas.openxmlformats.org/officeDocument/2006/relationships/slide" Target="slides/slide87.xml"/><Relationship Id="rId98" Type="http://schemas.openxmlformats.org/officeDocument/2006/relationships/slide" Target="slides/slide92.xml"/><Relationship Id="rId3" Type="http://schemas.openxmlformats.org/officeDocument/2006/relationships/slideMaster" Target="slideMasters/slideMaster3.xml"/><Relationship Id="rId25" Type="http://schemas.openxmlformats.org/officeDocument/2006/relationships/slide" Target="slides/slide19.xml"/><Relationship Id="rId46" Type="http://schemas.openxmlformats.org/officeDocument/2006/relationships/slide" Target="slides/slide40.xml"/><Relationship Id="rId67" Type="http://schemas.openxmlformats.org/officeDocument/2006/relationships/slide" Target="slides/slide61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62" Type="http://schemas.openxmlformats.org/officeDocument/2006/relationships/slide" Target="slides/slide56.xml"/><Relationship Id="rId83" Type="http://schemas.openxmlformats.org/officeDocument/2006/relationships/slide" Target="slides/slide77.xml"/><Relationship Id="rId88" Type="http://schemas.openxmlformats.org/officeDocument/2006/relationships/slide" Target="slides/slide8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1.%20&#45824;&#44396;&#49436;&#48512;&#51648;&#49324;\6.%202020&#45380;\99.%20&#44060;&#51064;&#50857;\2020%20&#50696;&#48708;&#49328;&#50629;&#51064;&#47141;&#50857;%20&#44368;&#51116;%20&#48143;%20&#44368;&#50504;%20&#52572;&#49888;&#54868;%20&#44160;&#53664;%20&#51032;&#47280;\&#51089;&#49457;&#51088;&#47308;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8.8454727849113707E-2"/>
          <c:y val="6.9128000327755679E-2"/>
          <c:w val="0.82309054430177264"/>
          <c:h val="0.80209038175444791"/>
        </c:manualLayout>
      </c:layout>
      <c:pie3DChart>
        <c:varyColors val="1"/>
        <c:ser>
          <c:idx val="0"/>
          <c:order val="0"/>
          <c:tx>
            <c:strRef>
              <c:f>Sheet1!$A$13</c:f>
              <c:strCache>
                <c:ptCount val="1"/>
                <c:pt idx="0">
                  <c:v>재해자수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Lbls>
            <c:dLbl>
              <c:idx val="0"/>
              <c:layout>
                <c:manualLayout>
                  <c:x val="-0.23624168754785241"/>
                  <c:y val="-6.781149769983896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1" i="0" u="none" strike="noStrike" kern="1200" spc="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ko-K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0.13611781230656905"/>
                  <c:y val="-0.2942073958313806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1" i="0" u="none" strike="noStrike" kern="1200" spc="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ko-K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0.15748646941896391"/>
                  <c:y val="-0.1251329876415762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1" i="0" u="none" strike="noStrike" kern="1200" spc="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ko-K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9.1179237211694256E-2"/>
                  <c:y val="-2.13257768605026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1" i="0" u="none" strike="noStrike" kern="1200" spc="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ko-K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532284167933592"/>
                      <c:h val="0.14747699904204536"/>
                    </c:manualLayout>
                  </c15:layout>
                </c:ext>
              </c:extLst>
            </c:dLbl>
            <c:dLbl>
              <c:idx val="4"/>
              <c:layout>
                <c:manualLayout>
                  <c:x val="8.9534478911462281E-2"/>
                  <c:y val="0.1008199754609162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1" i="0" u="none" strike="noStrike" kern="1200" spc="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ko-K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3.5794183445190158E-3"/>
                  <c:y val="-1.516187366428008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1" i="0" u="none" strike="noStrike" kern="1200" spc="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ko-K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spc="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outEnd"/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Sheet1!$B$12:$G$12</c:f>
              <c:strCache>
                <c:ptCount val="6"/>
                <c:pt idx="0">
                  <c:v>1개월~6개월 미만</c:v>
                </c:pt>
                <c:pt idx="1">
                  <c:v>6개월~1년 미만</c:v>
                </c:pt>
                <c:pt idx="2">
                  <c:v>1년~5년 미만</c:v>
                </c:pt>
                <c:pt idx="3">
                  <c:v>5년~10년 미만</c:v>
                </c:pt>
                <c:pt idx="4">
                  <c:v>10년 이상</c:v>
                </c:pt>
                <c:pt idx="5">
                  <c:v>분류 불능</c:v>
                </c:pt>
              </c:strCache>
            </c:strRef>
          </c:cat>
          <c:val>
            <c:numRef>
              <c:f>Sheet1!$B$13:$G$13</c:f>
              <c:numCache>
                <c:formatCode>_(* #,##0_);_(* \(#,##0\);_(* "-"_);_(@_)</c:formatCode>
                <c:ptCount val="6"/>
                <c:pt idx="0">
                  <c:v>55391</c:v>
                </c:pt>
                <c:pt idx="1">
                  <c:v>11352</c:v>
                </c:pt>
                <c:pt idx="2">
                  <c:v>24263</c:v>
                </c:pt>
                <c:pt idx="3">
                  <c:v>7563</c:v>
                </c:pt>
                <c:pt idx="4">
                  <c:v>10640</c:v>
                </c:pt>
                <c:pt idx="5">
                  <c:v>33</c:v>
                </c:pt>
              </c:numCache>
            </c:numRef>
          </c:val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6987903685952308E-2"/>
          <c:y val="0.13179877086082489"/>
          <c:w val="0.93214253109665635"/>
          <c:h val="0.67009136040454687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사고사망자수(명)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8.5763305018839733E-2"/>
                  <c:y val="-6.113454993737749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6.4838134745856868E-2"/>
                  <c:y val="-6.113454993737745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6.095956381494335E-2"/>
                  <c:y val="-5.114117284476826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Sheet1!$A$2:$A$11</c:f>
              <c:numCache>
                <c:formatCode>General</c:formatCode>
                <c:ptCount val="10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</c:numCache>
            </c:num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1129</c:v>
                </c:pt>
                <c:pt idx="1">
                  <c:v>1134</c:v>
                </c:pt>
                <c:pt idx="2">
                  <c:v>1090</c:v>
                </c:pt>
                <c:pt idx="3">
                  <c:v>992</c:v>
                </c:pt>
                <c:pt idx="4">
                  <c:v>955</c:v>
                </c:pt>
                <c:pt idx="5">
                  <c:v>969</c:v>
                </c:pt>
                <c:pt idx="6">
                  <c:v>964</c:v>
                </c:pt>
                <c:pt idx="7">
                  <c:v>971</c:v>
                </c:pt>
                <c:pt idx="8">
                  <c:v>855</c:v>
                </c:pt>
                <c:pt idx="9">
                  <c:v>882</c:v>
                </c:pt>
              </c:numCache>
            </c:numRef>
          </c:val>
          <c:smooth val="0"/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917189296"/>
        <c:axId val="917190928"/>
      </c:lineChart>
      <c:lineChart>
        <c:grouping val="standar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사고사망만인율(‱)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dLbl>
              <c:idx val="8"/>
              <c:layout>
                <c:manualLayout>
                  <c:x val="-2.3795313629274603E-2"/>
                  <c:y val="5.442532848516928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9"/>
              <c:layout>
                <c:manualLayout>
                  <c:x val="-2.3795313629274603E-2"/>
                  <c:y val="5.734397098087990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Sheet1!$A$2:$A$11</c:f>
              <c:numCache>
                <c:formatCode>General</c:formatCode>
                <c:ptCount val="10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</c:numCache>
            </c:numRef>
          </c:cat>
          <c:val>
            <c:numRef>
              <c:f>Sheet1!$C$2:$C$11</c:f>
              <c:numCache>
                <c:formatCode>General</c:formatCode>
                <c:ptCount val="10"/>
                <c:pt idx="0">
                  <c:v>0.79</c:v>
                </c:pt>
                <c:pt idx="1">
                  <c:v>0.73</c:v>
                </c:pt>
                <c:pt idx="2">
                  <c:v>0.71</c:v>
                </c:pt>
                <c:pt idx="3">
                  <c:v>0.57999999999999996</c:v>
                </c:pt>
                <c:pt idx="4">
                  <c:v>0.53</c:v>
                </c:pt>
                <c:pt idx="5">
                  <c:v>0.53</c:v>
                </c:pt>
                <c:pt idx="6">
                  <c:v>0.52</c:v>
                </c:pt>
                <c:pt idx="7">
                  <c:v>0.51</c:v>
                </c:pt>
                <c:pt idx="8">
                  <c:v>0.46</c:v>
                </c:pt>
                <c:pt idx="9">
                  <c:v>0.46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재해율(%)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2.3795313629274603E-2"/>
                  <c:y val="4.566940099803773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2.2587584160675567E-2"/>
                  <c:y val="3.983211600661681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2.2587584160675567E-2"/>
                  <c:y val="3.983211600661681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2.7418502035071703E-2"/>
                  <c:y val="5.150668598945887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1.9812849480771427E-2"/>
                  <c:y val="5.150668598945887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-2.3795313629274603E-2"/>
                  <c:y val="4.566940099803773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-2.3795313629274603E-2"/>
                  <c:y val="4.566940099803784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-2.3795313629274603E-2"/>
                  <c:y val="6.609989846801145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9"/>
              <c:layout>
                <c:manualLayout>
                  <c:x val="-2.2587584160675567E-2"/>
                  <c:y val="-5.064580136040914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Sheet1!$A$2:$A$11</c:f>
              <c:numCache>
                <c:formatCode>General</c:formatCode>
                <c:ptCount val="10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</c:numCache>
            </c:numRef>
          </c:cat>
          <c:val>
            <c:numRef>
              <c:f>Sheet1!$D$2:$D$11</c:f>
              <c:numCache>
                <c:formatCode>General</c:formatCode>
                <c:ptCount val="10"/>
                <c:pt idx="0">
                  <c:v>0.65</c:v>
                </c:pt>
                <c:pt idx="1">
                  <c:v>0.59</c:v>
                </c:pt>
                <c:pt idx="2">
                  <c:v>0.59</c:v>
                </c:pt>
                <c:pt idx="3">
                  <c:v>0.53</c:v>
                </c:pt>
                <c:pt idx="4">
                  <c:v>0.5</c:v>
                </c:pt>
                <c:pt idx="5">
                  <c:v>0.49</c:v>
                </c:pt>
                <c:pt idx="6">
                  <c:v>0.48</c:v>
                </c:pt>
                <c:pt idx="7">
                  <c:v>0.54</c:v>
                </c:pt>
                <c:pt idx="8">
                  <c:v>0.57999999999999996</c:v>
                </c:pt>
                <c:pt idx="9">
                  <c:v>0.56999999999999995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28852192"/>
        <c:axId val="748154016"/>
      </c:lineChart>
      <c:catAx>
        <c:axId val="9171892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917190928"/>
        <c:crosses val="autoZero"/>
        <c:auto val="1"/>
        <c:lblAlgn val="ctr"/>
        <c:lblOffset val="100"/>
        <c:noMultiLvlLbl val="0"/>
      </c:catAx>
      <c:valAx>
        <c:axId val="917190928"/>
        <c:scaling>
          <c:orientation val="minMax"/>
          <c:max val="140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alpha val="28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noFill/>
              <a:round/>
            </a:ln>
            <a:effectLst/>
          </c:spPr>
        </c:minorGridlines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accent6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917189296"/>
        <c:crosses val="autoZero"/>
        <c:crossBetween val="between"/>
        <c:majorUnit val="200"/>
        <c:minorUnit val="40"/>
      </c:valAx>
      <c:valAx>
        <c:axId val="748154016"/>
        <c:scaling>
          <c:orientation val="minMax"/>
          <c:max val="1.8"/>
          <c:min val="-0.2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1128852192"/>
        <c:crosses val="max"/>
        <c:crossBetween val="between"/>
        <c:majorUnit val="0.5"/>
        <c:minorUnit val="0.1"/>
      </c:valAx>
      <c:catAx>
        <c:axId val="112885219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748154016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5.4398381347458565E-2"/>
          <c:y val="0.84000104917344809"/>
          <c:w val="0.92707495777305349"/>
          <c:h val="0.1400121966413334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5028143529307491E-2"/>
          <c:y val="2.5335788361923069E-2"/>
          <c:w val="0.92801818250979495"/>
          <c:h val="0.6561402492750505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재해자수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  <a:effectLst/>
              <a:sp3d/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  <a:effectLst/>
              <a:sp3d/>
            </c:spPr>
          </c:dPt>
          <c:dPt>
            <c:idx val="2"/>
            <c:invertIfNegative val="0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  <a:effectLst/>
              <a:sp3d/>
            </c:spPr>
          </c:dPt>
          <c:dPt>
            <c:idx val="3"/>
            <c:invertIfNegative val="0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/>
              <a:sp3d/>
            </c:spPr>
          </c:dPt>
          <c:dPt>
            <c:idx val="4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  <a:sp3d/>
            </c:spPr>
          </c:dPt>
          <c:dPt>
            <c:idx val="5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  <a:sp3d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넘어짐</c:v>
                </c:pt>
                <c:pt idx="1">
                  <c:v>떨어짐</c:v>
                </c:pt>
                <c:pt idx="2">
                  <c:v>절단,베임,찔림</c:v>
                </c:pt>
                <c:pt idx="3">
                  <c:v>끼임</c:v>
                </c:pt>
                <c:pt idx="4">
                  <c:v>물체에 맞음</c:v>
                </c:pt>
                <c:pt idx="5">
                  <c:v>부딪힘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10184</c:v>
                </c:pt>
                <c:pt idx="1">
                  <c:v>9766</c:v>
                </c:pt>
                <c:pt idx="2">
                  <c:v>6217</c:v>
                </c:pt>
                <c:pt idx="3">
                  <c:v>5846</c:v>
                </c:pt>
                <c:pt idx="4">
                  <c:v>4544</c:v>
                </c:pt>
                <c:pt idx="5">
                  <c:v>3976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128854912"/>
        <c:axId val="1128850560"/>
        <c:axId val="0"/>
      </c:bar3DChart>
      <c:catAx>
        <c:axId val="11288549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1128850560"/>
        <c:crosses val="autoZero"/>
        <c:auto val="1"/>
        <c:lblAlgn val="ctr"/>
        <c:lblOffset val="100"/>
        <c:noMultiLvlLbl val="0"/>
      </c:catAx>
      <c:valAx>
        <c:axId val="1128850560"/>
        <c:scaling>
          <c:orientation val="minMax"/>
          <c:max val="12000"/>
          <c:min val="2000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1288549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0.21654</cdr:x>
      <cdr:y>0.14004</cdr:y>
    </cdr:from>
    <cdr:to>
      <cdr:x>0.28571</cdr:x>
      <cdr:y>0.18054</cdr:y>
    </cdr:to>
    <cdr:cxnSp macro="">
      <cdr:nvCxnSpPr>
        <cdr:cNvPr id="3" name="직선 연결선 2"/>
        <cdr:cNvCxnSpPr/>
      </cdr:nvCxnSpPr>
      <cdr:spPr>
        <a:xfrm xmlns:a="http://schemas.openxmlformats.org/drawingml/2006/main">
          <a:off x="764053" y="306278"/>
          <a:ext cx="244059" cy="88591"/>
        </a:xfrm>
        <a:prstGeom xmlns:a="http://schemas.openxmlformats.org/drawingml/2006/main" prst="line">
          <a:avLst/>
        </a:prstGeom>
        <a:ln xmlns:a="http://schemas.openxmlformats.org/drawingml/2006/main" w="12700">
          <a:solidFill>
            <a:schemeClr val="tx1"/>
          </a:solidFill>
          <a:headEnd type="none"/>
          <a:tailEnd type="oval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9DD133-DA48-4F1B-AAA0-858A29370C8E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387350" y="685800"/>
            <a:ext cx="60833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9ECA01-63A7-4606-88B6-6943AB8EDD9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242505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7798" rtl="0" eaLnBrk="1" latinLnBrk="1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8899" algn="l" defTabSz="1217798" rtl="0" eaLnBrk="1" latinLnBrk="1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7798" algn="l" defTabSz="1217798" rtl="0" eaLnBrk="1" latinLnBrk="1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6697" algn="l" defTabSz="1217798" rtl="0" eaLnBrk="1" latinLnBrk="1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5596" algn="l" defTabSz="1217798" rtl="0" eaLnBrk="1" latinLnBrk="1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4495" algn="l" defTabSz="1217798" rtl="0" eaLnBrk="1" latinLnBrk="1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3394" algn="l" defTabSz="1217798" rtl="0" eaLnBrk="1" latinLnBrk="1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2293" algn="l" defTabSz="1217798" rtl="0" eaLnBrk="1" latinLnBrk="1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1192" algn="l" defTabSz="1217798" rtl="0" eaLnBrk="1" latinLnBrk="1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ECA01-63A7-4606-88B6-6943AB8EDD9C}" type="slidenum">
              <a:rPr lang="ko-KR" altLang="en-US" smtClean="0">
                <a:solidFill>
                  <a:prstClr val="black"/>
                </a:solidFill>
              </a:rPr>
              <a:pPr/>
              <a:t>19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50926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ECA01-63A7-4606-88B6-6943AB8EDD9C}" type="slidenum">
              <a:rPr lang="ko-KR" altLang="en-US" smtClean="0">
                <a:solidFill>
                  <a:prstClr val="black"/>
                </a:solidFill>
              </a:rPr>
              <a:pPr/>
              <a:t>20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15900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ECA01-63A7-4606-88B6-6943AB8EDD9C}" type="slidenum">
              <a:rPr lang="ko-KR" altLang="en-US" smtClean="0">
                <a:solidFill>
                  <a:prstClr val="black"/>
                </a:solidFill>
              </a:rPr>
              <a:pPr/>
              <a:t>25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18195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ECA01-63A7-4606-88B6-6943AB8EDD9C}" type="slidenum">
              <a:rPr lang="ko-KR" altLang="en-US" smtClean="0">
                <a:solidFill>
                  <a:prstClr val="black"/>
                </a:solidFill>
              </a:rPr>
              <a:pPr/>
              <a:t>26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00318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ECA01-63A7-4606-88B6-6943AB8EDD9C}" type="slidenum">
              <a:rPr lang="ko-KR" altLang="en-US" smtClean="0">
                <a:solidFill>
                  <a:prstClr val="black"/>
                </a:solidFill>
              </a:rPr>
              <a:pPr/>
              <a:t>38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6041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ECA01-63A7-4606-88B6-6943AB8EDD9C}" type="slidenum">
              <a:rPr lang="ko-KR" altLang="en-US" smtClean="0">
                <a:solidFill>
                  <a:prstClr val="black"/>
                </a:solidFill>
              </a:rPr>
              <a:pPr/>
              <a:t>39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9617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 userDrawn="1"/>
        </p:nvSpPr>
        <p:spPr>
          <a:xfrm>
            <a:off x="2870177" y="1500968"/>
            <a:ext cx="500066" cy="46434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489" y="274702"/>
            <a:ext cx="10952798" cy="1143265"/>
          </a:xfrm>
          <a:prstGeom prst="rect">
            <a:avLst/>
          </a:prstGeom>
        </p:spPr>
        <p:txBody>
          <a:bodyPr lIns="121780" tIns="60890" rIns="121780" bIns="60890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8489" y="1600572"/>
            <a:ext cx="10952798" cy="4527011"/>
          </a:xfrm>
          <a:prstGeom prst="rect">
            <a:avLst/>
          </a:prstGeom>
        </p:spPr>
        <p:txBody>
          <a:bodyPr vert="eaVert" lIns="121780" tIns="60890" rIns="121780" bIns="6089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8489" y="6357822"/>
            <a:ext cx="2839614" cy="365210"/>
          </a:xfrm>
          <a:prstGeom prst="rect">
            <a:avLst/>
          </a:prstGeom>
        </p:spPr>
        <p:txBody>
          <a:bodyPr lIns="121780" tIns="60890" rIns="121780" bIns="60890"/>
          <a:lstStyle/>
          <a:p>
            <a:fld id="{9A73F6EA-1BD5-4110-82EF-EB1958608E45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58007" y="6357822"/>
            <a:ext cx="3853762" cy="365210"/>
          </a:xfrm>
          <a:prstGeom prst="rect">
            <a:avLst/>
          </a:prstGeom>
        </p:spPr>
        <p:txBody>
          <a:bodyPr lIns="121780" tIns="60890" rIns="121780" bIns="60890"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10656919" y="500836"/>
            <a:ext cx="570420" cy="429398"/>
          </a:xfrm>
          <a:prstGeom prst="rect">
            <a:avLst/>
          </a:prstGeom>
        </p:spPr>
        <p:txBody>
          <a:bodyPr/>
          <a:lstStyle/>
          <a:p>
            <a:fld id="{1E977328-0892-4E4A-BB75-013168C8388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23087" y="206422"/>
            <a:ext cx="2738199" cy="4388867"/>
          </a:xfrm>
          <a:prstGeom prst="rect">
            <a:avLst/>
          </a:prstGeom>
        </p:spPr>
        <p:txBody>
          <a:bodyPr vert="eaVert" lIns="121780" tIns="60890" rIns="121780" bIns="60890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8489" y="206422"/>
            <a:ext cx="8011769" cy="4388867"/>
          </a:xfrm>
          <a:prstGeom prst="rect">
            <a:avLst/>
          </a:prstGeom>
        </p:spPr>
        <p:txBody>
          <a:bodyPr vert="eaVert" lIns="121780" tIns="60890" rIns="121780" bIns="6089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8489" y="6357822"/>
            <a:ext cx="2839614" cy="365210"/>
          </a:xfrm>
          <a:prstGeom prst="rect">
            <a:avLst/>
          </a:prstGeom>
        </p:spPr>
        <p:txBody>
          <a:bodyPr lIns="121780" tIns="60890" rIns="121780" bIns="60890"/>
          <a:lstStyle/>
          <a:p>
            <a:fld id="{9A73F6EA-1BD5-4110-82EF-EB1958608E45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58007" y="6357822"/>
            <a:ext cx="3853762" cy="365210"/>
          </a:xfrm>
          <a:prstGeom prst="rect">
            <a:avLst/>
          </a:prstGeom>
        </p:spPr>
        <p:txBody>
          <a:bodyPr lIns="121780" tIns="60890" rIns="121780" bIns="60890"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10656919" y="500836"/>
            <a:ext cx="570420" cy="429398"/>
          </a:xfrm>
          <a:prstGeom prst="rect">
            <a:avLst/>
          </a:prstGeom>
        </p:spPr>
        <p:txBody>
          <a:bodyPr/>
          <a:lstStyle/>
          <a:p>
            <a:fld id="{1E977328-0892-4E4A-BB75-013168C8388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013" y="274638"/>
            <a:ext cx="1095375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08013" y="1600200"/>
            <a:ext cx="10953750" cy="45275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619A4085-2350-4F12-8532-25552A717163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5ADF1595-CC5D-4760-A7D1-4D0B5B805D6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2025" y="4408488"/>
            <a:ext cx="1034415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2025" y="2906713"/>
            <a:ext cx="10344150" cy="150177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619A4085-2350-4F12-8532-25552A717163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5ADF1595-CC5D-4760-A7D1-4D0B5B805D6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013" y="274638"/>
            <a:ext cx="1095375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8013" y="1600200"/>
            <a:ext cx="5400675" cy="452755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61088" y="1600200"/>
            <a:ext cx="5400675" cy="452755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619A4085-2350-4F12-8532-25552A717163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5ADF1595-CC5D-4760-A7D1-4D0B5B805D6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013" y="274638"/>
            <a:ext cx="1095375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8013" y="1535113"/>
            <a:ext cx="5376862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8013" y="2174875"/>
            <a:ext cx="5376862" cy="39528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81725" y="1535113"/>
            <a:ext cx="538003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81725" y="2174875"/>
            <a:ext cx="5380038" cy="39528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619A4085-2350-4F12-8532-25552A717163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5ADF1595-CC5D-4760-A7D1-4D0B5B805D6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013" y="274638"/>
            <a:ext cx="1095375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619A4085-2350-4F12-8532-25552A717163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5ADF1595-CC5D-4760-A7D1-4D0B5B805D6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619A4085-2350-4F12-8532-25552A717163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5ADF1595-CC5D-4760-A7D1-4D0B5B805D6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013" y="273050"/>
            <a:ext cx="4003675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57738" y="273050"/>
            <a:ext cx="6804025" cy="58547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8013" y="1435100"/>
            <a:ext cx="4003675" cy="46926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619A4085-2350-4F12-8532-25552A717163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5ADF1595-CC5D-4760-A7D1-4D0B5B805D6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6013" y="4802188"/>
            <a:ext cx="7300912" cy="566737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6013" y="612775"/>
            <a:ext cx="7300912" cy="41163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6013" y="5368925"/>
            <a:ext cx="7300912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619A4085-2350-4F12-8532-25552A717163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5ADF1595-CC5D-4760-A7D1-4D0B5B805D6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013" y="274638"/>
            <a:ext cx="1095375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8013" y="1600200"/>
            <a:ext cx="10953750" cy="452755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619A4085-2350-4F12-8532-25552A717163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5ADF1595-CC5D-4760-A7D1-4D0B5B805D6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23325" y="274638"/>
            <a:ext cx="2738438" cy="5853112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8013" y="274638"/>
            <a:ext cx="8062912" cy="585311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619A4085-2350-4F12-8532-25552A717163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5ADF1595-CC5D-4760-A7D1-4D0B5B805D6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3" y="2130919"/>
            <a:ext cx="10344309" cy="1470365"/>
          </a:xfrm>
          <a:prstGeom prst="rect">
            <a:avLst/>
          </a:prstGeom>
        </p:spPr>
        <p:txBody>
          <a:bodyPr lIns="108731" tIns="54366" rIns="108731" bIns="54366"/>
          <a:lstStyle/>
          <a:p>
            <a:r>
              <a:rPr lang="en-US" altLang="ko-K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66" y="3887100"/>
            <a:ext cx="8518843" cy="1753006"/>
          </a:xfrm>
          <a:prstGeom prst="rect">
            <a:avLst/>
          </a:prstGeom>
        </p:spPr>
        <p:txBody>
          <a:bodyPr lIns="108731" tIns="54366" rIns="108731" bIns="54366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36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87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309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746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182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619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055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492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ko-K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8489" y="6357822"/>
            <a:ext cx="2839614" cy="365210"/>
          </a:xfrm>
          <a:prstGeom prst="rect">
            <a:avLst/>
          </a:prstGeom>
        </p:spPr>
        <p:txBody>
          <a:bodyPr lIns="108731" tIns="54366" rIns="108731" bIns="54366"/>
          <a:lstStyle/>
          <a:p>
            <a:fld id="{E756D7D3-A464-DB4F-84A1-5239E48D8AE1}" type="datetimeFigureOut">
              <a:rPr lang="en-US" smtClean="0"/>
              <a:pPr/>
              <a:t>9/17/2021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58007" y="6357822"/>
            <a:ext cx="3853762" cy="365210"/>
          </a:xfrm>
          <a:prstGeom prst="rect">
            <a:avLst/>
          </a:prstGeom>
        </p:spPr>
        <p:txBody>
          <a:bodyPr lIns="108731" tIns="54366" rIns="108731" bIns="54366"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21672" y="6357822"/>
            <a:ext cx="2839614" cy="365210"/>
          </a:xfrm>
          <a:prstGeom prst="rect">
            <a:avLst/>
          </a:prstGeom>
        </p:spPr>
        <p:txBody>
          <a:bodyPr lIns="108731" tIns="54366" rIns="108731" bIns="54366"/>
          <a:lstStyle/>
          <a:p>
            <a:fld id="{9D7091C2-7D59-4C49-8DE5-E2A55CA87D9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72529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12813" y="2130425"/>
            <a:ext cx="10344150" cy="1471613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5625" y="3887788"/>
            <a:ext cx="8518525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196A7F14-5A0C-41A8-9990-01C35DE1E037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80DD1A61-85F1-47D1-9A2F-10BC582D5DE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013" y="274638"/>
            <a:ext cx="1095375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08013" y="1600200"/>
            <a:ext cx="10953750" cy="45275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196A7F14-5A0C-41A8-9990-01C35DE1E037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80DD1A61-85F1-47D1-9A2F-10BC582D5DE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2025" y="4408488"/>
            <a:ext cx="1034415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2025" y="2906713"/>
            <a:ext cx="10344150" cy="150177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196A7F14-5A0C-41A8-9990-01C35DE1E037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80DD1A61-85F1-47D1-9A2F-10BC582D5DE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013" y="274638"/>
            <a:ext cx="1095375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8013" y="1600200"/>
            <a:ext cx="5400675" cy="452755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61088" y="1600200"/>
            <a:ext cx="5400675" cy="452755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196A7F14-5A0C-41A8-9990-01C35DE1E037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80DD1A61-85F1-47D1-9A2F-10BC582D5DE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013" y="274638"/>
            <a:ext cx="1095375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8013" y="1535113"/>
            <a:ext cx="5376862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8013" y="2174875"/>
            <a:ext cx="5376862" cy="39528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81725" y="1535113"/>
            <a:ext cx="538003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81725" y="2174875"/>
            <a:ext cx="5380038" cy="39528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196A7F14-5A0C-41A8-9990-01C35DE1E037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80DD1A61-85F1-47D1-9A2F-10BC582D5DE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013" y="274638"/>
            <a:ext cx="1095375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196A7F14-5A0C-41A8-9990-01C35DE1E037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80DD1A61-85F1-47D1-9A2F-10BC582D5DE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1328" y="4407922"/>
            <a:ext cx="10344309" cy="1362390"/>
          </a:xfrm>
          <a:prstGeom prst="rect">
            <a:avLst/>
          </a:prstGeom>
        </p:spPr>
        <p:txBody>
          <a:bodyPr lIns="121780" tIns="60890" rIns="121780" bIns="60890" anchor="t"/>
          <a:lstStyle>
            <a:lvl1pPr algn="l">
              <a:defRPr sz="53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1328" y="2907386"/>
            <a:ext cx="10344309" cy="1500534"/>
          </a:xfrm>
          <a:prstGeom prst="rect">
            <a:avLst/>
          </a:prstGeom>
        </p:spPr>
        <p:txBody>
          <a:bodyPr lIns="121780" tIns="60890" rIns="121780" bIns="60890"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8899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7798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669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559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449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339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229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1192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8489" y="6357822"/>
            <a:ext cx="2839614" cy="365210"/>
          </a:xfrm>
          <a:prstGeom prst="rect">
            <a:avLst/>
          </a:prstGeom>
        </p:spPr>
        <p:txBody>
          <a:bodyPr lIns="121780" tIns="60890" rIns="121780" bIns="60890"/>
          <a:lstStyle/>
          <a:p>
            <a:fld id="{9A73F6EA-1BD5-4110-82EF-EB1958608E45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58007" y="6357822"/>
            <a:ext cx="3853762" cy="365210"/>
          </a:xfrm>
          <a:prstGeom prst="rect">
            <a:avLst/>
          </a:prstGeom>
        </p:spPr>
        <p:txBody>
          <a:bodyPr lIns="121780" tIns="60890" rIns="121780" bIns="60890"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10656919" y="500836"/>
            <a:ext cx="570420" cy="429398"/>
          </a:xfrm>
          <a:prstGeom prst="rect">
            <a:avLst/>
          </a:prstGeom>
        </p:spPr>
        <p:txBody>
          <a:bodyPr/>
          <a:lstStyle/>
          <a:p>
            <a:fld id="{1E977328-0892-4E4A-BB75-013168C8388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196A7F14-5A0C-41A8-9990-01C35DE1E037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80DD1A61-85F1-47D1-9A2F-10BC582D5DE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013" y="273050"/>
            <a:ext cx="4003675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57738" y="273050"/>
            <a:ext cx="6804025" cy="58547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8013" y="1435100"/>
            <a:ext cx="4003675" cy="46926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196A7F14-5A0C-41A8-9990-01C35DE1E037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80DD1A61-85F1-47D1-9A2F-10BC582D5DE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6013" y="4802188"/>
            <a:ext cx="7300912" cy="566737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6013" y="612775"/>
            <a:ext cx="7300912" cy="41163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6013" y="5368925"/>
            <a:ext cx="7300912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196A7F14-5A0C-41A8-9990-01C35DE1E037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80DD1A61-85F1-47D1-9A2F-10BC582D5DE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013" y="274638"/>
            <a:ext cx="1095375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8013" y="1600200"/>
            <a:ext cx="10953750" cy="452755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196A7F14-5A0C-41A8-9990-01C35DE1E037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80DD1A61-85F1-47D1-9A2F-10BC582D5DE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23325" y="274638"/>
            <a:ext cx="2738438" cy="5853112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8013" y="274638"/>
            <a:ext cx="8062912" cy="585311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196A7F14-5A0C-41A8-9990-01C35DE1E037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80DD1A61-85F1-47D1-9A2F-10BC582D5DE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12813" y="2130425"/>
            <a:ext cx="10344150" cy="1471613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5625" y="3887788"/>
            <a:ext cx="8518525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C773E4CC-157C-43C7-8639-026CDCA5AE9D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29154625-7953-4904-AC31-D2CC31E8D71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013" y="274638"/>
            <a:ext cx="1095375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08013" y="1600200"/>
            <a:ext cx="10953750" cy="45275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C773E4CC-157C-43C7-8639-026CDCA5AE9D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29154625-7953-4904-AC31-D2CC31E8D71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2025" y="4408488"/>
            <a:ext cx="1034415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2025" y="2906713"/>
            <a:ext cx="10344150" cy="150177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C773E4CC-157C-43C7-8639-026CDCA5AE9D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29154625-7953-4904-AC31-D2CC31E8D71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013" y="274638"/>
            <a:ext cx="1095375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8013" y="1600200"/>
            <a:ext cx="5400675" cy="452755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61088" y="1600200"/>
            <a:ext cx="5400675" cy="452755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C773E4CC-157C-43C7-8639-026CDCA5AE9D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29154625-7953-4904-AC31-D2CC31E8D71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013" y="274638"/>
            <a:ext cx="1095375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8013" y="1535113"/>
            <a:ext cx="5376862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8013" y="2174875"/>
            <a:ext cx="5376862" cy="39528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81725" y="1535113"/>
            <a:ext cx="538003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81725" y="2174875"/>
            <a:ext cx="5380038" cy="39528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C773E4CC-157C-43C7-8639-026CDCA5AE9D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29154625-7953-4904-AC31-D2CC31E8D71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489" y="274702"/>
            <a:ext cx="10952798" cy="1143265"/>
          </a:xfrm>
          <a:prstGeom prst="rect">
            <a:avLst/>
          </a:prstGeom>
        </p:spPr>
        <p:txBody>
          <a:bodyPr lIns="121780" tIns="60890" rIns="121780" bIns="60890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8489" y="1600572"/>
            <a:ext cx="5374984" cy="4527011"/>
          </a:xfrm>
          <a:prstGeom prst="rect">
            <a:avLst/>
          </a:prstGeom>
        </p:spPr>
        <p:txBody>
          <a:bodyPr lIns="121780" tIns="60890" rIns="121780" bIns="60890"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86302" y="1600572"/>
            <a:ext cx="5374984" cy="4527011"/>
          </a:xfrm>
          <a:prstGeom prst="rect">
            <a:avLst/>
          </a:prstGeom>
        </p:spPr>
        <p:txBody>
          <a:bodyPr lIns="121780" tIns="60890" rIns="121780" bIns="60890"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8489" y="6357822"/>
            <a:ext cx="2839614" cy="365210"/>
          </a:xfrm>
          <a:prstGeom prst="rect">
            <a:avLst/>
          </a:prstGeom>
        </p:spPr>
        <p:txBody>
          <a:bodyPr lIns="121780" tIns="60890" rIns="121780" bIns="60890"/>
          <a:lstStyle/>
          <a:p>
            <a:fld id="{9A73F6EA-1BD5-4110-82EF-EB1958608E45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58007" y="6357822"/>
            <a:ext cx="3853762" cy="365210"/>
          </a:xfrm>
          <a:prstGeom prst="rect">
            <a:avLst/>
          </a:prstGeom>
        </p:spPr>
        <p:txBody>
          <a:bodyPr lIns="121780" tIns="60890" rIns="121780" bIns="60890"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10656919" y="500836"/>
            <a:ext cx="570420" cy="429398"/>
          </a:xfrm>
          <a:prstGeom prst="rect">
            <a:avLst/>
          </a:prstGeom>
        </p:spPr>
        <p:txBody>
          <a:bodyPr/>
          <a:lstStyle/>
          <a:p>
            <a:fld id="{1E977328-0892-4E4A-BB75-013168C8388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013" y="274638"/>
            <a:ext cx="1095375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C773E4CC-157C-43C7-8639-026CDCA5AE9D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29154625-7953-4904-AC31-D2CC31E8D71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C773E4CC-157C-43C7-8639-026CDCA5AE9D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29154625-7953-4904-AC31-D2CC31E8D71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013" y="273050"/>
            <a:ext cx="4003675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57738" y="273050"/>
            <a:ext cx="6804025" cy="58547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8013" y="1435100"/>
            <a:ext cx="4003675" cy="46926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C773E4CC-157C-43C7-8639-026CDCA5AE9D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29154625-7953-4904-AC31-D2CC31E8D71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6013" y="4802188"/>
            <a:ext cx="7300912" cy="566737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6013" y="612775"/>
            <a:ext cx="7300912" cy="41163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6013" y="5368925"/>
            <a:ext cx="7300912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C773E4CC-157C-43C7-8639-026CDCA5AE9D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29154625-7953-4904-AC31-D2CC31E8D71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013" y="274638"/>
            <a:ext cx="1095375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8013" y="1600200"/>
            <a:ext cx="10953750" cy="452755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C773E4CC-157C-43C7-8639-026CDCA5AE9D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29154625-7953-4904-AC31-D2CC31E8D71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23325" y="274638"/>
            <a:ext cx="2738438" cy="5853112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8013" y="274638"/>
            <a:ext cx="8062912" cy="585311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C773E4CC-157C-43C7-8639-026CDCA5AE9D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29154625-7953-4904-AC31-D2CC31E8D71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0453181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599420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832324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47459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489" y="274702"/>
            <a:ext cx="10952798" cy="1143265"/>
          </a:xfrm>
          <a:prstGeom prst="rect">
            <a:avLst/>
          </a:prstGeom>
        </p:spPr>
        <p:txBody>
          <a:bodyPr lIns="121780" tIns="60890" rIns="121780" bIns="60890"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8489" y="1535469"/>
            <a:ext cx="5377097" cy="639911"/>
          </a:xfrm>
          <a:prstGeom prst="rect">
            <a:avLst/>
          </a:prstGeom>
        </p:spPr>
        <p:txBody>
          <a:bodyPr lIns="121780" tIns="60890" rIns="121780" bIns="60890" anchor="b"/>
          <a:lstStyle>
            <a:lvl1pPr marL="0" indent="0">
              <a:buNone/>
              <a:defRPr sz="3200" b="1"/>
            </a:lvl1pPr>
            <a:lvl2pPr marL="608899" indent="0">
              <a:buNone/>
              <a:defRPr sz="2700" b="1"/>
            </a:lvl2pPr>
            <a:lvl3pPr marL="1217798" indent="0">
              <a:buNone/>
              <a:defRPr sz="2400" b="1"/>
            </a:lvl3pPr>
            <a:lvl4pPr marL="1826697" indent="0">
              <a:buNone/>
              <a:defRPr sz="2100" b="1"/>
            </a:lvl4pPr>
            <a:lvl5pPr marL="2435596" indent="0">
              <a:buNone/>
              <a:defRPr sz="2100" b="1"/>
            </a:lvl5pPr>
            <a:lvl6pPr marL="3044495" indent="0">
              <a:buNone/>
              <a:defRPr sz="2100" b="1"/>
            </a:lvl6pPr>
            <a:lvl7pPr marL="3653394" indent="0">
              <a:buNone/>
              <a:defRPr sz="2100" b="1"/>
            </a:lvl7pPr>
            <a:lvl8pPr marL="4262293" indent="0">
              <a:buNone/>
              <a:defRPr sz="2100" b="1"/>
            </a:lvl8pPr>
            <a:lvl9pPr marL="4871192" indent="0">
              <a:buNone/>
              <a:defRPr sz="21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8489" y="2175378"/>
            <a:ext cx="5377097" cy="3952203"/>
          </a:xfrm>
          <a:prstGeom prst="rect">
            <a:avLst/>
          </a:prstGeom>
        </p:spPr>
        <p:txBody>
          <a:bodyPr lIns="121780" tIns="60890" rIns="121780" bIns="60890"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82078" y="1535469"/>
            <a:ext cx="5379210" cy="639911"/>
          </a:xfrm>
          <a:prstGeom prst="rect">
            <a:avLst/>
          </a:prstGeom>
        </p:spPr>
        <p:txBody>
          <a:bodyPr lIns="121780" tIns="60890" rIns="121780" bIns="60890" anchor="b"/>
          <a:lstStyle>
            <a:lvl1pPr marL="0" indent="0">
              <a:buNone/>
              <a:defRPr sz="3200" b="1"/>
            </a:lvl1pPr>
            <a:lvl2pPr marL="608899" indent="0">
              <a:buNone/>
              <a:defRPr sz="2700" b="1"/>
            </a:lvl2pPr>
            <a:lvl3pPr marL="1217798" indent="0">
              <a:buNone/>
              <a:defRPr sz="2400" b="1"/>
            </a:lvl3pPr>
            <a:lvl4pPr marL="1826697" indent="0">
              <a:buNone/>
              <a:defRPr sz="2100" b="1"/>
            </a:lvl4pPr>
            <a:lvl5pPr marL="2435596" indent="0">
              <a:buNone/>
              <a:defRPr sz="2100" b="1"/>
            </a:lvl5pPr>
            <a:lvl6pPr marL="3044495" indent="0">
              <a:buNone/>
              <a:defRPr sz="2100" b="1"/>
            </a:lvl6pPr>
            <a:lvl7pPr marL="3653394" indent="0">
              <a:buNone/>
              <a:defRPr sz="2100" b="1"/>
            </a:lvl7pPr>
            <a:lvl8pPr marL="4262293" indent="0">
              <a:buNone/>
              <a:defRPr sz="2100" b="1"/>
            </a:lvl8pPr>
            <a:lvl9pPr marL="4871192" indent="0">
              <a:buNone/>
              <a:defRPr sz="21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82078" y="2175378"/>
            <a:ext cx="5379210" cy="3952203"/>
          </a:xfrm>
          <a:prstGeom prst="rect">
            <a:avLst/>
          </a:prstGeom>
        </p:spPr>
        <p:txBody>
          <a:bodyPr lIns="121780" tIns="60890" rIns="121780" bIns="60890"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>
          <a:xfrm>
            <a:off x="608489" y="6357822"/>
            <a:ext cx="2839614" cy="365210"/>
          </a:xfrm>
          <a:prstGeom prst="rect">
            <a:avLst/>
          </a:prstGeom>
        </p:spPr>
        <p:txBody>
          <a:bodyPr lIns="121780" tIns="60890" rIns="121780" bIns="60890"/>
          <a:lstStyle/>
          <a:p>
            <a:fld id="{9A73F6EA-1BD5-4110-82EF-EB1958608E45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>
          <a:xfrm>
            <a:off x="4158007" y="6357822"/>
            <a:ext cx="3853762" cy="365210"/>
          </a:xfrm>
          <a:prstGeom prst="rect">
            <a:avLst/>
          </a:prstGeom>
        </p:spPr>
        <p:txBody>
          <a:bodyPr lIns="121780" tIns="60890" rIns="121780" bIns="60890"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>
          <a:xfrm>
            <a:off x="10656919" y="500836"/>
            <a:ext cx="570420" cy="429398"/>
          </a:xfrm>
          <a:prstGeom prst="rect">
            <a:avLst/>
          </a:prstGeom>
        </p:spPr>
        <p:txBody>
          <a:bodyPr/>
          <a:lstStyle/>
          <a:p>
            <a:fld id="{1E977328-0892-4E4A-BB75-013168C8388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12813" y="2130425"/>
            <a:ext cx="10344150" cy="147161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5625" y="3887788"/>
            <a:ext cx="8518525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F2553-9CF6-4E1E-AC8A-3C14144AF5C0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48762-249A-4AA8-AFE2-6CD9F95F07B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F2553-9CF6-4E1E-AC8A-3C14144AF5C0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48762-249A-4AA8-AFE2-6CD9F95F07B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2025" y="4408488"/>
            <a:ext cx="103441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2025" y="2906713"/>
            <a:ext cx="10344150" cy="150177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F2553-9CF6-4E1E-AC8A-3C14144AF5C0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48762-249A-4AA8-AFE2-6CD9F95F07B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8013" y="1600200"/>
            <a:ext cx="5400675" cy="45275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61088" y="1600200"/>
            <a:ext cx="5400675" cy="45275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F2553-9CF6-4E1E-AC8A-3C14144AF5C0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48762-249A-4AA8-AFE2-6CD9F95F07B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8013" y="1535113"/>
            <a:ext cx="53768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8013" y="2174875"/>
            <a:ext cx="5376862" cy="39528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81725" y="1535113"/>
            <a:ext cx="53800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81725" y="2174875"/>
            <a:ext cx="5380038" cy="39528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F2553-9CF6-4E1E-AC8A-3C14144AF5C0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48762-249A-4AA8-AFE2-6CD9F95F07B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F2553-9CF6-4E1E-AC8A-3C14144AF5C0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48762-249A-4AA8-AFE2-6CD9F95F07B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F2553-9CF6-4E1E-AC8A-3C14144AF5C0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48762-249A-4AA8-AFE2-6CD9F95F07B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013" y="273050"/>
            <a:ext cx="4003675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57738" y="273050"/>
            <a:ext cx="6804025" cy="58547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8013" y="1435100"/>
            <a:ext cx="4003675" cy="46926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F2553-9CF6-4E1E-AC8A-3C14144AF5C0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48762-249A-4AA8-AFE2-6CD9F95F07B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6013" y="4802188"/>
            <a:ext cx="7300912" cy="5667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6013" y="612775"/>
            <a:ext cx="7300912" cy="411638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6013" y="5368925"/>
            <a:ext cx="7300912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F2553-9CF6-4E1E-AC8A-3C14144AF5C0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48762-249A-4AA8-AFE2-6CD9F95F07B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F2553-9CF6-4E1E-AC8A-3C14144AF5C0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48762-249A-4AA8-AFE2-6CD9F95F07B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489" y="274702"/>
            <a:ext cx="10952798" cy="1143265"/>
          </a:xfrm>
          <a:prstGeom prst="rect">
            <a:avLst/>
          </a:prstGeom>
        </p:spPr>
        <p:txBody>
          <a:bodyPr lIns="121780" tIns="60890" rIns="121780" bIns="60890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>
          <a:xfrm>
            <a:off x="608489" y="6357822"/>
            <a:ext cx="2839614" cy="365210"/>
          </a:xfrm>
          <a:prstGeom prst="rect">
            <a:avLst/>
          </a:prstGeom>
        </p:spPr>
        <p:txBody>
          <a:bodyPr lIns="121780" tIns="60890" rIns="121780" bIns="60890"/>
          <a:lstStyle/>
          <a:p>
            <a:fld id="{9A73F6EA-1BD5-4110-82EF-EB1958608E45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4158007" y="6357822"/>
            <a:ext cx="3853762" cy="365210"/>
          </a:xfrm>
          <a:prstGeom prst="rect">
            <a:avLst/>
          </a:prstGeom>
        </p:spPr>
        <p:txBody>
          <a:bodyPr lIns="121780" tIns="60890" rIns="121780" bIns="60890"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10656919" y="500836"/>
            <a:ext cx="570420" cy="429398"/>
          </a:xfrm>
          <a:prstGeom prst="rect">
            <a:avLst/>
          </a:prstGeom>
        </p:spPr>
        <p:txBody>
          <a:bodyPr/>
          <a:lstStyle/>
          <a:p>
            <a:fld id="{1E977328-0892-4E4A-BB75-013168C8388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23325" y="274638"/>
            <a:ext cx="2738438" cy="5853112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8013" y="274638"/>
            <a:ext cx="8062912" cy="5853112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F2553-9CF6-4E1E-AC8A-3C14144AF5C0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48762-249A-4AA8-AFE2-6CD9F95F07B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12813" y="2130425"/>
            <a:ext cx="10344150" cy="147161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5625" y="3887788"/>
            <a:ext cx="8518525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312F9-9C1C-47D2-BC8E-36C187EFF96D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7CD4A-0FC0-4903-8811-EE050F887F3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312F9-9C1C-47D2-BC8E-36C187EFF96D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7CD4A-0FC0-4903-8811-EE050F887F3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2025" y="4408488"/>
            <a:ext cx="103441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2025" y="2906713"/>
            <a:ext cx="10344150" cy="150177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312F9-9C1C-47D2-BC8E-36C187EFF96D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7CD4A-0FC0-4903-8811-EE050F887F3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8013" y="1600200"/>
            <a:ext cx="5400675" cy="45275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61088" y="1600200"/>
            <a:ext cx="5400675" cy="45275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312F9-9C1C-47D2-BC8E-36C187EFF96D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7CD4A-0FC0-4903-8811-EE050F887F3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8013" y="1535113"/>
            <a:ext cx="53768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8013" y="2174875"/>
            <a:ext cx="5376862" cy="39528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81725" y="1535113"/>
            <a:ext cx="53800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81725" y="2174875"/>
            <a:ext cx="5380038" cy="39528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312F9-9C1C-47D2-BC8E-36C187EFF96D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7CD4A-0FC0-4903-8811-EE050F887F3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312F9-9C1C-47D2-BC8E-36C187EFF96D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7CD4A-0FC0-4903-8811-EE050F887F3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312F9-9C1C-47D2-BC8E-36C187EFF96D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7CD4A-0FC0-4903-8811-EE050F887F3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013" y="273050"/>
            <a:ext cx="4003675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57738" y="273050"/>
            <a:ext cx="6804025" cy="58547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8013" y="1435100"/>
            <a:ext cx="4003675" cy="46926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312F9-9C1C-47D2-BC8E-36C187EFF96D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7CD4A-0FC0-4903-8811-EE050F887F3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6013" y="4802188"/>
            <a:ext cx="7300912" cy="5667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6013" y="612775"/>
            <a:ext cx="7300912" cy="411638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6013" y="5368925"/>
            <a:ext cx="7300912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312F9-9C1C-47D2-BC8E-36C187EFF96D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7CD4A-0FC0-4903-8811-EE050F887F3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>
          <a:xfrm>
            <a:off x="608489" y="6357822"/>
            <a:ext cx="2839614" cy="365210"/>
          </a:xfrm>
          <a:prstGeom prst="rect">
            <a:avLst/>
          </a:prstGeom>
        </p:spPr>
        <p:txBody>
          <a:bodyPr lIns="121780" tIns="60890" rIns="121780" bIns="60890"/>
          <a:lstStyle/>
          <a:p>
            <a:fld id="{9A73F6EA-1BD5-4110-82EF-EB1958608E45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>
          <a:xfrm>
            <a:off x="4158007" y="6357822"/>
            <a:ext cx="3853762" cy="365210"/>
          </a:xfrm>
          <a:prstGeom prst="rect">
            <a:avLst/>
          </a:prstGeom>
        </p:spPr>
        <p:txBody>
          <a:bodyPr lIns="121780" tIns="60890" rIns="121780" bIns="60890"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10656919" y="500836"/>
            <a:ext cx="570420" cy="429398"/>
          </a:xfrm>
          <a:prstGeom prst="rect">
            <a:avLst/>
          </a:prstGeom>
        </p:spPr>
        <p:txBody>
          <a:bodyPr/>
          <a:lstStyle/>
          <a:p>
            <a:fld id="{1E977328-0892-4E4A-BB75-013168C8388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312F9-9C1C-47D2-BC8E-36C187EFF96D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7CD4A-0FC0-4903-8811-EE050F887F3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23325" y="274638"/>
            <a:ext cx="2738438" cy="5853112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8013" y="274638"/>
            <a:ext cx="8062912" cy="5853112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312F9-9C1C-47D2-BC8E-36C187EFF96D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7CD4A-0FC0-4903-8811-EE050F887F3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491" y="273112"/>
            <a:ext cx="4003772" cy="1162320"/>
          </a:xfrm>
          <a:prstGeom prst="rect">
            <a:avLst/>
          </a:prstGeom>
        </p:spPr>
        <p:txBody>
          <a:bodyPr lIns="121780" tIns="60890" rIns="121780" bIns="60890" anchor="b"/>
          <a:lstStyle>
            <a:lvl1pPr algn="l">
              <a:defRPr sz="27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58044" y="273114"/>
            <a:ext cx="6803242" cy="5854469"/>
          </a:xfrm>
          <a:prstGeom prst="rect">
            <a:avLst/>
          </a:prstGeom>
        </p:spPr>
        <p:txBody>
          <a:bodyPr lIns="121780" tIns="60890" rIns="121780" bIns="60890"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8491" y="1435434"/>
            <a:ext cx="4003772" cy="4692149"/>
          </a:xfrm>
          <a:prstGeom prst="rect">
            <a:avLst/>
          </a:prstGeom>
        </p:spPr>
        <p:txBody>
          <a:bodyPr lIns="121780" tIns="60890" rIns="121780" bIns="60890"/>
          <a:lstStyle>
            <a:lvl1pPr marL="0" indent="0">
              <a:buNone/>
              <a:defRPr sz="1900"/>
            </a:lvl1pPr>
            <a:lvl2pPr marL="608899" indent="0">
              <a:buNone/>
              <a:defRPr sz="1600"/>
            </a:lvl2pPr>
            <a:lvl3pPr marL="1217798" indent="0">
              <a:buNone/>
              <a:defRPr sz="1300"/>
            </a:lvl3pPr>
            <a:lvl4pPr marL="1826697" indent="0">
              <a:buNone/>
              <a:defRPr sz="1200"/>
            </a:lvl4pPr>
            <a:lvl5pPr marL="2435596" indent="0">
              <a:buNone/>
              <a:defRPr sz="1200"/>
            </a:lvl5pPr>
            <a:lvl6pPr marL="3044495" indent="0">
              <a:buNone/>
              <a:defRPr sz="1200"/>
            </a:lvl6pPr>
            <a:lvl7pPr marL="3653394" indent="0">
              <a:buNone/>
              <a:defRPr sz="1200"/>
            </a:lvl7pPr>
            <a:lvl8pPr marL="4262293" indent="0">
              <a:buNone/>
              <a:defRPr sz="1200"/>
            </a:lvl8pPr>
            <a:lvl9pPr marL="4871192" indent="0">
              <a:buNone/>
              <a:defRPr sz="12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8489" y="6357822"/>
            <a:ext cx="2839614" cy="365210"/>
          </a:xfrm>
          <a:prstGeom prst="rect">
            <a:avLst/>
          </a:prstGeom>
        </p:spPr>
        <p:txBody>
          <a:bodyPr lIns="121780" tIns="60890" rIns="121780" bIns="60890"/>
          <a:lstStyle/>
          <a:p>
            <a:fld id="{9A73F6EA-1BD5-4110-82EF-EB1958608E45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58007" y="6357822"/>
            <a:ext cx="3853762" cy="365210"/>
          </a:xfrm>
          <a:prstGeom prst="rect">
            <a:avLst/>
          </a:prstGeom>
        </p:spPr>
        <p:txBody>
          <a:bodyPr lIns="121780" tIns="60890" rIns="121780" bIns="60890"/>
          <a:lstStyle/>
          <a:p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5361" y="4801712"/>
            <a:ext cx="7301865" cy="566870"/>
          </a:xfrm>
          <a:prstGeom prst="rect">
            <a:avLst/>
          </a:prstGeom>
        </p:spPr>
        <p:txBody>
          <a:bodyPr lIns="121780" tIns="60890" rIns="121780" bIns="60890" anchor="b"/>
          <a:lstStyle>
            <a:lvl1pPr algn="l">
              <a:defRPr sz="27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5361" y="612916"/>
            <a:ext cx="7301865" cy="4115753"/>
          </a:xfrm>
          <a:prstGeom prst="rect">
            <a:avLst/>
          </a:prstGeom>
        </p:spPr>
        <p:txBody>
          <a:bodyPr lIns="121780" tIns="60890" rIns="121780" bIns="60890"/>
          <a:lstStyle>
            <a:lvl1pPr marL="0" indent="0">
              <a:buNone/>
              <a:defRPr sz="4300"/>
            </a:lvl1pPr>
            <a:lvl2pPr marL="608899" indent="0">
              <a:buNone/>
              <a:defRPr sz="3700"/>
            </a:lvl2pPr>
            <a:lvl3pPr marL="1217798" indent="0">
              <a:buNone/>
              <a:defRPr sz="3200"/>
            </a:lvl3pPr>
            <a:lvl4pPr marL="1826697" indent="0">
              <a:buNone/>
              <a:defRPr sz="2700"/>
            </a:lvl4pPr>
            <a:lvl5pPr marL="2435596" indent="0">
              <a:buNone/>
              <a:defRPr sz="2700"/>
            </a:lvl5pPr>
            <a:lvl6pPr marL="3044495" indent="0">
              <a:buNone/>
              <a:defRPr sz="2700"/>
            </a:lvl6pPr>
            <a:lvl7pPr marL="3653394" indent="0">
              <a:buNone/>
              <a:defRPr sz="2700"/>
            </a:lvl7pPr>
            <a:lvl8pPr marL="4262293" indent="0">
              <a:buNone/>
              <a:defRPr sz="2700"/>
            </a:lvl8pPr>
            <a:lvl9pPr marL="4871192" indent="0">
              <a:buNone/>
              <a:defRPr sz="27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5361" y="5368581"/>
            <a:ext cx="7301865" cy="805049"/>
          </a:xfrm>
          <a:prstGeom prst="rect">
            <a:avLst/>
          </a:prstGeom>
        </p:spPr>
        <p:txBody>
          <a:bodyPr lIns="121780" tIns="60890" rIns="121780" bIns="60890"/>
          <a:lstStyle>
            <a:lvl1pPr marL="0" indent="0">
              <a:buNone/>
              <a:defRPr sz="1900"/>
            </a:lvl1pPr>
            <a:lvl2pPr marL="608899" indent="0">
              <a:buNone/>
              <a:defRPr sz="1600"/>
            </a:lvl2pPr>
            <a:lvl3pPr marL="1217798" indent="0">
              <a:buNone/>
              <a:defRPr sz="1300"/>
            </a:lvl3pPr>
            <a:lvl4pPr marL="1826697" indent="0">
              <a:buNone/>
              <a:defRPr sz="1200"/>
            </a:lvl4pPr>
            <a:lvl5pPr marL="2435596" indent="0">
              <a:buNone/>
              <a:defRPr sz="1200"/>
            </a:lvl5pPr>
            <a:lvl6pPr marL="3044495" indent="0">
              <a:buNone/>
              <a:defRPr sz="1200"/>
            </a:lvl6pPr>
            <a:lvl7pPr marL="3653394" indent="0">
              <a:buNone/>
              <a:defRPr sz="1200"/>
            </a:lvl7pPr>
            <a:lvl8pPr marL="4262293" indent="0">
              <a:buNone/>
              <a:defRPr sz="1200"/>
            </a:lvl8pPr>
            <a:lvl9pPr marL="4871192" indent="0">
              <a:buNone/>
              <a:defRPr sz="12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8489" y="6357822"/>
            <a:ext cx="2839614" cy="365210"/>
          </a:xfrm>
          <a:prstGeom prst="rect">
            <a:avLst/>
          </a:prstGeom>
        </p:spPr>
        <p:txBody>
          <a:bodyPr lIns="121780" tIns="60890" rIns="121780" bIns="60890"/>
          <a:lstStyle/>
          <a:p>
            <a:fld id="{9A73F6EA-1BD5-4110-82EF-EB1958608E45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58007" y="6357822"/>
            <a:ext cx="3853762" cy="365210"/>
          </a:xfrm>
          <a:prstGeom prst="rect">
            <a:avLst/>
          </a:prstGeom>
        </p:spPr>
        <p:txBody>
          <a:bodyPr lIns="121780" tIns="60890" rIns="121780" bIns="60890"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10656919" y="500836"/>
            <a:ext cx="570420" cy="429398"/>
          </a:xfrm>
          <a:prstGeom prst="rect">
            <a:avLst/>
          </a:prstGeom>
        </p:spPr>
        <p:txBody>
          <a:bodyPr/>
          <a:lstStyle/>
          <a:p>
            <a:fld id="{1E977328-0892-4E4A-BB75-013168C8388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slideLayout" Target="../slideLayouts/slideLayout47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6.xml"/><Relationship Id="rId16" Type="http://schemas.openxmlformats.org/officeDocument/2006/relationships/theme" Target="../theme/theme4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slideLayout" Target="../slideLayouts/slideLayout4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59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3" name="직선 연결선 72"/>
          <p:cNvCxnSpPr/>
          <p:nvPr userDrawn="1"/>
        </p:nvCxnSpPr>
        <p:spPr>
          <a:xfrm rot="5400000">
            <a:off x="906426" y="3822703"/>
            <a:ext cx="4499800" cy="794"/>
          </a:xfrm>
          <a:prstGeom prst="line">
            <a:avLst/>
          </a:prstGeom>
          <a:ln w="25400">
            <a:solidFill>
              <a:srgbClr val="D6DC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슬라이드 번호 개체 틀 6"/>
          <p:cNvSpPr txBox="1">
            <a:spLocks/>
          </p:cNvSpPr>
          <p:nvPr userDrawn="1"/>
        </p:nvSpPr>
        <p:spPr>
          <a:xfrm>
            <a:off x="655599" y="6287314"/>
            <a:ext cx="570420" cy="429398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1217798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977328-0892-4E4A-BB75-013168C83886}" type="slidenum">
              <a:rPr kumimoji="0" lang="ko-KR" alt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666699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pPr marL="0" marR="0" lvl="0" indent="0" algn="ctr" defTabSz="1217798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400" b="1" i="0" u="none" strike="noStrike" kern="1200" cap="none" spc="0" normalizeH="0" baseline="0" noProof="0" dirty="0">
              <a:ln>
                <a:noFill/>
              </a:ln>
              <a:solidFill>
                <a:srgbClr val="666699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</p:txBody>
      </p:sp>
      <p:pic>
        <p:nvPicPr>
          <p:cNvPr id="77" name="그림 76" descr="안전보건공단 CI.jp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1441417" y="6287314"/>
            <a:ext cx="790576" cy="260425"/>
          </a:xfrm>
          <a:prstGeom prst="rect">
            <a:avLst/>
          </a:prstGeom>
        </p:spPr>
      </p:pic>
      <p:sp>
        <p:nvSpPr>
          <p:cNvPr id="80" name="직사각형 79"/>
          <p:cNvSpPr/>
          <p:nvPr userDrawn="1"/>
        </p:nvSpPr>
        <p:spPr>
          <a:xfrm>
            <a:off x="655599" y="6644504"/>
            <a:ext cx="10858576" cy="215084"/>
          </a:xfrm>
          <a:prstGeom prst="rect">
            <a:avLst/>
          </a:prstGeom>
          <a:solidFill>
            <a:srgbClr val="C8B5E1">
              <a:alpha val="2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9" name="Rectangle 6"/>
          <p:cNvSpPr>
            <a:spLocks noChangeArrowheads="1"/>
          </p:cNvSpPr>
          <p:nvPr userDrawn="1"/>
        </p:nvSpPr>
        <p:spPr bwMode="auto">
          <a:xfrm>
            <a:off x="655599" y="357960"/>
            <a:ext cx="10858576" cy="709610"/>
          </a:xfrm>
          <a:prstGeom prst="rect">
            <a:avLst/>
          </a:prstGeom>
          <a:solidFill>
            <a:srgbClr val="6666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31" name="Rectangle 14"/>
          <p:cNvSpPr>
            <a:spLocks noChangeArrowheads="1"/>
          </p:cNvSpPr>
          <p:nvPr userDrawn="1"/>
        </p:nvSpPr>
        <p:spPr bwMode="auto">
          <a:xfrm>
            <a:off x="655599" y="357960"/>
            <a:ext cx="1857388" cy="709610"/>
          </a:xfrm>
          <a:prstGeom prst="rect">
            <a:avLst/>
          </a:prstGeom>
          <a:solidFill>
            <a:srgbClr val="C8B5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grpSp>
        <p:nvGrpSpPr>
          <p:cNvPr id="62" name="그룹 61"/>
          <p:cNvGrpSpPr/>
          <p:nvPr userDrawn="1"/>
        </p:nvGrpSpPr>
        <p:grpSpPr>
          <a:xfrm>
            <a:off x="2727301" y="215084"/>
            <a:ext cx="1000132" cy="1143008"/>
            <a:chOff x="1012789" y="215084"/>
            <a:chExt cx="1071570" cy="1143008"/>
          </a:xfrm>
        </p:grpSpPr>
        <p:sp>
          <p:nvSpPr>
            <p:cNvPr id="57" name="Freeform 13"/>
            <p:cNvSpPr>
              <a:spLocks/>
            </p:cNvSpPr>
            <p:nvPr/>
          </p:nvSpPr>
          <p:spPr bwMode="auto">
            <a:xfrm>
              <a:off x="1012789" y="215084"/>
              <a:ext cx="928694" cy="1143008"/>
            </a:xfrm>
            <a:custGeom>
              <a:avLst/>
              <a:gdLst>
                <a:gd name="T0" fmla="*/ 776 w 776"/>
                <a:gd name="T1" fmla="*/ 728 h 906"/>
                <a:gd name="T2" fmla="*/ 388 w 776"/>
                <a:gd name="T3" fmla="*/ 906 h 906"/>
                <a:gd name="T4" fmla="*/ 0 w 776"/>
                <a:gd name="T5" fmla="*/ 728 h 906"/>
                <a:gd name="T6" fmla="*/ 0 w 776"/>
                <a:gd name="T7" fmla="*/ 0 h 906"/>
                <a:gd name="T8" fmla="*/ 776 w 776"/>
                <a:gd name="T9" fmla="*/ 0 h 906"/>
                <a:gd name="T10" fmla="*/ 776 w 776"/>
                <a:gd name="T11" fmla="*/ 728 h 9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6" h="906">
                  <a:moveTo>
                    <a:pt x="776" y="728"/>
                  </a:moveTo>
                  <a:lnTo>
                    <a:pt x="388" y="906"/>
                  </a:lnTo>
                  <a:lnTo>
                    <a:pt x="0" y="728"/>
                  </a:lnTo>
                  <a:lnTo>
                    <a:pt x="0" y="0"/>
                  </a:lnTo>
                  <a:lnTo>
                    <a:pt x="776" y="0"/>
                  </a:lnTo>
                  <a:lnTo>
                    <a:pt x="776" y="728"/>
                  </a:lnTo>
                  <a:close/>
                </a:path>
              </a:pathLst>
            </a:custGeom>
            <a:solidFill>
              <a:srgbClr val="33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8" name="Freeform 11"/>
            <p:cNvSpPr>
              <a:spLocks/>
            </p:cNvSpPr>
            <p:nvPr/>
          </p:nvSpPr>
          <p:spPr bwMode="auto">
            <a:xfrm>
              <a:off x="1941483" y="215084"/>
              <a:ext cx="142876" cy="142876"/>
            </a:xfrm>
            <a:custGeom>
              <a:avLst/>
              <a:gdLst/>
              <a:ahLst/>
              <a:cxnLst/>
              <a:rect l="l" t="t" r="r" b="b"/>
              <a:pathLst>
                <a:path w="88900" h="88900">
                  <a:moveTo>
                    <a:pt x="0" y="0"/>
                  </a:moveTo>
                  <a:lnTo>
                    <a:pt x="88900" y="88900"/>
                  </a:lnTo>
                  <a:lnTo>
                    <a:pt x="0" y="88900"/>
                  </a:lnTo>
                  <a:close/>
                </a:path>
              </a:pathLst>
            </a:custGeom>
            <a:solidFill>
              <a:srgbClr val="597C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pic>
        <p:nvPicPr>
          <p:cNvPr id="79" name="그림 78" descr="책제목.png"/>
          <p:cNvPicPr>
            <a:picLocks noChangeAspect="1"/>
          </p:cNvPicPr>
          <p:nvPr userDrawn="1"/>
        </p:nvPicPr>
        <p:blipFill>
          <a:blip r:embed="rId14" cstate="print"/>
          <a:stretch>
            <a:fillRect/>
          </a:stretch>
        </p:blipFill>
        <p:spPr>
          <a:xfrm>
            <a:off x="869914" y="519870"/>
            <a:ext cx="1357321" cy="338156"/>
          </a:xfrm>
          <a:prstGeom prst="rect">
            <a:avLst/>
          </a:prstGeom>
        </p:spPr>
      </p:pic>
      <p:sp>
        <p:nvSpPr>
          <p:cNvPr id="24" name="Rectangle 14"/>
          <p:cNvSpPr>
            <a:spLocks noChangeArrowheads="1"/>
          </p:cNvSpPr>
          <p:nvPr userDrawn="1"/>
        </p:nvSpPr>
        <p:spPr bwMode="auto">
          <a:xfrm>
            <a:off x="655599" y="357960"/>
            <a:ext cx="1857388" cy="709610"/>
          </a:xfrm>
          <a:prstGeom prst="rect">
            <a:avLst/>
          </a:prstGeom>
          <a:solidFill>
            <a:srgbClr val="C8B5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1217798" rtl="0" eaLnBrk="1" latinLnBrk="1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6674" indent="-456674" algn="l" defTabSz="1217798" rtl="0" eaLnBrk="1" latinLnBrk="1" hangingPunct="1">
        <a:spcBef>
          <a:spcPct val="20000"/>
        </a:spcBef>
        <a:buFont typeface="Arial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89461" indent="-380562" algn="l" defTabSz="1217798" rtl="0" eaLnBrk="1" latinLnBrk="1" hangingPunct="1">
        <a:spcBef>
          <a:spcPct val="20000"/>
        </a:spcBef>
        <a:buFont typeface="Arial" pitchFamily="34" charset="0"/>
        <a:buChar char="–"/>
        <a:defRPr sz="3700" kern="1200">
          <a:solidFill>
            <a:schemeClr val="tx1"/>
          </a:solidFill>
          <a:latin typeface="+mn-lt"/>
          <a:ea typeface="+mn-ea"/>
          <a:cs typeface="+mn-cs"/>
        </a:defRPr>
      </a:lvl2pPr>
      <a:lvl3pPr marL="1522247" indent="-304449" algn="l" defTabSz="1217798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1146" indent="-304449" algn="l" defTabSz="1217798" rtl="0" eaLnBrk="1" latinLnBrk="1" hangingPunct="1">
        <a:spcBef>
          <a:spcPct val="20000"/>
        </a:spcBef>
        <a:buFont typeface="Arial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0045" indent="-304449" algn="l" defTabSz="1217798" rtl="0" eaLnBrk="1" latinLnBrk="1" hangingPunct="1">
        <a:spcBef>
          <a:spcPct val="20000"/>
        </a:spcBef>
        <a:buFont typeface="Arial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48944" indent="-304449" algn="l" defTabSz="1217798" rtl="0" eaLnBrk="1" latinLnBrk="1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57843" indent="-304449" algn="l" defTabSz="1217798" rtl="0" eaLnBrk="1" latinLnBrk="1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66742" indent="-304449" algn="l" defTabSz="1217798" rtl="0" eaLnBrk="1" latinLnBrk="1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75641" indent="-304449" algn="l" defTabSz="1217798" rtl="0" eaLnBrk="1" latinLnBrk="1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1217798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8899" algn="l" defTabSz="1217798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7798" algn="l" defTabSz="1217798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6697" algn="l" defTabSz="1217798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5596" algn="l" defTabSz="1217798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4495" algn="l" defTabSz="1217798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3394" algn="l" defTabSz="1217798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2293" algn="l" defTabSz="1217798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1192" algn="l" defTabSz="1217798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655599" y="357960"/>
            <a:ext cx="10858576" cy="709610"/>
          </a:xfrm>
          <a:prstGeom prst="rect">
            <a:avLst/>
          </a:prstGeom>
          <a:solidFill>
            <a:srgbClr val="6666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8" name="Rectangle 14"/>
          <p:cNvSpPr>
            <a:spLocks noChangeArrowheads="1"/>
          </p:cNvSpPr>
          <p:nvPr userDrawn="1"/>
        </p:nvSpPr>
        <p:spPr bwMode="auto">
          <a:xfrm>
            <a:off x="655599" y="357960"/>
            <a:ext cx="1857388" cy="709610"/>
          </a:xfrm>
          <a:prstGeom prst="rect">
            <a:avLst/>
          </a:prstGeom>
          <a:solidFill>
            <a:srgbClr val="C8B5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grpSp>
        <p:nvGrpSpPr>
          <p:cNvPr id="10" name="그룹 9"/>
          <p:cNvGrpSpPr/>
          <p:nvPr userDrawn="1"/>
        </p:nvGrpSpPr>
        <p:grpSpPr>
          <a:xfrm>
            <a:off x="2727301" y="215084"/>
            <a:ext cx="1000132" cy="1143008"/>
            <a:chOff x="1012789" y="215084"/>
            <a:chExt cx="1071570" cy="1143008"/>
          </a:xfrm>
        </p:grpSpPr>
        <p:sp>
          <p:nvSpPr>
            <p:cNvPr id="11" name="Freeform 13"/>
            <p:cNvSpPr>
              <a:spLocks/>
            </p:cNvSpPr>
            <p:nvPr/>
          </p:nvSpPr>
          <p:spPr bwMode="auto">
            <a:xfrm>
              <a:off x="1012789" y="215084"/>
              <a:ext cx="928694" cy="1143008"/>
            </a:xfrm>
            <a:custGeom>
              <a:avLst/>
              <a:gdLst>
                <a:gd name="T0" fmla="*/ 776 w 776"/>
                <a:gd name="T1" fmla="*/ 728 h 906"/>
                <a:gd name="T2" fmla="*/ 388 w 776"/>
                <a:gd name="T3" fmla="*/ 906 h 906"/>
                <a:gd name="T4" fmla="*/ 0 w 776"/>
                <a:gd name="T5" fmla="*/ 728 h 906"/>
                <a:gd name="T6" fmla="*/ 0 w 776"/>
                <a:gd name="T7" fmla="*/ 0 h 906"/>
                <a:gd name="T8" fmla="*/ 776 w 776"/>
                <a:gd name="T9" fmla="*/ 0 h 906"/>
                <a:gd name="T10" fmla="*/ 776 w 776"/>
                <a:gd name="T11" fmla="*/ 728 h 9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6" h="906">
                  <a:moveTo>
                    <a:pt x="776" y="728"/>
                  </a:moveTo>
                  <a:lnTo>
                    <a:pt x="388" y="906"/>
                  </a:lnTo>
                  <a:lnTo>
                    <a:pt x="0" y="728"/>
                  </a:lnTo>
                  <a:lnTo>
                    <a:pt x="0" y="0"/>
                  </a:lnTo>
                  <a:lnTo>
                    <a:pt x="776" y="0"/>
                  </a:lnTo>
                  <a:lnTo>
                    <a:pt x="776" y="728"/>
                  </a:lnTo>
                  <a:close/>
                </a:path>
              </a:pathLst>
            </a:custGeom>
            <a:solidFill>
              <a:srgbClr val="33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2" name="Freeform 11"/>
            <p:cNvSpPr>
              <a:spLocks/>
            </p:cNvSpPr>
            <p:nvPr/>
          </p:nvSpPr>
          <p:spPr bwMode="auto">
            <a:xfrm>
              <a:off x="1941483" y="215084"/>
              <a:ext cx="142876" cy="142876"/>
            </a:xfrm>
            <a:custGeom>
              <a:avLst/>
              <a:gdLst/>
              <a:ahLst/>
              <a:cxnLst/>
              <a:rect l="l" t="t" r="r" b="b"/>
              <a:pathLst>
                <a:path w="88900" h="88900">
                  <a:moveTo>
                    <a:pt x="0" y="0"/>
                  </a:moveTo>
                  <a:lnTo>
                    <a:pt x="88900" y="88900"/>
                  </a:lnTo>
                  <a:lnTo>
                    <a:pt x="0" y="88900"/>
                  </a:lnTo>
                  <a:close/>
                </a:path>
              </a:pathLst>
            </a:custGeom>
            <a:solidFill>
              <a:srgbClr val="597C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cxnSp>
        <p:nvCxnSpPr>
          <p:cNvPr id="15" name="직선 연결선 14"/>
          <p:cNvCxnSpPr/>
          <p:nvPr userDrawn="1"/>
        </p:nvCxnSpPr>
        <p:spPr>
          <a:xfrm rot="5400000">
            <a:off x="906426" y="3822703"/>
            <a:ext cx="4499800" cy="794"/>
          </a:xfrm>
          <a:prstGeom prst="line">
            <a:avLst/>
          </a:prstGeom>
          <a:ln w="25400">
            <a:solidFill>
              <a:srgbClr val="D6DC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슬라이드 번호 개체 틀 6"/>
          <p:cNvSpPr txBox="1">
            <a:spLocks/>
          </p:cNvSpPr>
          <p:nvPr userDrawn="1"/>
        </p:nvSpPr>
        <p:spPr>
          <a:xfrm>
            <a:off x="655599" y="6287314"/>
            <a:ext cx="570420" cy="429398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1217798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977328-0892-4E4A-BB75-013168C83886}" type="slidenum">
              <a:rPr kumimoji="0" lang="ko-KR" alt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666699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pPr marL="0" marR="0" lvl="0" indent="0" algn="ctr" defTabSz="1217798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400" b="1" i="0" u="none" strike="noStrike" kern="1200" cap="none" spc="0" normalizeH="0" baseline="0" noProof="0" dirty="0">
              <a:ln>
                <a:noFill/>
              </a:ln>
              <a:solidFill>
                <a:srgbClr val="666699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</p:txBody>
      </p:sp>
      <p:pic>
        <p:nvPicPr>
          <p:cNvPr id="17" name="그림 16" descr="안전보건공단 CI.jpg"/>
          <p:cNvPicPr>
            <a:picLocks noChangeAspect="1"/>
          </p:cNvPicPr>
          <p:nvPr userDrawn="1"/>
        </p:nvPicPr>
        <p:blipFill>
          <a:blip r:embed="rId14" cstate="print"/>
          <a:stretch>
            <a:fillRect/>
          </a:stretch>
        </p:blipFill>
        <p:spPr>
          <a:xfrm>
            <a:off x="1441417" y="6287314"/>
            <a:ext cx="790576" cy="260425"/>
          </a:xfrm>
          <a:prstGeom prst="rect">
            <a:avLst/>
          </a:prstGeom>
        </p:spPr>
      </p:pic>
      <p:pic>
        <p:nvPicPr>
          <p:cNvPr id="18" name="그림 17" descr="책제목.png"/>
          <p:cNvPicPr>
            <a:picLocks noChangeAspect="1"/>
          </p:cNvPicPr>
          <p:nvPr userDrawn="1"/>
        </p:nvPicPr>
        <p:blipFill>
          <a:blip r:embed="rId15" cstate="print"/>
          <a:stretch>
            <a:fillRect/>
          </a:stretch>
        </p:blipFill>
        <p:spPr>
          <a:xfrm>
            <a:off x="869914" y="519870"/>
            <a:ext cx="1357321" cy="338156"/>
          </a:xfrm>
          <a:prstGeom prst="rect">
            <a:avLst/>
          </a:prstGeom>
        </p:spPr>
      </p:pic>
      <p:sp>
        <p:nvSpPr>
          <p:cNvPr id="19" name="직사각형 18"/>
          <p:cNvSpPr/>
          <p:nvPr userDrawn="1"/>
        </p:nvSpPr>
        <p:spPr>
          <a:xfrm>
            <a:off x="655599" y="6644504"/>
            <a:ext cx="10858576" cy="215084"/>
          </a:xfrm>
          <a:prstGeom prst="rect">
            <a:avLst/>
          </a:prstGeom>
          <a:solidFill>
            <a:srgbClr val="C8B5E1">
              <a:alpha val="2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Rectangle 14"/>
          <p:cNvSpPr>
            <a:spLocks noChangeArrowheads="1"/>
          </p:cNvSpPr>
          <p:nvPr userDrawn="1"/>
        </p:nvSpPr>
        <p:spPr bwMode="auto">
          <a:xfrm>
            <a:off x="727037" y="357960"/>
            <a:ext cx="1857388" cy="709610"/>
          </a:xfrm>
          <a:prstGeom prst="rect">
            <a:avLst/>
          </a:prstGeom>
          <a:solidFill>
            <a:srgbClr val="C8B5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720" r:id="rId12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655599" y="357960"/>
            <a:ext cx="10858576" cy="709610"/>
          </a:xfrm>
          <a:prstGeom prst="rect">
            <a:avLst/>
          </a:prstGeom>
          <a:solidFill>
            <a:srgbClr val="6666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8" name="Rectangle 14"/>
          <p:cNvSpPr>
            <a:spLocks noChangeArrowheads="1"/>
          </p:cNvSpPr>
          <p:nvPr userDrawn="1"/>
        </p:nvSpPr>
        <p:spPr bwMode="auto">
          <a:xfrm>
            <a:off x="655599" y="357960"/>
            <a:ext cx="1857388" cy="709610"/>
          </a:xfrm>
          <a:prstGeom prst="rect">
            <a:avLst/>
          </a:prstGeom>
          <a:solidFill>
            <a:srgbClr val="C8B5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grpSp>
        <p:nvGrpSpPr>
          <p:cNvPr id="10" name="그룹 9"/>
          <p:cNvGrpSpPr/>
          <p:nvPr userDrawn="1"/>
        </p:nvGrpSpPr>
        <p:grpSpPr>
          <a:xfrm>
            <a:off x="2727301" y="215084"/>
            <a:ext cx="1000132" cy="1143008"/>
            <a:chOff x="1012789" y="215084"/>
            <a:chExt cx="1071570" cy="1143008"/>
          </a:xfrm>
        </p:grpSpPr>
        <p:sp>
          <p:nvSpPr>
            <p:cNvPr id="11" name="Freeform 13"/>
            <p:cNvSpPr>
              <a:spLocks/>
            </p:cNvSpPr>
            <p:nvPr/>
          </p:nvSpPr>
          <p:spPr bwMode="auto">
            <a:xfrm>
              <a:off x="1012789" y="215084"/>
              <a:ext cx="928694" cy="1143008"/>
            </a:xfrm>
            <a:custGeom>
              <a:avLst/>
              <a:gdLst>
                <a:gd name="T0" fmla="*/ 776 w 776"/>
                <a:gd name="T1" fmla="*/ 728 h 906"/>
                <a:gd name="T2" fmla="*/ 388 w 776"/>
                <a:gd name="T3" fmla="*/ 906 h 906"/>
                <a:gd name="T4" fmla="*/ 0 w 776"/>
                <a:gd name="T5" fmla="*/ 728 h 906"/>
                <a:gd name="T6" fmla="*/ 0 w 776"/>
                <a:gd name="T7" fmla="*/ 0 h 906"/>
                <a:gd name="T8" fmla="*/ 776 w 776"/>
                <a:gd name="T9" fmla="*/ 0 h 906"/>
                <a:gd name="T10" fmla="*/ 776 w 776"/>
                <a:gd name="T11" fmla="*/ 728 h 9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6" h="906">
                  <a:moveTo>
                    <a:pt x="776" y="728"/>
                  </a:moveTo>
                  <a:lnTo>
                    <a:pt x="388" y="906"/>
                  </a:lnTo>
                  <a:lnTo>
                    <a:pt x="0" y="728"/>
                  </a:lnTo>
                  <a:lnTo>
                    <a:pt x="0" y="0"/>
                  </a:lnTo>
                  <a:lnTo>
                    <a:pt x="776" y="0"/>
                  </a:lnTo>
                  <a:lnTo>
                    <a:pt x="776" y="728"/>
                  </a:lnTo>
                  <a:close/>
                </a:path>
              </a:pathLst>
            </a:custGeom>
            <a:solidFill>
              <a:srgbClr val="33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2" name="Freeform 11"/>
            <p:cNvSpPr>
              <a:spLocks/>
            </p:cNvSpPr>
            <p:nvPr/>
          </p:nvSpPr>
          <p:spPr bwMode="auto">
            <a:xfrm>
              <a:off x="1941483" y="215084"/>
              <a:ext cx="142876" cy="142876"/>
            </a:xfrm>
            <a:custGeom>
              <a:avLst/>
              <a:gdLst/>
              <a:ahLst/>
              <a:cxnLst/>
              <a:rect l="l" t="t" r="r" b="b"/>
              <a:pathLst>
                <a:path w="88900" h="88900">
                  <a:moveTo>
                    <a:pt x="0" y="0"/>
                  </a:moveTo>
                  <a:lnTo>
                    <a:pt x="88900" y="88900"/>
                  </a:lnTo>
                  <a:lnTo>
                    <a:pt x="0" y="88900"/>
                  </a:lnTo>
                  <a:close/>
                </a:path>
              </a:pathLst>
            </a:custGeom>
            <a:solidFill>
              <a:srgbClr val="597C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cxnSp>
        <p:nvCxnSpPr>
          <p:cNvPr id="14" name="직선 연결선 13"/>
          <p:cNvCxnSpPr/>
          <p:nvPr userDrawn="1"/>
        </p:nvCxnSpPr>
        <p:spPr>
          <a:xfrm rot="5400000">
            <a:off x="906426" y="3822703"/>
            <a:ext cx="4499800" cy="794"/>
          </a:xfrm>
          <a:prstGeom prst="line">
            <a:avLst/>
          </a:prstGeom>
          <a:ln w="25400">
            <a:solidFill>
              <a:srgbClr val="D6DC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슬라이드 번호 개체 틀 6"/>
          <p:cNvSpPr txBox="1">
            <a:spLocks/>
          </p:cNvSpPr>
          <p:nvPr userDrawn="1"/>
        </p:nvSpPr>
        <p:spPr>
          <a:xfrm>
            <a:off x="655599" y="6287314"/>
            <a:ext cx="570420" cy="429398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1217798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977328-0892-4E4A-BB75-013168C83886}" type="slidenum">
              <a:rPr kumimoji="0" lang="ko-KR" alt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666699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pPr marL="0" marR="0" lvl="0" indent="0" algn="ctr" defTabSz="1217798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400" b="1" i="0" u="none" strike="noStrike" kern="1200" cap="none" spc="0" normalizeH="0" baseline="0" noProof="0" dirty="0">
              <a:ln>
                <a:noFill/>
              </a:ln>
              <a:solidFill>
                <a:srgbClr val="666699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</p:txBody>
      </p:sp>
      <p:pic>
        <p:nvPicPr>
          <p:cNvPr id="16" name="그림 15" descr="안전보건공단 CI.jp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1441417" y="6287314"/>
            <a:ext cx="790576" cy="260425"/>
          </a:xfrm>
          <a:prstGeom prst="rect">
            <a:avLst/>
          </a:prstGeom>
        </p:spPr>
      </p:pic>
      <p:pic>
        <p:nvPicPr>
          <p:cNvPr id="17" name="그림 16" descr="책제목.png"/>
          <p:cNvPicPr>
            <a:picLocks noChangeAspect="1"/>
          </p:cNvPicPr>
          <p:nvPr userDrawn="1"/>
        </p:nvPicPr>
        <p:blipFill>
          <a:blip r:embed="rId14" cstate="print"/>
          <a:stretch>
            <a:fillRect/>
          </a:stretch>
        </p:blipFill>
        <p:spPr>
          <a:xfrm>
            <a:off x="869914" y="519870"/>
            <a:ext cx="1357321" cy="338156"/>
          </a:xfrm>
          <a:prstGeom prst="rect">
            <a:avLst/>
          </a:prstGeom>
        </p:spPr>
      </p:pic>
      <p:sp>
        <p:nvSpPr>
          <p:cNvPr id="18" name="직사각형 17"/>
          <p:cNvSpPr/>
          <p:nvPr userDrawn="1"/>
        </p:nvSpPr>
        <p:spPr>
          <a:xfrm>
            <a:off x="655599" y="6644504"/>
            <a:ext cx="10858576" cy="215084"/>
          </a:xfrm>
          <a:prstGeom prst="rect">
            <a:avLst/>
          </a:prstGeom>
          <a:solidFill>
            <a:srgbClr val="C8B5E1">
              <a:alpha val="2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Rectangle 14"/>
          <p:cNvSpPr>
            <a:spLocks noChangeArrowheads="1"/>
          </p:cNvSpPr>
          <p:nvPr userDrawn="1"/>
        </p:nvSpPr>
        <p:spPr bwMode="auto">
          <a:xfrm>
            <a:off x="727037" y="357960"/>
            <a:ext cx="1857388" cy="709610"/>
          </a:xfrm>
          <a:prstGeom prst="rect">
            <a:avLst/>
          </a:prstGeom>
          <a:solidFill>
            <a:srgbClr val="C8B5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721" r:id="rId12"/>
    <p:sldLayoutId id="2147483722" r:id="rId13"/>
    <p:sldLayoutId id="2147483723" r:id="rId14"/>
    <p:sldLayoutId id="2147483724" r:id="rId15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608013" y="274638"/>
            <a:ext cx="1095375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8013" y="1600200"/>
            <a:ext cx="10953750" cy="45275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9F2553-9CF6-4E1E-AC8A-3C14144AF5C0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248762-249A-4AA8-AFE2-6CD9F95F07BA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-1" y="0"/>
            <a:ext cx="12169775" cy="686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608013" y="274638"/>
            <a:ext cx="1095375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8013" y="1600200"/>
            <a:ext cx="10953750" cy="45275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3312F9-9C1C-47D2-BC8E-36C187EFF96D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A7CD4A-0FC0-4903-8811-EE050F887F3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8" name="그림 7" descr="end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12169775" cy="6859587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0.xml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7.xml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8.xml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9.xml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6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1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9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9.png"/><Relationship Id="rId4" Type="http://schemas.openxmlformats.org/officeDocument/2006/relationships/image" Target="../media/image34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9.png"/><Relationship Id="rId4" Type="http://schemas.openxmlformats.org/officeDocument/2006/relationships/image" Target="../media/image3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9.png"/><Relationship Id="rId4" Type="http://schemas.openxmlformats.org/officeDocument/2006/relationships/image" Target="../media/image4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9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13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openxmlformats.org/officeDocument/2006/relationships/image" Target="../media/image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11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9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3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8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8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18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18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8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1.xml"/><Relationship Id="rId6" Type="http://schemas.openxmlformats.org/officeDocument/2006/relationships/chart" Target="../charts/chart3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18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8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18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18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8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18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8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18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8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1.xml"/><Relationship Id="rId4" Type="http://schemas.openxmlformats.org/officeDocument/2006/relationships/image" Target="../media/image9.png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18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8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1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1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hyperlink" Target="http://www.kosha.or.kr/" TargetMode="External"/><Relationship Id="rId1" Type="http://schemas.openxmlformats.org/officeDocument/2006/relationships/slideLayout" Target="../slideLayouts/slideLayout41.xml"/><Relationship Id="rId4" Type="http://schemas.openxmlformats.org/officeDocument/2006/relationships/image" Target="../media/image95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41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41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49" y="-21663"/>
            <a:ext cx="12175924" cy="6858000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259" y="5885793"/>
            <a:ext cx="3105704" cy="601500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4169" y="378134"/>
            <a:ext cx="1221009" cy="367488"/>
          </a:xfrm>
          <a:prstGeom prst="rect">
            <a:avLst/>
          </a:prstGeom>
        </p:spPr>
      </p:pic>
      <p:sp>
        <p:nvSpPr>
          <p:cNvPr id="7" name="직사각형 6"/>
          <p:cNvSpPr/>
          <p:nvPr/>
        </p:nvSpPr>
        <p:spPr>
          <a:xfrm>
            <a:off x="724169" y="1738360"/>
            <a:ext cx="306365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400" b="1" dirty="0">
                <a:solidFill>
                  <a:srgbClr val="335798"/>
                </a:solidFill>
              </a:rPr>
              <a:t>예비산업인력을 위한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705963" y="2200025"/>
            <a:ext cx="6096000" cy="212365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ko-KR" altLang="en-US" sz="6600" b="1" dirty="0">
                <a:ln w="12700">
                  <a:solidFill>
                    <a:srgbClr val="335798"/>
                  </a:solidFill>
                </a:ln>
                <a:solidFill>
                  <a:schemeClr val="bg1"/>
                </a:solidFill>
                <a:effectLst>
                  <a:outerShdw blurRad="38100" dist="38100" dir="2700000" algn="tl" rotWithShape="0">
                    <a:srgbClr val="335798"/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안전보건 </a:t>
            </a:r>
          </a:p>
          <a:p>
            <a:r>
              <a:rPr lang="ko-KR" altLang="en-US" sz="6600" b="1" dirty="0">
                <a:ln w="12700">
                  <a:solidFill>
                    <a:srgbClr val="335798"/>
                  </a:solidFill>
                </a:ln>
                <a:solidFill>
                  <a:schemeClr val="bg1"/>
                </a:solidFill>
                <a:effectLst>
                  <a:outerShdw blurRad="38100" dist="38100" dir="2700000" algn="tl" rotWithShape="0">
                    <a:srgbClr val="335798"/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나침반</a:t>
            </a:r>
          </a:p>
        </p:txBody>
      </p:sp>
      <p:sp>
        <p:nvSpPr>
          <p:cNvPr id="9" name="모서리가 둥근 직사각형 8"/>
          <p:cNvSpPr/>
          <p:nvPr/>
        </p:nvSpPr>
        <p:spPr>
          <a:xfrm>
            <a:off x="10726057" y="378134"/>
            <a:ext cx="856343" cy="841066"/>
          </a:xfrm>
          <a:prstGeom prst="roundRect">
            <a:avLst/>
          </a:prstGeom>
          <a:solidFill>
            <a:srgbClr val="3357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10461284" y="378134"/>
            <a:ext cx="138588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50" b="1" dirty="0" smtClean="0">
                <a:solidFill>
                  <a:schemeClr val="bg1"/>
                </a:solidFill>
              </a:rPr>
              <a:t>2021</a:t>
            </a:r>
            <a:r>
              <a:rPr lang="ko-KR" altLang="en-US" sz="1050" b="1" dirty="0" smtClean="0">
                <a:solidFill>
                  <a:schemeClr val="bg1"/>
                </a:solidFill>
              </a:rPr>
              <a:t>년</a:t>
            </a:r>
            <a:endParaRPr lang="en-US" altLang="ko-KR" sz="1050" b="1" dirty="0" smtClean="0">
              <a:solidFill>
                <a:schemeClr val="bg1"/>
              </a:solidFill>
            </a:endParaRPr>
          </a:p>
          <a:p>
            <a:pPr algn="ctr"/>
            <a:r>
              <a:rPr lang="ko-KR" altLang="en-US" sz="1050" b="1" dirty="0" smtClean="0">
                <a:solidFill>
                  <a:schemeClr val="bg1"/>
                </a:solidFill>
              </a:rPr>
              <a:t>개정판</a:t>
            </a:r>
            <a:endParaRPr lang="ko-KR" altLang="en-US" sz="1050" b="1" dirty="0">
              <a:solidFill>
                <a:schemeClr val="bg1"/>
              </a:solidFill>
            </a:endParaRPr>
          </a:p>
        </p:txBody>
      </p:sp>
      <p:cxnSp>
        <p:nvCxnSpPr>
          <p:cNvPr id="11" name="직선 연결선 10"/>
          <p:cNvCxnSpPr/>
          <p:nvPr/>
        </p:nvCxnSpPr>
        <p:spPr>
          <a:xfrm>
            <a:off x="10773687" y="786762"/>
            <a:ext cx="751568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그림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54650" y="886498"/>
            <a:ext cx="180000" cy="1800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986299" y="858014"/>
            <a:ext cx="6929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b="1" dirty="0" smtClean="0">
                <a:solidFill>
                  <a:schemeClr val="bg1"/>
                </a:solidFill>
              </a:rPr>
              <a:t>건설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0223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0" y="0"/>
            <a:ext cx="12169775" cy="6859588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80" tIns="60890" rIns="121780" bIns="60890"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41549" y="2286786"/>
            <a:ext cx="4929222" cy="37394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prstClr val="black"/>
                </a:solidFill>
              </a:rPr>
              <a:t>1.  </a:t>
            </a:r>
            <a:r>
              <a:rPr lang="ko-KR" altLang="en-US" sz="1800" b="1" spc="-133" dirty="0" smtClean="0">
                <a:solidFill>
                  <a:prstClr val="black"/>
                </a:solidFill>
              </a:rPr>
              <a:t>산업안전보건 법령 및 안전규정 등 준수 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prstClr val="black"/>
                </a:solidFill>
              </a:rPr>
              <a:t>2.  </a:t>
            </a:r>
            <a:r>
              <a:rPr lang="ko-KR" altLang="en-US" sz="1800" b="1" spc="-133" dirty="0" smtClean="0">
                <a:solidFill>
                  <a:prstClr val="black"/>
                </a:solidFill>
              </a:rPr>
              <a:t>올바른 작업 복장 착용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prstClr val="black"/>
                </a:solidFill>
              </a:rPr>
              <a:t>3.  </a:t>
            </a:r>
            <a:r>
              <a:rPr lang="ko-KR" altLang="en-US" sz="1800" b="1" spc="-133" dirty="0" smtClean="0">
                <a:solidFill>
                  <a:prstClr val="black"/>
                </a:solidFill>
              </a:rPr>
              <a:t>개인 보호구 </a:t>
            </a:r>
            <a:r>
              <a:rPr lang="ko-KR" altLang="en-US" sz="1800" b="1" spc="-133" dirty="0" err="1" smtClean="0">
                <a:solidFill>
                  <a:prstClr val="black"/>
                </a:solidFill>
              </a:rPr>
              <a:t>지급ㆍ착용</a:t>
            </a:r>
            <a:endParaRPr lang="ko-KR" altLang="en-US" sz="1800" b="1" spc="-133" dirty="0" smtClean="0">
              <a:solidFill>
                <a:prstClr val="black"/>
              </a:solidFill>
            </a:endParaRP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prstClr val="black"/>
                </a:solidFill>
              </a:rPr>
              <a:t>4.  </a:t>
            </a:r>
            <a:r>
              <a:rPr lang="ko-KR" altLang="en-US" sz="1800" b="1" spc="-133" dirty="0" smtClean="0">
                <a:solidFill>
                  <a:prstClr val="black"/>
                </a:solidFill>
              </a:rPr>
              <a:t>유해위험장소 등에 안전보건표지 부착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prstClr val="black"/>
                </a:solidFill>
              </a:rPr>
              <a:t>5.  </a:t>
            </a:r>
            <a:r>
              <a:rPr lang="ko-KR" altLang="en-US" sz="1800" b="1" spc="-133" dirty="0" smtClean="0">
                <a:solidFill>
                  <a:prstClr val="black"/>
                </a:solidFill>
              </a:rPr>
              <a:t>작업장 내에서의 통행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prstClr val="black"/>
                </a:solidFill>
              </a:rPr>
              <a:t>6.  </a:t>
            </a:r>
            <a:r>
              <a:rPr lang="ko-KR" altLang="en-US" sz="1800" b="1" spc="-133" dirty="0" smtClean="0">
                <a:solidFill>
                  <a:prstClr val="black"/>
                </a:solidFill>
              </a:rPr>
              <a:t>작업장 정리정돈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prstClr val="black"/>
                </a:solidFill>
              </a:rPr>
              <a:t>7.  </a:t>
            </a:r>
            <a:r>
              <a:rPr lang="ko-KR" altLang="en-US" sz="1800" b="1" spc="-133" dirty="0" smtClean="0">
                <a:solidFill>
                  <a:prstClr val="black"/>
                </a:solidFill>
              </a:rPr>
              <a:t>유해위험기계기구 방호조치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prstClr val="black"/>
                </a:solidFill>
              </a:rPr>
              <a:t>8.  </a:t>
            </a:r>
            <a:r>
              <a:rPr lang="ko-KR" altLang="en-US" sz="1800" b="1" spc="-133" dirty="0" smtClean="0">
                <a:solidFill>
                  <a:prstClr val="black"/>
                </a:solidFill>
              </a:rPr>
              <a:t>건강보호장치</a:t>
            </a:r>
            <a:r>
              <a:rPr lang="en-US" altLang="ko-KR" sz="1800" b="1" spc="-133" dirty="0" smtClean="0">
                <a:solidFill>
                  <a:prstClr val="black"/>
                </a:solidFill>
              </a:rPr>
              <a:t>(</a:t>
            </a:r>
            <a:r>
              <a:rPr lang="ko-KR" altLang="en-US" sz="1800" b="1" spc="-133" dirty="0" smtClean="0">
                <a:solidFill>
                  <a:prstClr val="black"/>
                </a:solidFill>
              </a:rPr>
              <a:t>설비</a:t>
            </a:r>
            <a:r>
              <a:rPr lang="en-US" altLang="ko-KR" sz="1800" b="1" spc="-133" dirty="0" smtClean="0">
                <a:solidFill>
                  <a:prstClr val="black"/>
                </a:solidFill>
              </a:rPr>
              <a:t>)</a:t>
            </a:r>
            <a:r>
              <a:rPr lang="ko-KR" altLang="en-US" sz="1800" b="1" spc="-133" dirty="0" smtClean="0">
                <a:solidFill>
                  <a:prstClr val="black"/>
                </a:solidFill>
              </a:rPr>
              <a:t>를 통한 건강장해 예방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prstClr val="black"/>
                </a:solidFill>
              </a:rPr>
              <a:t>9.  </a:t>
            </a:r>
            <a:r>
              <a:rPr lang="ko-KR" altLang="en-US" sz="1800" b="1" spc="-133" dirty="0" smtClean="0">
                <a:solidFill>
                  <a:prstClr val="black"/>
                </a:solidFill>
              </a:rPr>
              <a:t>감전 재해 예방을 위한 안전조치</a:t>
            </a:r>
            <a:endParaRPr lang="en-US" altLang="ko-KR" sz="1800" b="1" spc="-133" dirty="0" smtClean="0">
              <a:solidFill>
                <a:prstClr val="black"/>
              </a:solidFill>
            </a:endParaRPr>
          </a:p>
        </p:txBody>
      </p:sp>
      <p:grpSp>
        <p:nvGrpSpPr>
          <p:cNvPr id="5" name="그룹 4"/>
          <p:cNvGrpSpPr/>
          <p:nvPr/>
        </p:nvGrpSpPr>
        <p:grpSpPr>
          <a:xfrm>
            <a:off x="1441417" y="1072340"/>
            <a:ext cx="10619424" cy="913447"/>
            <a:chOff x="2370111" y="658959"/>
            <a:chExt cx="10034240" cy="913447"/>
          </a:xfrm>
        </p:grpSpPr>
        <p:sp>
          <p:nvSpPr>
            <p:cNvPr id="7" name="TextBox 6"/>
            <p:cNvSpPr txBox="1"/>
            <p:nvPr/>
          </p:nvSpPr>
          <p:spPr>
            <a:xfrm>
              <a:off x="3247629" y="715150"/>
              <a:ext cx="9156722" cy="8043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ko-KR" altLang="en-US" sz="4000" b="1" spc="-133" dirty="0" smtClean="0">
                  <a:solidFill>
                    <a:prstClr val="white"/>
                  </a:solidFill>
                </a:rPr>
                <a:t>안전하고 건강한 직장생활을 위한 가이드</a:t>
              </a:r>
              <a:endParaRPr lang="ko-KR" altLang="en-US" sz="4000" b="1" spc="-133" dirty="0">
                <a:solidFill>
                  <a:prstClr val="white"/>
                </a:solidFill>
              </a:endParaRPr>
            </a:p>
          </p:txBody>
        </p:sp>
        <p:grpSp>
          <p:nvGrpSpPr>
            <p:cNvPr id="8" name="그룹 8"/>
            <p:cNvGrpSpPr/>
            <p:nvPr/>
          </p:nvGrpSpPr>
          <p:grpSpPr>
            <a:xfrm>
              <a:off x="2370111" y="658959"/>
              <a:ext cx="928694" cy="913447"/>
              <a:chOff x="2370111" y="658959"/>
              <a:chExt cx="928694" cy="913447"/>
            </a:xfrm>
          </p:grpSpPr>
          <p:sp>
            <p:nvSpPr>
              <p:cNvPr id="9" name="직사각형 5"/>
              <p:cNvSpPr/>
              <p:nvPr/>
            </p:nvSpPr>
            <p:spPr>
              <a:xfrm>
                <a:off x="2370111" y="929464"/>
                <a:ext cx="642942" cy="64294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2584425" y="658959"/>
                <a:ext cx="714380" cy="82817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lnSpc>
                    <a:spcPct val="200000"/>
                  </a:lnSpc>
                  <a:buClr>
                    <a:srgbClr val="33CCCC"/>
                  </a:buClr>
                </a:pPr>
                <a:r>
                  <a:rPr lang="en-US" altLang="ko-KR" sz="3200" b="1" spc="-133" dirty="0" smtClean="0">
                    <a:solidFill>
                      <a:srgbClr val="33CCCC"/>
                    </a:solidFill>
                  </a:rPr>
                  <a:t>2</a:t>
                </a:r>
                <a:r>
                  <a:rPr lang="en-US" altLang="ko-KR" sz="2800" b="1" spc="-133" dirty="0" smtClean="0">
                    <a:solidFill>
                      <a:prstClr val="black"/>
                    </a:solidFill>
                  </a:rPr>
                  <a:t> </a:t>
                </a:r>
              </a:p>
            </p:txBody>
          </p:sp>
        </p:grpSp>
      </p:grpSp>
      <p:sp>
        <p:nvSpPr>
          <p:cNvPr id="11" name="TextBox 10"/>
          <p:cNvSpPr txBox="1"/>
          <p:nvPr/>
        </p:nvSpPr>
        <p:spPr>
          <a:xfrm>
            <a:off x="7513647" y="2286786"/>
            <a:ext cx="3857652" cy="37394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prstClr val="black"/>
                </a:solidFill>
              </a:rPr>
              <a:t>10.  </a:t>
            </a:r>
            <a:r>
              <a:rPr lang="ko-KR" altLang="en-US" sz="1800" b="1" spc="-133" dirty="0" smtClean="0">
                <a:solidFill>
                  <a:prstClr val="black"/>
                </a:solidFill>
              </a:rPr>
              <a:t>운반작업 안전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prstClr val="black"/>
                </a:solidFill>
              </a:rPr>
              <a:t>11.  </a:t>
            </a:r>
            <a:r>
              <a:rPr lang="ko-KR" altLang="en-US" sz="1800" b="1" spc="-133" dirty="0" smtClean="0">
                <a:solidFill>
                  <a:prstClr val="black"/>
                </a:solidFill>
              </a:rPr>
              <a:t>수공구 사용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prstClr val="black"/>
                </a:solidFill>
              </a:rPr>
              <a:t>12.  </a:t>
            </a:r>
            <a:r>
              <a:rPr lang="ko-KR" altLang="en-US" sz="1800" b="1" spc="-133" dirty="0" smtClean="0">
                <a:solidFill>
                  <a:prstClr val="black"/>
                </a:solidFill>
              </a:rPr>
              <a:t>화재예방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prstClr val="black"/>
                </a:solidFill>
              </a:rPr>
              <a:t>13.  </a:t>
            </a:r>
            <a:r>
              <a:rPr lang="ko-KR" altLang="en-US" sz="1800" b="1" spc="-133" dirty="0" smtClean="0">
                <a:solidFill>
                  <a:prstClr val="black"/>
                </a:solidFill>
              </a:rPr>
              <a:t>화학물질 안전보건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prstClr val="black"/>
                </a:solidFill>
              </a:rPr>
              <a:t>14.  </a:t>
            </a:r>
            <a:r>
              <a:rPr lang="ko-KR" altLang="en-US" sz="1800" b="1" spc="-133" dirty="0" smtClean="0">
                <a:solidFill>
                  <a:prstClr val="black"/>
                </a:solidFill>
              </a:rPr>
              <a:t>위험물질</a:t>
            </a:r>
            <a:r>
              <a:rPr lang="en-US" altLang="ko-KR" sz="18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800" b="1" spc="-133" dirty="0" smtClean="0">
                <a:solidFill>
                  <a:prstClr val="black"/>
                </a:solidFill>
              </a:rPr>
              <a:t>안전한 취급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prstClr val="black"/>
                </a:solidFill>
              </a:rPr>
              <a:t>15.  </a:t>
            </a:r>
            <a:r>
              <a:rPr lang="ko-KR" altLang="en-US" sz="1800" b="1" spc="-133" dirty="0" smtClean="0">
                <a:solidFill>
                  <a:prstClr val="black"/>
                </a:solidFill>
              </a:rPr>
              <a:t>유해물질</a:t>
            </a:r>
            <a:r>
              <a:rPr lang="en-US" altLang="ko-KR" sz="18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800" b="1" spc="-133" dirty="0" smtClean="0">
                <a:solidFill>
                  <a:prstClr val="black"/>
                </a:solidFill>
              </a:rPr>
              <a:t>안전한 취급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prstClr val="black"/>
                </a:solidFill>
              </a:rPr>
              <a:t>16.  </a:t>
            </a:r>
            <a:r>
              <a:rPr lang="ko-KR" altLang="en-US" sz="1800" b="1" spc="-133" dirty="0" smtClean="0">
                <a:solidFill>
                  <a:prstClr val="black"/>
                </a:solidFill>
              </a:rPr>
              <a:t>유해위험장소에 출입제한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prstClr val="black"/>
                </a:solidFill>
              </a:rPr>
              <a:t>17.  </a:t>
            </a:r>
            <a:r>
              <a:rPr lang="ko-KR" altLang="en-US" sz="1800" b="1" spc="-133" dirty="0" smtClean="0">
                <a:solidFill>
                  <a:prstClr val="black"/>
                </a:solidFill>
              </a:rPr>
              <a:t>사고 발생시 대처 사항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prstClr val="black"/>
                </a:solidFill>
              </a:rPr>
              <a:t>18.  </a:t>
            </a:r>
            <a:r>
              <a:rPr lang="ko-KR" altLang="en-US" sz="1800" b="1" spc="-133" dirty="0" smtClean="0">
                <a:solidFill>
                  <a:prstClr val="black"/>
                </a:solidFill>
              </a:rPr>
              <a:t>응급조치</a:t>
            </a:r>
            <a:endParaRPr lang="en-US" altLang="ko-KR" sz="1800" b="1" spc="-133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2861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41681" y="1572406"/>
            <a:ext cx="8200859" cy="180049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61950" indent="-171450">
              <a:lnSpc>
                <a:spcPct val="1500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산업재해 예방은 단순히 회사의 노력만으로는 되지 않음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.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근로자도 적극 협력하고 참여해야 함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  <a:p>
            <a:pPr marL="361950" indent="-171450">
              <a:lnSpc>
                <a:spcPct val="1500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근로자는 산업재해로부터 안전하고 건강하게 일할 수 있는 권리와 함께 산업재해 예방을 위해 지켜야 할 의무도 있음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  <a:p>
            <a:pPr marL="361950" indent="-171450">
              <a:lnSpc>
                <a:spcPct val="1500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산업안전보건법은 근로자 자신  및 동료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사업장 전체의 안전보건을 위한 의무사항을 규정함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  <a:p>
            <a:pPr marL="191779">
              <a:lnSpc>
                <a:spcPct val="150000"/>
              </a:lnSpc>
              <a:buClr>
                <a:srgbClr val="33CCCC"/>
              </a:buClr>
            </a:pPr>
            <a:r>
              <a:rPr lang="en-US" altLang="ko-KR" sz="1400" b="1" spc="-133" dirty="0">
                <a:solidFill>
                  <a:prstClr val="black"/>
                </a:solidFill>
              </a:rPr>
              <a:t> </a:t>
            </a:r>
            <a:r>
              <a:rPr lang="en-US" altLang="ko-KR" sz="1400" b="1" spc="-133" dirty="0" smtClean="0">
                <a:solidFill>
                  <a:prstClr val="black"/>
                </a:solidFill>
              </a:rPr>
              <a:t>   * 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산업안전보건법 제</a:t>
            </a:r>
            <a:r>
              <a:rPr lang="en-US" altLang="ko-KR" sz="1400" b="1" spc="-133" dirty="0" smtClean="0">
                <a:solidFill>
                  <a:prstClr val="black"/>
                </a:solidFill>
              </a:rPr>
              <a:t>6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조</a:t>
            </a:r>
            <a:r>
              <a:rPr lang="en-US" altLang="ko-KR" sz="1400" b="1" spc="-133" dirty="0" smtClean="0">
                <a:solidFill>
                  <a:prstClr val="black"/>
                </a:solidFill>
              </a:rPr>
              <a:t>(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근로자의 의무</a:t>
            </a:r>
            <a:r>
              <a:rPr lang="en-US" altLang="ko-KR" sz="1400" b="1" spc="-133" dirty="0" smtClean="0">
                <a:solidFill>
                  <a:prstClr val="black"/>
                </a:solidFill>
              </a:rPr>
              <a:t>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55599" y="1572406"/>
            <a:ext cx="2757234" cy="12824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</a:rPr>
              <a:t>01.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</a:rPr>
              <a:t>산업안전보건 법령 </a:t>
            </a:r>
            <a:endParaRPr lang="en-US" altLang="ko-KR" sz="2200" b="1" spc="-133" dirty="0" smtClean="0">
              <a:solidFill>
                <a:srgbClr val="33CCCC"/>
              </a:solidFill>
            </a:endParaRP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</a:rPr>
              <a:t>및 안전규정 등 준수</a:t>
            </a:r>
            <a:endParaRPr lang="ko-KR" altLang="en-US" sz="2200" b="1" spc="-133" dirty="0">
              <a:solidFill>
                <a:srgbClr val="33CCCC"/>
              </a:solidFill>
            </a:endParaRPr>
          </a:p>
        </p:txBody>
      </p:sp>
      <p:grpSp>
        <p:nvGrpSpPr>
          <p:cNvPr id="12" name="그룹 11"/>
          <p:cNvGrpSpPr/>
          <p:nvPr/>
        </p:nvGrpSpPr>
        <p:grpSpPr>
          <a:xfrm>
            <a:off x="3505863" y="3888206"/>
            <a:ext cx="8072494" cy="1928826"/>
            <a:chOff x="3441681" y="4072736"/>
            <a:chExt cx="8072494" cy="1928826"/>
          </a:xfrm>
        </p:grpSpPr>
        <p:sp>
          <p:nvSpPr>
            <p:cNvPr id="6" name="직사각형 5"/>
            <p:cNvSpPr/>
            <p:nvPr/>
          </p:nvSpPr>
          <p:spPr>
            <a:xfrm>
              <a:off x="3655995" y="4358488"/>
              <a:ext cx="7858180" cy="1643074"/>
            </a:xfrm>
            <a:prstGeom prst="rect">
              <a:avLst/>
            </a:prstGeom>
            <a:solidFill>
              <a:srgbClr val="33CCCC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pic>
          <p:nvPicPr>
            <p:cNvPr id="7" name="그림 6" descr="안전팁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41681" y="4072736"/>
              <a:ext cx="1815074" cy="642942"/>
            </a:xfrm>
            <a:prstGeom prst="rect">
              <a:avLst/>
            </a:prstGeom>
          </p:spPr>
        </p:pic>
        <p:grpSp>
          <p:nvGrpSpPr>
            <p:cNvPr id="10" name="그룹 9"/>
            <p:cNvGrpSpPr/>
            <p:nvPr/>
          </p:nvGrpSpPr>
          <p:grpSpPr>
            <a:xfrm>
              <a:off x="4799003" y="4144174"/>
              <a:ext cx="4857784" cy="357190"/>
              <a:chOff x="4799003" y="3929860"/>
              <a:chExt cx="4857784" cy="357190"/>
            </a:xfrm>
          </p:grpSpPr>
          <p:sp>
            <p:nvSpPr>
              <p:cNvPr id="8" name="모서리가 둥근 직사각형 7"/>
              <p:cNvSpPr/>
              <p:nvPr/>
            </p:nvSpPr>
            <p:spPr>
              <a:xfrm>
                <a:off x="4799003" y="3965799"/>
                <a:ext cx="4357718" cy="321251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solidFill>
                  <a:srgbClr val="4F874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5227631" y="3929860"/>
                <a:ext cx="4429156" cy="32316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383558" indent="-383558">
                  <a:lnSpc>
                    <a:spcPct val="150000"/>
                  </a:lnSpc>
                </a:pPr>
                <a:r>
                  <a:rPr lang="ko-KR" altLang="en-US" sz="1400" b="1" spc="-133" dirty="0" smtClean="0">
                    <a:solidFill>
                      <a:prstClr val="black"/>
                    </a:solidFill>
                  </a:rPr>
                  <a:t>산업안전보건법에서 정하고 있는 근로자의 의무</a:t>
                </a:r>
                <a:endParaRPr lang="ko-KR" altLang="en-US" sz="1400" b="1" spc="-133" dirty="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4370375" y="4787116"/>
              <a:ext cx="6357982" cy="92788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108000" indent="-108000">
                <a:lnSpc>
                  <a:spcPct val="150000"/>
                </a:lnSpc>
                <a:buClr>
                  <a:srgbClr val="33CCCC"/>
                </a:buClr>
                <a:buFont typeface="Arial" pitchFamily="34" charset="0"/>
                <a:buChar char="•"/>
              </a:pPr>
              <a:r>
                <a:rPr lang="ko-KR" altLang="en-US" sz="1400" b="1" spc="-133" dirty="0" smtClean="0">
                  <a:solidFill>
                    <a:prstClr val="black"/>
                  </a:solidFill>
                </a:rPr>
                <a:t>근로자는 이 법과 이 법에 따른 명령으로 정하는 산업재해 예방을 위한 기준을  지켜야 하며</a:t>
              </a:r>
              <a:r>
                <a:rPr lang="en-US" altLang="ko-KR" sz="1400" b="1" spc="-133" dirty="0" smtClean="0">
                  <a:solidFill>
                    <a:prstClr val="black"/>
                  </a:solidFill>
                </a:rPr>
                <a:t>, </a:t>
              </a:r>
              <a:r>
                <a:rPr lang="ko-KR" altLang="en-US" sz="1400" b="1" spc="-133" dirty="0" smtClean="0">
                  <a:solidFill>
                    <a:prstClr val="black"/>
                  </a:solidFill>
                </a:rPr>
                <a:t>사업주 또는 「근로기준법」 제</a:t>
              </a:r>
              <a:r>
                <a:rPr lang="en-US" altLang="ko-KR" sz="1400" b="1" spc="-133" dirty="0" smtClean="0">
                  <a:solidFill>
                    <a:prstClr val="black"/>
                  </a:solidFill>
                </a:rPr>
                <a:t>101</a:t>
              </a:r>
              <a:r>
                <a:rPr lang="ko-KR" altLang="en-US" sz="1400" b="1" spc="-133" dirty="0" smtClean="0">
                  <a:solidFill>
                    <a:prstClr val="black"/>
                  </a:solidFill>
                </a:rPr>
                <a:t>조에 따른 근로감독관</a:t>
              </a:r>
              <a:r>
                <a:rPr lang="en-US" altLang="ko-KR" sz="1400" b="1" spc="-133" dirty="0" smtClean="0">
                  <a:solidFill>
                    <a:prstClr val="black"/>
                  </a:solidFill>
                </a:rPr>
                <a:t>, </a:t>
              </a:r>
              <a:r>
                <a:rPr lang="ko-KR" altLang="en-US" sz="1400" b="1" spc="-133" dirty="0" smtClean="0">
                  <a:solidFill>
                    <a:prstClr val="black"/>
                  </a:solidFill>
                </a:rPr>
                <a:t>공단 등 관계인이 실시하는 산업재해 예방에 관한 조치에 따라야 한다 </a:t>
              </a:r>
              <a:r>
                <a:rPr lang="en-US" altLang="ko-KR" sz="1400" b="1" spc="-133" dirty="0" smtClean="0">
                  <a:solidFill>
                    <a:prstClr val="black"/>
                  </a:solidFill>
                </a:rPr>
                <a:t>.(</a:t>
              </a:r>
              <a:r>
                <a:rPr lang="ko-KR" altLang="en-US" sz="1400" b="1" spc="-133" dirty="0" smtClean="0">
                  <a:solidFill>
                    <a:prstClr val="black"/>
                  </a:solidFill>
                </a:rPr>
                <a:t>법 제</a:t>
              </a:r>
              <a:r>
                <a:rPr lang="en-US" altLang="ko-KR" sz="1400" b="1" spc="-133" dirty="0" smtClean="0">
                  <a:solidFill>
                    <a:prstClr val="black"/>
                  </a:solidFill>
                </a:rPr>
                <a:t>6</a:t>
              </a:r>
              <a:r>
                <a:rPr lang="ko-KR" altLang="en-US" sz="1400" b="1" spc="-133" dirty="0" smtClean="0">
                  <a:solidFill>
                    <a:prstClr val="black"/>
                  </a:solidFill>
                </a:rPr>
                <a:t>조</a:t>
              </a:r>
              <a:r>
                <a:rPr lang="en-US" altLang="ko-KR" sz="1400" b="1" spc="-133" dirty="0" smtClean="0">
                  <a:solidFill>
                    <a:prstClr val="black"/>
                  </a:solidFill>
                </a:rPr>
                <a:t>)</a:t>
              </a:r>
            </a:p>
          </p:txBody>
        </p:sp>
      </p:grpSp>
      <p:grpSp>
        <p:nvGrpSpPr>
          <p:cNvPr id="13" name="그룹 12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14" name="직사각형 13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pic>
        <p:nvPicPr>
          <p:cNvPr id="17" name="그림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271" y="181756"/>
            <a:ext cx="11102269" cy="1176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278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55599" y="1572406"/>
            <a:ext cx="2757234" cy="12824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</a:rPr>
              <a:t>02.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</a:rPr>
              <a:t>올바른 작업 복장 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</a:rPr>
              <a:t>착용</a:t>
            </a:r>
            <a:endParaRPr lang="ko-KR" altLang="en-US" sz="2200" b="1" spc="-133" dirty="0">
              <a:solidFill>
                <a:srgbClr val="33CCCC"/>
              </a:solidFill>
            </a:endParaRPr>
          </a:p>
        </p:txBody>
      </p:sp>
      <p:grpSp>
        <p:nvGrpSpPr>
          <p:cNvPr id="12" name="그룹 11"/>
          <p:cNvGrpSpPr/>
          <p:nvPr/>
        </p:nvGrpSpPr>
        <p:grpSpPr>
          <a:xfrm>
            <a:off x="3513119" y="1500968"/>
            <a:ext cx="8001056" cy="3693319"/>
            <a:chOff x="3513119" y="1572406"/>
            <a:chExt cx="8001056" cy="3693319"/>
          </a:xfrm>
        </p:grpSpPr>
        <p:sp>
          <p:nvSpPr>
            <p:cNvPr id="4" name="TextBox 3"/>
            <p:cNvSpPr txBox="1"/>
            <p:nvPr/>
          </p:nvSpPr>
          <p:spPr>
            <a:xfrm>
              <a:off x="4727565" y="1572406"/>
              <a:ext cx="6786610" cy="369331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144000" indent="-144000" latinLnBrk="0">
                <a:lnSpc>
                  <a:spcPct val="150000"/>
                </a:lnSpc>
                <a:buClr>
                  <a:srgbClr val="33CCCC"/>
                </a:buClr>
                <a:buFont typeface="Arial" pitchFamily="34" charset="0"/>
                <a:buChar char="•"/>
              </a:pPr>
              <a:r>
                <a:rPr lang="ko-KR" altLang="en-US" sz="1600" b="1" spc="-133" dirty="0" smtClean="0">
                  <a:solidFill>
                    <a:prstClr val="black"/>
                  </a:solidFill>
                </a:rPr>
                <a:t>회사에서 정해진 복장 규정이 있는 경우에는 그 내용을 따름</a:t>
              </a:r>
              <a:endParaRPr lang="en-US" altLang="ko-KR" sz="1600" b="1" spc="-133" dirty="0" smtClean="0">
                <a:solidFill>
                  <a:prstClr val="black"/>
                </a:solidFill>
              </a:endParaRPr>
            </a:p>
            <a:p>
              <a:pPr marL="144000" indent="-144000" latinLnBrk="0">
                <a:lnSpc>
                  <a:spcPct val="150000"/>
                </a:lnSpc>
                <a:buClr>
                  <a:srgbClr val="33CCCC"/>
                </a:buClr>
                <a:buFont typeface="Arial" pitchFamily="34" charset="0"/>
                <a:buChar char="•"/>
              </a:pPr>
              <a:r>
                <a:rPr lang="ko-KR" altLang="en-US" sz="1600" b="1" spc="-133" dirty="0" smtClean="0">
                  <a:solidFill>
                    <a:prstClr val="black"/>
                  </a:solidFill>
                </a:rPr>
                <a:t>떨어지는 물체로부터 머리 보호</a:t>
              </a:r>
              <a:r>
                <a:rPr lang="en-US" altLang="ko-KR" sz="1600" b="1" spc="-133" dirty="0" smtClean="0">
                  <a:solidFill>
                    <a:prstClr val="black"/>
                  </a:solidFill>
                </a:rPr>
                <a:t>(</a:t>
              </a:r>
              <a:r>
                <a:rPr lang="ko-KR" altLang="en-US" sz="1600" b="1" spc="-133" dirty="0" smtClean="0">
                  <a:solidFill>
                    <a:prstClr val="black"/>
                  </a:solidFill>
                </a:rPr>
                <a:t>안전모</a:t>
              </a:r>
              <a:r>
                <a:rPr lang="en-US" altLang="ko-KR" sz="1600" b="1" spc="-133" dirty="0" smtClean="0">
                  <a:solidFill>
                    <a:prstClr val="black"/>
                  </a:solidFill>
                </a:rPr>
                <a:t>),</a:t>
              </a:r>
              <a:r>
                <a:rPr lang="ko-KR" altLang="en-US" sz="1600" b="1" spc="-133" dirty="0" smtClean="0">
                  <a:solidFill>
                    <a:prstClr val="black"/>
                  </a:solidFill>
                </a:rPr>
                <a:t> </a:t>
              </a:r>
              <a:r>
                <a:rPr lang="ko-KR" altLang="en-US" sz="1600" b="1" spc="-133" dirty="0" err="1" smtClean="0">
                  <a:solidFill>
                    <a:prstClr val="black"/>
                  </a:solidFill>
                </a:rPr>
                <a:t>작업물로</a:t>
              </a:r>
              <a:r>
                <a:rPr lang="ko-KR" altLang="en-US" sz="1600" b="1" spc="-133" dirty="0" smtClean="0">
                  <a:solidFill>
                    <a:prstClr val="black"/>
                  </a:solidFill>
                </a:rPr>
                <a:t> 인해 머리가 지저분해지는 것 방지</a:t>
              </a:r>
              <a:r>
                <a:rPr lang="en-US" altLang="ko-KR" sz="1600" b="1" spc="-133" dirty="0" smtClean="0">
                  <a:solidFill>
                    <a:prstClr val="black"/>
                  </a:solidFill>
                </a:rPr>
                <a:t>, </a:t>
              </a:r>
              <a:r>
                <a:rPr lang="ko-KR" altLang="en-US" sz="1600" b="1" spc="-133" dirty="0" smtClean="0">
                  <a:solidFill>
                    <a:prstClr val="black"/>
                  </a:solidFill>
                </a:rPr>
                <a:t>머리카락이 기계나 회전축에 말려 들어갈 위험을 방지하기 위해 착용</a:t>
              </a:r>
              <a:endParaRPr lang="en-US" altLang="ko-KR" sz="1600" b="1" spc="-133" dirty="0" smtClean="0">
                <a:solidFill>
                  <a:prstClr val="black"/>
                </a:solidFill>
              </a:endParaRPr>
            </a:p>
            <a:p>
              <a:pPr marL="144000" indent="-144000" latinLnBrk="0">
                <a:lnSpc>
                  <a:spcPct val="150000"/>
                </a:lnSpc>
                <a:buClr>
                  <a:srgbClr val="33CCCC"/>
                </a:buClr>
                <a:buFont typeface="Arial" pitchFamily="34" charset="0"/>
                <a:buChar char="•"/>
              </a:pPr>
              <a:r>
                <a:rPr lang="ko-KR" altLang="en-US" sz="1600" b="1" spc="-133" dirty="0" smtClean="0">
                  <a:solidFill>
                    <a:prstClr val="black"/>
                  </a:solidFill>
                </a:rPr>
                <a:t>손 보호</a:t>
              </a:r>
              <a:r>
                <a:rPr lang="en-US" altLang="ko-KR" sz="1600" b="1" spc="-133" dirty="0" smtClean="0">
                  <a:solidFill>
                    <a:prstClr val="black"/>
                  </a:solidFill>
                </a:rPr>
                <a:t>, </a:t>
              </a:r>
              <a:r>
                <a:rPr lang="ko-KR" altLang="en-US" sz="1600" b="1" spc="-133" dirty="0" smtClean="0">
                  <a:solidFill>
                    <a:prstClr val="black"/>
                  </a:solidFill>
                </a:rPr>
                <a:t>작업 시 손이 더러워지는 것 방지</a:t>
              </a:r>
              <a:endParaRPr lang="en-US" altLang="ko-KR" sz="1600" b="1" spc="-133" dirty="0" smtClean="0">
                <a:solidFill>
                  <a:prstClr val="black"/>
                </a:solidFill>
              </a:endParaRPr>
            </a:p>
            <a:p>
              <a:pPr marL="144000" indent="-144000" latinLnBrk="0">
                <a:lnSpc>
                  <a:spcPct val="150000"/>
                </a:lnSpc>
                <a:buClr>
                  <a:srgbClr val="33CCCC"/>
                </a:buClr>
                <a:buFont typeface="Arial" pitchFamily="34" charset="0"/>
                <a:buChar char="•"/>
              </a:pPr>
              <a:r>
                <a:rPr lang="ko-KR" altLang="en-US" sz="1600" b="1" spc="-133" dirty="0" smtClean="0">
                  <a:solidFill>
                    <a:prstClr val="black"/>
                  </a:solidFill>
                </a:rPr>
                <a:t>장갑을 끼면 손가락의 감각이 무뎌져 작업에 영향을 주고 위험한 일도 발생할 수 있어</a:t>
              </a:r>
              <a:r>
                <a:rPr lang="en-US" altLang="ko-KR" sz="1600" b="1" spc="-133" dirty="0" smtClean="0">
                  <a:solidFill>
                    <a:prstClr val="black"/>
                  </a:solidFill>
                </a:rPr>
                <a:t> </a:t>
              </a:r>
              <a:r>
                <a:rPr lang="ko-KR" altLang="en-US" sz="1600" b="1" spc="-133" dirty="0" smtClean="0">
                  <a:solidFill>
                    <a:prstClr val="black"/>
                  </a:solidFill>
                </a:rPr>
                <a:t>작업특성에 적합한 장갑 착용</a:t>
              </a:r>
              <a:endParaRPr lang="en-US" altLang="ko-KR" sz="1600" b="1" spc="-133" dirty="0" smtClean="0">
                <a:solidFill>
                  <a:prstClr val="black"/>
                </a:solidFill>
              </a:endParaRPr>
            </a:p>
            <a:p>
              <a:pPr marL="144000" indent="-144000" latinLnBrk="0">
                <a:lnSpc>
                  <a:spcPct val="150000"/>
                </a:lnSpc>
                <a:buClr>
                  <a:srgbClr val="33CCCC"/>
                </a:buClr>
                <a:buFont typeface="Arial" pitchFamily="34" charset="0"/>
                <a:buChar char="•"/>
              </a:pPr>
              <a:r>
                <a:rPr lang="ko-KR" altLang="en-US" sz="1600" b="1" spc="-133" dirty="0" smtClean="0">
                  <a:solidFill>
                    <a:prstClr val="black"/>
                  </a:solidFill>
                </a:rPr>
                <a:t>위생</a:t>
              </a:r>
              <a:r>
                <a:rPr lang="en-US" altLang="ko-KR" sz="1600" b="1" spc="-133" dirty="0" smtClean="0">
                  <a:solidFill>
                    <a:prstClr val="black"/>
                  </a:solidFill>
                </a:rPr>
                <a:t>, </a:t>
              </a:r>
              <a:r>
                <a:rPr lang="ko-KR" altLang="en-US" sz="1600" b="1" spc="-133" dirty="0" smtClean="0">
                  <a:solidFill>
                    <a:prstClr val="black"/>
                  </a:solidFill>
                </a:rPr>
                <a:t>유해요인 제거 등을 위해 앞치마 착용 시 앞치마가 기계에 말려 들어가지 않도록 조치</a:t>
              </a:r>
              <a:r>
                <a:rPr lang="en-US" altLang="ko-KR" sz="1600" b="1" spc="-133" dirty="0" smtClean="0">
                  <a:solidFill>
                    <a:prstClr val="black"/>
                  </a:solidFill>
                </a:rPr>
                <a:t> (</a:t>
              </a:r>
              <a:r>
                <a:rPr lang="ko-KR" altLang="en-US" sz="1600" b="1" spc="-133" dirty="0" smtClean="0">
                  <a:solidFill>
                    <a:prstClr val="black"/>
                  </a:solidFill>
                </a:rPr>
                <a:t>목도리</a:t>
              </a:r>
              <a:r>
                <a:rPr lang="en-US" altLang="ko-KR" sz="1600" b="1" spc="-133" dirty="0" smtClean="0">
                  <a:solidFill>
                    <a:prstClr val="black"/>
                  </a:solidFill>
                </a:rPr>
                <a:t>,</a:t>
              </a:r>
              <a:r>
                <a:rPr lang="ko-KR" altLang="en-US" sz="1600" b="1" spc="-133" dirty="0" smtClean="0">
                  <a:solidFill>
                    <a:prstClr val="black"/>
                  </a:solidFill>
                </a:rPr>
                <a:t> 스카프 착용 시 말림에 의한 재해</a:t>
              </a:r>
              <a:r>
                <a:rPr lang="en-US" altLang="ko-KR" sz="1600" b="1" spc="-133" dirty="0" smtClean="0">
                  <a:solidFill>
                    <a:prstClr val="black"/>
                  </a:solidFill>
                </a:rPr>
                <a:t>)</a:t>
              </a:r>
            </a:p>
            <a:p>
              <a:pPr marL="144000" indent="-144000" latinLnBrk="0">
                <a:lnSpc>
                  <a:spcPct val="150000"/>
                </a:lnSpc>
                <a:buClr>
                  <a:srgbClr val="33CCCC"/>
                </a:buClr>
                <a:buFont typeface="Arial" pitchFamily="34" charset="0"/>
                <a:buChar char="•"/>
              </a:pPr>
              <a:r>
                <a:rPr lang="ko-KR" altLang="en-US" sz="1600" b="1" spc="-133" dirty="0" smtClean="0">
                  <a:solidFill>
                    <a:prstClr val="black"/>
                  </a:solidFill>
                </a:rPr>
                <a:t>작업내용에 적합한 안전화 착용</a:t>
              </a:r>
              <a:endParaRPr lang="en-US" altLang="ko-KR" sz="1600" b="1" spc="-133" dirty="0" smtClean="0">
                <a:solidFill>
                  <a:prstClr val="black"/>
                </a:solidFill>
              </a:endParaRPr>
            </a:p>
            <a:p>
              <a:pPr marL="144000" indent="-144000" latinLnBrk="0">
                <a:lnSpc>
                  <a:spcPct val="150000"/>
                </a:lnSpc>
                <a:buClr>
                  <a:srgbClr val="33CCCC"/>
                </a:buClr>
                <a:buFont typeface="Arial" pitchFamily="34" charset="0"/>
                <a:buChar char="•"/>
              </a:pPr>
              <a:r>
                <a:rPr lang="ko-KR" altLang="en-US" sz="1600" b="1" spc="-133" dirty="0" smtClean="0">
                  <a:solidFill>
                    <a:prstClr val="black"/>
                  </a:solidFill>
                </a:rPr>
                <a:t>슬리퍼</a:t>
              </a:r>
              <a:r>
                <a:rPr lang="en-US" altLang="ko-KR" sz="1600" b="1" spc="-133" dirty="0" smtClean="0">
                  <a:solidFill>
                    <a:prstClr val="black"/>
                  </a:solidFill>
                </a:rPr>
                <a:t>, </a:t>
              </a:r>
              <a:r>
                <a:rPr lang="ko-KR" altLang="en-US" sz="1600" b="1" spc="-133" dirty="0" smtClean="0">
                  <a:solidFill>
                    <a:prstClr val="black"/>
                  </a:solidFill>
                </a:rPr>
                <a:t>샌들과 같이 벗겨지기거나 미끄러지기 쉬운 신발 착용 금지</a:t>
              </a:r>
              <a:endParaRPr lang="en-US" altLang="ko-KR" sz="1600" b="1" spc="-133" dirty="0" smtClean="0">
                <a:solidFill>
                  <a:prstClr val="black"/>
                </a:solidFill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513120" y="1572406"/>
              <a:ext cx="1428760" cy="32169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191779">
                <a:lnSpc>
                  <a:spcPct val="150000"/>
                </a:lnSpc>
                <a:buClr>
                  <a:srgbClr val="33CCCC"/>
                </a:buClr>
              </a:pPr>
              <a:r>
                <a:rPr lang="ko-KR" altLang="en-US" sz="1600" b="1" spc="-133" dirty="0" smtClean="0">
                  <a:solidFill>
                    <a:srgbClr val="666699"/>
                  </a:solidFill>
                </a:rPr>
                <a:t>■ 작업복</a:t>
              </a:r>
              <a:endParaRPr lang="en-US" altLang="ko-KR" sz="1600" b="1" spc="-133" dirty="0" smtClean="0">
                <a:solidFill>
                  <a:srgbClr val="666699"/>
                </a:solidFill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513119" y="4858554"/>
              <a:ext cx="1428760" cy="32169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191779">
                <a:lnSpc>
                  <a:spcPct val="150000"/>
                </a:lnSpc>
                <a:buClr>
                  <a:srgbClr val="33CCCC"/>
                </a:buClr>
              </a:pPr>
              <a:r>
                <a:rPr lang="ko-KR" altLang="en-US" sz="1600" b="1" spc="-133" dirty="0" smtClean="0">
                  <a:solidFill>
                    <a:srgbClr val="666699"/>
                  </a:solidFill>
                </a:rPr>
                <a:t>■ 신   발</a:t>
              </a:r>
              <a:endParaRPr lang="en-US" altLang="ko-KR" sz="1400" b="1" spc="-133" dirty="0" smtClean="0">
                <a:solidFill>
                  <a:prstClr val="black"/>
                </a:solidFill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513119" y="1965095"/>
              <a:ext cx="1428760" cy="32169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191779">
                <a:lnSpc>
                  <a:spcPct val="150000"/>
                </a:lnSpc>
                <a:buClr>
                  <a:srgbClr val="33CCCC"/>
                </a:buClr>
              </a:pPr>
              <a:r>
                <a:rPr lang="ko-KR" altLang="en-US" sz="1600" b="1" spc="-133" dirty="0" smtClean="0">
                  <a:solidFill>
                    <a:srgbClr val="666699"/>
                  </a:solidFill>
                </a:rPr>
                <a:t>■ 모   자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513119" y="2679475"/>
              <a:ext cx="1428760" cy="32169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191779">
                <a:lnSpc>
                  <a:spcPct val="150000"/>
                </a:lnSpc>
                <a:buClr>
                  <a:srgbClr val="33CCCC"/>
                </a:buClr>
              </a:pPr>
              <a:r>
                <a:rPr lang="ko-KR" altLang="en-US" sz="1600" b="1" spc="-133" dirty="0" smtClean="0">
                  <a:solidFill>
                    <a:srgbClr val="666699"/>
                  </a:solidFill>
                </a:rPr>
                <a:t>■ 장   갑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513119" y="3786984"/>
              <a:ext cx="1428760" cy="32169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191779">
                <a:lnSpc>
                  <a:spcPct val="150000"/>
                </a:lnSpc>
                <a:buClr>
                  <a:srgbClr val="33CCCC"/>
                </a:buClr>
              </a:pPr>
              <a:r>
                <a:rPr lang="ko-KR" altLang="en-US" sz="1600" b="1" spc="-133" dirty="0" smtClean="0">
                  <a:solidFill>
                    <a:srgbClr val="666699"/>
                  </a:solidFill>
                </a:rPr>
                <a:t>■ 앞치마</a:t>
              </a: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3513119" y="5644372"/>
            <a:ext cx="7929618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91779">
              <a:lnSpc>
                <a:spcPct val="150000"/>
              </a:lnSpc>
              <a:buClr>
                <a:srgbClr val="33CCCC"/>
              </a:buClr>
            </a:pPr>
            <a:r>
              <a:rPr lang="ko-KR" altLang="en-US" sz="1600" b="1" spc="-133" dirty="0" smtClean="0">
                <a:solidFill>
                  <a:srgbClr val="666699"/>
                </a:solidFill>
              </a:rPr>
              <a:t>■ 올바른 직장에서의 복장 </a:t>
            </a:r>
            <a:r>
              <a:rPr lang="en-US" altLang="ko-KR" sz="1600" b="1" spc="-133" dirty="0" smtClean="0">
                <a:solidFill>
                  <a:srgbClr val="666699"/>
                </a:solidFill>
              </a:rPr>
              <a:t>: </a:t>
            </a:r>
            <a:r>
              <a:rPr lang="ko-KR" altLang="en-US" sz="1600" b="1" spc="-133" dirty="0" smtClean="0">
                <a:solidFill>
                  <a:srgbClr val="666699"/>
                </a:solidFill>
              </a:rPr>
              <a:t>신체의 부상을 방지하는 것이 첫 번째 목적</a:t>
            </a:r>
            <a:r>
              <a:rPr lang="en-US" altLang="ko-KR" sz="1600" b="1" spc="-133" dirty="0" smtClean="0">
                <a:solidFill>
                  <a:srgbClr val="666699"/>
                </a:solidFill>
              </a:rPr>
              <a:t>,</a:t>
            </a:r>
            <a:r>
              <a:rPr lang="ko-KR" altLang="en-US" sz="1600" b="1" spc="-133" dirty="0" smtClean="0">
                <a:solidFill>
                  <a:srgbClr val="666699"/>
                </a:solidFill>
              </a:rPr>
              <a:t> </a:t>
            </a:r>
            <a:r>
              <a:rPr lang="en-US" altLang="ko-KR" sz="1600" b="1" spc="-133" dirty="0" smtClean="0">
                <a:solidFill>
                  <a:srgbClr val="666699"/>
                </a:solidFill>
              </a:rPr>
              <a:t/>
            </a:r>
            <a:br>
              <a:rPr lang="en-US" altLang="ko-KR" sz="1600" b="1" spc="-133" dirty="0" smtClean="0">
                <a:solidFill>
                  <a:srgbClr val="666699"/>
                </a:solidFill>
              </a:rPr>
            </a:br>
            <a:r>
              <a:rPr lang="en-US" altLang="ko-KR" sz="1600" b="1" spc="-133" dirty="0" smtClean="0">
                <a:solidFill>
                  <a:srgbClr val="666699"/>
                </a:solidFill>
              </a:rPr>
              <a:t>                                           </a:t>
            </a:r>
            <a:r>
              <a:rPr lang="ko-KR" altLang="en-US" sz="1600" b="1" spc="-133" dirty="0" smtClean="0">
                <a:solidFill>
                  <a:srgbClr val="666699"/>
                </a:solidFill>
              </a:rPr>
              <a:t>일을 편리하게 하도록 하는 것은 두 번째 목적</a:t>
            </a:r>
            <a:endParaRPr lang="en-US" altLang="ko-KR" sz="1400" b="1" spc="-133" dirty="0" smtClean="0">
              <a:solidFill>
                <a:prstClr val="black"/>
              </a:solidFill>
            </a:endParaRPr>
          </a:p>
        </p:txBody>
      </p:sp>
      <p:grpSp>
        <p:nvGrpSpPr>
          <p:cNvPr id="13" name="그룹 12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14" name="직사각형 13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pic>
        <p:nvPicPr>
          <p:cNvPr id="17" name="그림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271" y="181756"/>
            <a:ext cx="11102269" cy="1176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469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55599" y="1572406"/>
            <a:ext cx="2757234" cy="12824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</a:rPr>
              <a:t>03.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</a:rPr>
              <a:t>개인 보호구 </a:t>
            </a:r>
            <a:r>
              <a:rPr lang="ko-KR" altLang="en-US" sz="2200" b="1" spc="-133" dirty="0" err="1" smtClean="0">
                <a:solidFill>
                  <a:srgbClr val="33CCCC"/>
                </a:solidFill>
              </a:rPr>
              <a:t>지급ㆍ</a:t>
            </a:r>
            <a:endParaRPr lang="en-US" altLang="ko-KR" sz="2200" b="1" spc="-133" dirty="0" smtClean="0">
              <a:solidFill>
                <a:srgbClr val="33CCCC"/>
              </a:solidFill>
            </a:endParaRP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</a:rPr>
              <a:t>착용</a:t>
            </a:r>
            <a:endParaRPr lang="ko-KR" altLang="en-US" sz="2200" b="1" spc="-133" dirty="0">
              <a:solidFill>
                <a:srgbClr val="33CCCC"/>
              </a:solidFill>
            </a:endParaRPr>
          </a:p>
        </p:txBody>
      </p:sp>
      <p:grpSp>
        <p:nvGrpSpPr>
          <p:cNvPr id="21" name="그룹 20"/>
          <p:cNvGrpSpPr/>
          <p:nvPr/>
        </p:nvGrpSpPr>
        <p:grpSpPr>
          <a:xfrm>
            <a:off x="3513119" y="1929596"/>
            <a:ext cx="8001056" cy="3286148"/>
            <a:chOff x="3513119" y="1786720"/>
            <a:chExt cx="8001056" cy="3286148"/>
          </a:xfrm>
        </p:grpSpPr>
        <p:pic>
          <p:nvPicPr>
            <p:cNvPr id="20" name="그림 19" descr="12 보호구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513119" y="1786720"/>
              <a:ext cx="8001056" cy="2744651"/>
            </a:xfrm>
            <a:prstGeom prst="rect">
              <a:avLst/>
            </a:prstGeom>
          </p:spPr>
        </p:pic>
        <p:grpSp>
          <p:nvGrpSpPr>
            <p:cNvPr id="19" name="그룹 18"/>
            <p:cNvGrpSpPr/>
            <p:nvPr/>
          </p:nvGrpSpPr>
          <p:grpSpPr>
            <a:xfrm>
              <a:off x="3513119" y="2715414"/>
              <a:ext cx="8001056" cy="500066"/>
              <a:chOff x="3513119" y="1929596"/>
              <a:chExt cx="8001056" cy="500066"/>
            </a:xfrm>
          </p:grpSpPr>
          <p:pic>
            <p:nvPicPr>
              <p:cNvPr id="3074" name="Picture 2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3513119" y="1929596"/>
                <a:ext cx="8001056" cy="5000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4" name="TextBox 3"/>
              <p:cNvSpPr txBox="1"/>
              <p:nvPr/>
            </p:nvSpPr>
            <p:spPr>
              <a:xfrm>
                <a:off x="3584557" y="2040565"/>
                <a:ext cx="1428760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buClr>
                    <a:srgbClr val="33CCCC"/>
                  </a:buClr>
                </a:pPr>
                <a:r>
                  <a:rPr lang="ko-KR" altLang="en-US" sz="1600" b="1" spc="-133" dirty="0" smtClean="0">
                    <a:solidFill>
                      <a:prstClr val="white"/>
                    </a:solidFill>
                  </a:rPr>
                  <a:t>안전모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5084755" y="2040565"/>
                <a:ext cx="1428760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buClr>
                    <a:srgbClr val="33CCCC"/>
                  </a:buClr>
                </a:pPr>
                <a:r>
                  <a:rPr lang="ko-KR" altLang="en-US" sz="1600" b="1" spc="-133" dirty="0" smtClean="0">
                    <a:solidFill>
                      <a:prstClr val="white"/>
                    </a:solidFill>
                  </a:rPr>
                  <a:t>안전화</a:t>
                </a:r>
              </a:p>
            </p:txBody>
          </p:sp>
          <p:sp>
            <p:nvSpPr>
              <p:cNvPr id="7" name="TextBox 6"/>
              <p:cNvSpPr txBox="1"/>
              <p:nvPr/>
            </p:nvSpPr>
            <p:spPr>
              <a:xfrm>
                <a:off x="6442077" y="2040565"/>
                <a:ext cx="1214446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buClr>
                    <a:srgbClr val="33CCCC"/>
                  </a:buClr>
                </a:pPr>
                <a:r>
                  <a:rPr lang="ko-KR" altLang="en-US" sz="1600" b="1" spc="-133" dirty="0" smtClean="0">
                    <a:solidFill>
                      <a:prstClr val="white"/>
                    </a:solidFill>
                  </a:rPr>
                  <a:t>방진마스크</a:t>
                </a: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7942275" y="1929596"/>
                <a:ext cx="2143140" cy="4924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buClr>
                    <a:srgbClr val="33CCCC"/>
                  </a:buClr>
                </a:pPr>
                <a:r>
                  <a:rPr lang="ko-KR" altLang="en-US" sz="1600" b="1" spc="-133" dirty="0" smtClean="0">
                    <a:solidFill>
                      <a:prstClr val="white"/>
                    </a:solidFill>
                  </a:rPr>
                  <a:t>방독마스크</a:t>
                </a:r>
                <a:r>
                  <a:rPr lang="en-US" altLang="ko-KR" sz="1600" b="1" spc="-133" dirty="0" smtClean="0">
                    <a:solidFill>
                      <a:prstClr val="white"/>
                    </a:solidFill>
                  </a:rPr>
                  <a:t>, </a:t>
                </a:r>
                <a:r>
                  <a:rPr lang="ko-KR" altLang="en-US" sz="1600" b="1" spc="-133" dirty="0" err="1" smtClean="0">
                    <a:solidFill>
                      <a:prstClr val="white"/>
                    </a:solidFill>
                  </a:rPr>
                  <a:t>송기마스크</a:t>
                </a:r>
                <a:r>
                  <a:rPr lang="en-US" altLang="ko-KR" sz="1600" b="1" spc="-133" dirty="0" smtClean="0">
                    <a:solidFill>
                      <a:prstClr val="white"/>
                    </a:solidFill>
                  </a:rPr>
                  <a:t>, </a:t>
                </a:r>
              </a:p>
              <a:p>
                <a:pPr algn="ctr">
                  <a:buClr>
                    <a:srgbClr val="33CCCC"/>
                  </a:buClr>
                </a:pPr>
                <a:r>
                  <a:rPr lang="ko-KR" altLang="en-US" sz="1600" b="1" spc="-133" dirty="0" err="1" smtClean="0">
                    <a:solidFill>
                      <a:prstClr val="white"/>
                    </a:solidFill>
                  </a:rPr>
                  <a:t>전동식</a:t>
                </a:r>
                <a:r>
                  <a:rPr lang="ko-KR" altLang="en-US" sz="1600" b="1" spc="-133" dirty="0" smtClean="0">
                    <a:solidFill>
                      <a:prstClr val="white"/>
                    </a:solidFill>
                  </a:rPr>
                  <a:t> 호흡보호구</a:t>
                </a:r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10156853" y="2040565"/>
                <a:ext cx="1214446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buClr>
                    <a:srgbClr val="33CCCC"/>
                  </a:buClr>
                </a:pPr>
                <a:r>
                  <a:rPr lang="ko-KR" altLang="en-US" sz="1600" b="1" spc="-133" dirty="0" smtClean="0">
                    <a:solidFill>
                      <a:prstClr val="white"/>
                    </a:solidFill>
                  </a:rPr>
                  <a:t>귀마개</a:t>
                </a:r>
              </a:p>
            </p:txBody>
          </p:sp>
        </p:grpSp>
        <p:grpSp>
          <p:nvGrpSpPr>
            <p:cNvPr id="18" name="그룹 17"/>
            <p:cNvGrpSpPr/>
            <p:nvPr/>
          </p:nvGrpSpPr>
          <p:grpSpPr>
            <a:xfrm>
              <a:off x="3513119" y="4572802"/>
              <a:ext cx="8001056" cy="500066"/>
              <a:chOff x="3513119" y="3858422"/>
              <a:chExt cx="8001056" cy="500066"/>
            </a:xfrm>
          </p:grpSpPr>
          <p:pic>
            <p:nvPicPr>
              <p:cNvPr id="11" name="Picture 2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3513119" y="3858422"/>
                <a:ext cx="8001056" cy="5000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12" name="TextBox 11"/>
              <p:cNvSpPr txBox="1"/>
              <p:nvPr/>
            </p:nvSpPr>
            <p:spPr>
              <a:xfrm>
                <a:off x="3584557" y="3969391"/>
                <a:ext cx="1214446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buClr>
                    <a:srgbClr val="33CCCC"/>
                  </a:buClr>
                </a:pPr>
                <a:r>
                  <a:rPr lang="ko-KR" altLang="en-US" sz="1600" b="1" spc="-133" dirty="0" err="1" smtClean="0">
                    <a:solidFill>
                      <a:prstClr val="white"/>
                    </a:solidFill>
                  </a:rPr>
                  <a:t>귀덮개</a:t>
                </a:r>
                <a:endParaRPr lang="ko-KR" altLang="en-US" sz="1600" b="1" spc="-133" dirty="0" smtClean="0">
                  <a:solidFill>
                    <a:prstClr val="white"/>
                  </a:solidFill>
                </a:endParaRPr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>
                <a:off x="6299201" y="3969391"/>
                <a:ext cx="1143008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buClr>
                    <a:srgbClr val="33CCCC"/>
                  </a:buClr>
                </a:pPr>
                <a:r>
                  <a:rPr lang="ko-KR" altLang="en-US" sz="1600" b="1" spc="-133" dirty="0" err="1" smtClean="0">
                    <a:solidFill>
                      <a:prstClr val="white"/>
                    </a:solidFill>
                  </a:rPr>
                  <a:t>보안면</a:t>
                </a:r>
                <a:endParaRPr lang="ko-KR" altLang="en-US" sz="1600" b="1" spc="-133" dirty="0" smtClean="0">
                  <a:solidFill>
                    <a:prstClr val="white"/>
                  </a:solidFill>
                </a:endParaRPr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5013317" y="4001298"/>
                <a:ext cx="1143008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buClr>
                    <a:srgbClr val="33CCCC"/>
                  </a:buClr>
                </a:pPr>
                <a:r>
                  <a:rPr lang="ko-KR" altLang="en-US" sz="1600" b="1" spc="-133" dirty="0" smtClean="0">
                    <a:solidFill>
                      <a:prstClr val="white"/>
                    </a:solidFill>
                  </a:rPr>
                  <a:t>보안경</a:t>
                </a:r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7656523" y="4001298"/>
                <a:ext cx="1143008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buClr>
                    <a:srgbClr val="33CCCC"/>
                  </a:buClr>
                </a:pPr>
                <a:r>
                  <a:rPr lang="ko-KR" altLang="en-US" sz="1600" b="1" spc="-133" dirty="0" smtClean="0">
                    <a:solidFill>
                      <a:prstClr val="white"/>
                    </a:solidFill>
                  </a:rPr>
                  <a:t>안전장갑</a:t>
                </a:r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8942407" y="4001298"/>
                <a:ext cx="1143008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buClr>
                    <a:srgbClr val="33CCCC"/>
                  </a:buClr>
                </a:pPr>
                <a:r>
                  <a:rPr lang="ko-KR" altLang="en-US" sz="1600" b="1" spc="-133" dirty="0" err="1" smtClean="0">
                    <a:solidFill>
                      <a:prstClr val="white"/>
                    </a:solidFill>
                  </a:rPr>
                  <a:t>보호복</a:t>
                </a:r>
                <a:endParaRPr lang="ko-KR" altLang="en-US" sz="1600" b="1" spc="-133" dirty="0" smtClean="0">
                  <a:solidFill>
                    <a:prstClr val="white"/>
                  </a:solidFill>
                </a:endParaRPr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10299729" y="4001298"/>
                <a:ext cx="1143008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buClr>
                    <a:srgbClr val="33CCCC"/>
                  </a:buClr>
                </a:pPr>
                <a:r>
                  <a:rPr lang="ko-KR" altLang="en-US" sz="1600" b="1" spc="-133" dirty="0" err="1" smtClean="0">
                    <a:solidFill>
                      <a:prstClr val="white"/>
                    </a:solidFill>
                  </a:rPr>
                  <a:t>안전대</a:t>
                </a:r>
                <a:endParaRPr lang="ko-KR" altLang="en-US" sz="1600" b="1" spc="-133" dirty="0" smtClean="0">
                  <a:solidFill>
                    <a:prstClr val="white"/>
                  </a:solidFill>
                </a:endParaRPr>
              </a:p>
            </p:txBody>
          </p:sp>
        </p:grpSp>
      </p:grpSp>
      <p:grpSp>
        <p:nvGrpSpPr>
          <p:cNvPr id="22" name="그룹 21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23" name="직사각형 22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pic>
        <p:nvPicPr>
          <p:cNvPr id="26" name="그림 2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0271" y="181756"/>
            <a:ext cx="11102269" cy="1176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36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55599" y="1572406"/>
            <a:ext cx="2757234" cy="12824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</a:rPr>
              <a:t>04.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</a:rPr>
              <a:t>유해위험장소 등에 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</a:rPr>
              <a:t>안전보건표지 부착</a:t>
            </a:r>
            <a:endParaRPr lang="ko-KR" altLang="en-US" sz="2200" b="1" spc="-133" dirty="0">
              <a:solidFill>
                <a:srgbClr val="33CCCC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441682" y="1500968"/>
            <a:ext cx="4000527" cy="27597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ct val="150000"/>
              </a:lnSpc>
              <a:spcAft>
                <a:spcPts val="1000"/>
              </a:spcAft>
              <a:buClr>
                <a:srgbClr val="33CCCC"/>
              </a:buClr>
            </a:pPr>
            <a:r>
              <a:rPr lang="ko-KR" altLang="en-US" sz="1800" b="1" spc="-133" dirty="0" smtClean="0">
                <a:solidFill>
                  <a:srgbClr val="666699"/>
                </a:solidFill>
              </a:rPr>
              <a:t>■ 안전보건표지란</a:t>
            </a:r>
            <a:r>
              <a:rPr lang="en-US" altLang="ko-KR" sz="1800" b="1" spc="-133" dirty="0" smtClean="0">
                <a:solidFill>
                  <a:srgbClr val="666699"/>
                </a:solidFill>
              </a:rPr>
              <a:t>?</a:t>
            </a:r>
            <a:endParaRPr lang="en-US" altLang="ko-KR" sz="1800" b="1" spc="-133" dirty="0" smtClean="0">
              <a:solidFill>
                <a:prstClr val="black"/>
              </a:solidFill>
            </a:endParaRPr>
          </a:p>
          <a:p>
            <a:pPr marL="144000" indent="-144000" latinLnBrk="0">
              <a:lnSpc>
                <a:spcPct val="150000"/>
              </a:lnSpc>
              <a:spcAft>
                <a:spcPts val="1000"/>
              </a:spcAft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위험장소 또는 위험물질에 대한 경고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  <a:br>
              <a:rPr lang="en-US" altLang="ko-KR" sz="1600" b="1" spc="-133" dirty="0" smtClean="0">
                <a:solidFill>
                  <a:prstClr val="black"/>
                </a:solidFill>
              </a:rPr>
            </a:br>
            <a:r>
              <a:rPr lang="ko-KR" altLang="en-US" sz="1600" b="1" spc="-133" dirty="0" smtClean="0">
                <a:solidFill>
                  <a:prstClr val="black"/>
                </a:solidFill>
              </a:rPr>
              <a:t>비상시에 대처하기 위한 지시 또는 안내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  <a:br>
              <a:rPr lang="en-US" altLang="ko-KR" sz="1600" b="1" spc="-133" dirty="0" smtClean="0">
                <a:solidFill>
                  <a:prstClr val="black"/>
                </a:solidFill>
              </a:rPr>
            </a:br>
            <a:r>
              <a:rPr lang="ko-KR" altLang="en-US" sz="1600" b="1" spc="-133" dirty="0" smtClean="0">
                <a:solidFill>
                  <a:prstClr val="black"/>
                </a:solidFill>
              </a:rPr>
              <a:t>기타 근로자의 안전보건의식을 고취하기 위한 사항 등을 </a:t>
            </a:r>
            <a:r>
              <a:rPr lang="ko-KR" altLang="en-US" sz="1600" b="1" spc="-133" dirty="0" err="1" smtClean="0">
                <a:solidFill>
                  <a:prstClr val="black"/>
                </a:solidFill>
              </a:rPr>
              <a:t>그림ㆍ기호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 및 글자 등으로 표시하여 </a:t>
            </a:r>
            <a:r>
              <a:rPr lang="ko-KR" altLang="en-US" sz="1600" b="1" spc="-133" dirty="0" err="1" smtClean="0">
                <a:solidFill>
                  <a:prstClr val="black"/>
                </a:solidFill>
              </a:rPr>
              <a:t>유해위험장소ㆍ시설ㆍ물체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 등에 설치 또는 부착하는 표지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513119" y="5072868"/>
            <a:ext cx="4000528" cy="3619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ct val="150000"/>
              </a:lnSpc>
              <a:spcAft>
                <a:spcPts val="1000"/>
              </a:spcAft>
              <a:buClr>
                <a:srgbClr val="33CCCC"/>
              </a:buClr>
            </a:pPr>
            <a:r>
              <a:rPr lang="ko-KR" altLang="en-US" sz="1800" b="1" spc="-133" dirty="0" smtClean="0">
                <a:solidFill>
                  <a:srgbClr val="666699"/>
                </a:solidFill>
              </a:rPr>
              <a:t>■ 안전 </a:t>
            </a:r>
            <a:r>
              <a:rPr lang="en-US" altLang="ko-KR" sz="1800" b="1" spc="-133" dirty="0" smtClean="0">
                <a:solidFill>
                  <a:srgbClr val="666699"/>
                </a:solidFill>
              </a:rPr>
              <a:t>·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보건표지의 종류와 형태</a:t>
            </a:r>
            <a:endParaRPr lang="en-US" altLang="ko-KR" sz="1800" b="1" spc="-133" dirty="0" smtClean="0">
              <a:solidFill>
                <a:srgbClr val="666699"/>
              </a:solidFill>
            </a:endParaRPr>
          </a:p>
        </p:txBody>
      </p:sp>
      <p:pic>
        <p:nvPicPr>
          <p:cNvPr id="13" name="그림 12" descr="13 안전표지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56523" y="1358092"/>
            <a:ext cx="3822445" cy="5169911"/>
          </a:xfrm>
          <a:prstGeom prst="rect">
            <a:avLst/>
          </a:prstGeom>
        </p:spPr>
      </p:pic>
      <p:grpSp>
        <p:nvGrpSpPr>
          <p:cNvPr id="6" name="그룹 5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7" name="직사각형 6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3708623" y="5464142"/>
            <a:ext cx="26642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spc="-133" dirty="0" smtClean="0">
                <a:solidFill>
                  <a:prstClr val="black"/>
                </a:solidFill>
              </a:rPr>
              <a:t>- 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산업안전보건법 </a:t>
            </a:r>
            <a:r>
              <a:rPr lang="ko-KR" altLang="en-US" sz="1400" b="1" spc="-133" dirty="0">
                <a:solidFill>
                  <a:prstClr val="black"/>
                </a:solidFill>
              </a:rPr>
              <a:t>시행규칙 </a:t>
            </a:r>
            <a:r>
              <a:rPr lang="en-US" altLang="ko-KR" sz="1400" b="1" spc="-133" dirty="0">
                <a:solidFill>
                  <a:prstClr val="black"/>
                </a:solidFill>
              </a:rPr>
              <a:t>[</a:t>
            </a:r>
            <a:r>
              <a:rPr lang="ko-KR" altLang="en-US" sz="1400" b="1" spc="-133" dirty="0">
                <a:solidFill>
                  <a:prstClr val="black"/>
                </a:solidFill>
              </a:rPr>
              <a:t>별표</a:t>
            </a:r>
            <a:r>
              <a:rPr lang="en-US" altLang="ko-KR" sz="1400" b="1" spc="-133" dirty="0">
                <a:solidFill>
                  <a:prstClr val="black"/>
                </a:solidFill>
              </a:rPr>
              <a:t>6] </a:t>
            </a:r>
          </a:p>
        </p:txBody>
      </p:sp>
      <p:pic>
        <p:nvPicPr>
          <p:cNvPr id="12" name="그림 11"/>
          <p:cNvPicPr>
            <a:picLocks noChangeAspect="1"/>
          </p:cNvPicPr>
          <p:nvPr/>
        </p:nvPicPr>
        <p:blipFill rotWithShape="1">
          <a:blip r:embed="rId3"/>
          <a:srcRect l="10216" t="11821"/>
          <a:stretch/>
        </p:blipFill>
        <p:spPr>
          <a:xfrm>
            <a:off x="8821191" y="2837944"/>
            <a:ext cx="432048" cy="361253"/>
          </a:xfrm>
          <a:prstGeom prst="rect">
            <a:avLst/>
          </a:prstGeom>
        </p:spPr>
      </p:pic>
      <p:pic>
        <p:nvPicPr>
          <p:cNvPr id="14" name="그림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0271" y="181756"/>
            <a:ext cx="11102269" cy="1176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814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55599" y="1572406"/>
            <a:ext cx="2757234" cy="12824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</a:rPr>
              <a:t>05.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</a:rPr>
              <a:t>작업장 내에서의 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</a:rPr>
              <a:t>통행</a:t>
            </a:r>
            <a:endParaRPr lang="ko-KR" altLang="en-US" sz="2200" b="1" spc="-133" dirty="0">
              <a:solidFill>
                <a:srgbClr val="33CCCC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41682" y="1786720"/>
            <a:ext cx="8072493" cy="16055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ct val="150000"/>
              </a:lnSpc>
              <a:spcAft>
                <a:spcPts val="1000"/>
              </a:spcAft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교통사고는 도로 뿐만 아니라 공장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사업장 내에서도 발생할 수 있음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.</a:t>
            </a:r>
            <a:br>
              <a:rPr lang="en-US" altLang="ko-KR" sz="1600" b="1" spc="-133" dirty="0" smtClean="0">
                <a:solidFill>
                  <a:prstClr val="black"/>
                </a:solidFill>
              </a:rPr>
            </a:br>
            <a:r>
              <a:rPr lang="ko-KR" altLang="en-US" sz="1600" b="1" spc="-133" dirty="0" smtClean="0">
                <a:solidFill>
                  <a:prstClr val="black"/>
                </a:solidFill>
              </a:rPr>
              <a:t>이는 지게차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화물자동차 등 </a:t>
            </a:r>
            <a:r>
              <a:rPr lang="ko-KR" altLang="en-US" sz="1600" b="1" spc="-133" dirty="0" err="1" smtClean="0">
                <a:solidFill>
                  <a:prstClr val="black"/>
                </a:solidFill>
              </a:rPr>
              <a:t>차량계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 하역 운반기계로 </a:t>
            </a:r>
            <a:r>
              <a:rPr lang="ko-KR" altLang="en-US" sz="1600" b="1" spc="-133" dirty="0" err="1" smtClean="0">
                <a:solidFill>
                  <a:prstClr val="black"/>
                </a:solidFill>
              </a:rPr>
              <a:t>중량물을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 운반하는 작업이 많기 때문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  <a:p>
            <a:pPr marL="144000" indent="-144000" latinLnBrk="0">
              <a:lnSpc>
                <a:spcPct val="150000"/>
              </a:lnSpc>
              <a:spcAft>
                <a:spcPts val="1000"/>
              </a:spcAft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따라서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600" b="1" spc="-133" dirty="0">
                <a:solidFill>
                  <a:prstClr val="black"/>
                </a:solidFill>
              </a:rPr>
              <a:t>작업자와 운반기계가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뒤섞여 이동하지 않도록 별도의 </a:t>
            </a:r>
            <a:r>
              <a:rPr lang="ko-KR" altLang="en-US" sz="1600" b="1" spc="-133" dirty="0">
                <a:solidFill>
                  <a:prstClr val="black"/>
                </a:solidFill>
              </a:rPr>
              <a:t>통로를 만들고 해당 통로에는 안전표시가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되어 있어야 </a:t>
            </a:r>
            <a:r>
              <a:rPr lang="ko-KR" altLang="en-US" sz="1600" b="1" spc="-133" dirty="0">
                <a:solidFill>
                  <a:prstClr val="black"/>
                </a:solidFill>
              </a:rPr>
              <a:t>함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</p:txBody>
      </p:sp>
      <p:grpSp>
        <p:nvGrpSpPr>
          <p:cNvPr id="12" name="그룹 11"/>
          <p:cNvGrpSpPr/>
          <p:nvPr/>
        </p:nvGrpSpPr>
        <p:grpSpPr>
          <a:xfrm>
            <a:off x="3441680" y="3734926"/>
            <a:ext cx="8072495" cy="321691"/>
            <a:chOff x="3441680" y="2786852"/>
            <a:chExt cx="8072495" cy="321691"/>
          </a:xfrm>
        </p:grpSpPr>
        <p:sp>
          <p:nvSpPr>
            <p:cNvPr id="6" name="TextBox 5"/>
            <p:cNvSpPr txBox="1"/>
            <p:nvPr/>
          </p:nvSpPr>
          <p:spPr>
            <a:xfrm>
              <a:off x="3441681" y="2786852"/>
              <a:ext cx="8072494" cy="32169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144000" indent="-144000" latinLnBrk="0">
                <a:lnSpc>
                  <a:spcPct val="150000"/>
                </a:lnSpc>
                <a:spcAft>
                  <a:spcPts val="1000"/>
                </a:spcAft>
                <a:buClr>
                  <a:srgbClr val="33CCCC"/>
                </a:buClr>
                <a:buFont typeface="Arial" pitchFamily="34" charset="0"/>
                <a:buChar char="•"/>
              </a:pPr>
              <a:r>
                <a:rPr lang="en-US" altLang="ko-KR" sz="1400" b="1" spc="-133" dirty="0" smtClean="0">
                  <a:solidFill>
                    <a:prstClr val="black"/>
                  </a:solidFill>
                </a:rPr>
                <a:t>  </a:t>
              </a:r>
              <a:r>
                <a:rPr lang="ko-KR" altLang="en-US" sz="1600" b="1" spc="-133" dirty="0" smtClean="0">
                  <a:solidFill>
                    <a:srgbClr val="666699"/>
                  </a:solidFill>
                </a:rPr>
                <a:t>안전통로 예시</a:t>
              </a:r>
              <a:endParaRPr lang="en-US" altLang="ko-KR" sz="1600" b="1" spc="-133" dirty="0" smtClean="0">
                <a:solidFill>
                  <a:prstClr val="black"/>
                </a:solidFill>
              </a:endParaRPr>
            </a:p>
          </p:txBody>
        </p:sp>
        <p:pic>
          <p:nvPicPr>
            <p:cNvPr id="7" name="그림 6" descr="아이콘 화살표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41680" y="2929728"/>
              <a:ext cx="142876" cy="142876"/>
            </a:xfrm>
            <a:prstGeom prst="rect">
              <a:avLst/>
            </a:prstGeom>
          </p:spPr>
        </p:pic>
      </p:grpSp>
      <p:pic>
        <p:nvPicPr>
          <p:cNvPr id="8" name="그림 7" descr="14 안전통로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55995" y="4092116"/>
            <a:ext cx="7358569" cy="1785950"/>
          </a:xfrm>
          <a:prstGeom prst="rect">
            <a:avLst/>
          </a:prstGeom>
        </p:spPr>
      </p:pic>
      <p:grpSp>
        <p:nvGrpSpPr>
          <p:cNvPr id="9" name="그룹 8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10" name="직사각형 9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pic>
        <p:nvPicPr>
          <p:cNvPr id="14" name="그림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0271" y="181756"/>
            <a:ext cx="11102269" cy="1176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6187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55599" y="1572406"/>
            <a:ext cx="2757234" cy="8207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</a:rPr>
              <a:t>06.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</a:rPr>
              <a:t>작업장 정리정돈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41682" y="1500968"/>
            <a:ext cx="6858047" cy="34009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ct val="150000"/>
              </a:lnSpc>
              <a:spcAft>
                <a:spcPts val="1000"/>
              </a:spcAft>
              <a:buClr>
                <a:srgbClr val="33CCCC"/>
              </a:buClr>
            </a:pPr>
            <a:r>
              <a:rPr lang="ko-KR" altLang="en-US" sz="1800" b="1" spc="-133" dirty="0" smtClean="0">
                <a:solidFill>
                  <a:srgbClr val="666699"/>
                </a:solidFill>
              </a:rPr>
              <a:t>     사업주 및 근로자 준수사항</a:t>
            </a:r>
            <a:endParaRPr lang="en-US" altLang="ko-KR" sz="1800" b="1" spc="-133" dirty="0" smtClean="0">
              <a:solidFill>
                <a:prstClr val="black"/>
              </a:solidFill>
            </a:endParaRPr>
          </a:p>
          <a:p>
            <a:pPr marL="360000" indent="-144000" latinLnBrk="0">
              <a:lnSpc>
                <a:spcPct val="150000"/>
              </a:lnSpc>
              <a:spcBef>
                <a:spcPts val="1000"/>
              </a:spcBef>
              <a:spcAft>
                <a:spcPts val="1000"/>
              </a:spcAft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근로자가 작업장에서 넘어지거나 미끄러지는 등의 위험이 없도록 작업장 바닥 등을 안전하고 청결한 상태로 유지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  <a:p>
            <a:pPr marL="360000" indent="-144000" latinLnBrk="0">
              <a:lnSpc>
                <a:spcPct val="150000"/>
              </a:lnSpc>
              <a:spcBef>
                <a:spcPts val="1000"/>
              </a:spcBef>
              <a:spcAft>
                <a:spcPts val="1000"/>
              </a:spcAft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제품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자재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부재 등이 넘어지지 않도록 단단히 고정 하는 등 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/>
            </a:r>
            <a:br>
              <a:rPr lang="en-US" altLang="ko-KR" sz="1600" b="1" spc="-133" dirty="0" smtClean="0">
                <a:solidFill>
                  <a:prstClr val="black"/>
                </a:solidFill>
              </a:rPr>
            </a:br>
            <a:r>
              <a:rPr lang="ko-KR" altLang="en-US" sz="1600" b="1" spc="-133" dirty="0" smtClean="0">
                <a:solidFill>
                  <a:prstClr val="black"/>
                </a:solidFill>
              </a:rPr>
              <a:t>안전조치를 해야 함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  <a:p>
            <a:pPr marL="360000" indent="-144000" latinLnBrk="0">
              <a:lnSpc>
                <a:spcPct val="150000"/>
              </a:lnSpc>
              <a:spcBef>
                <a:spcPts val="1000"/>
              </a:spcBef>
              <a:spcAft>
                <a:spcPts val="1000"/>
              </a:spcAft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근로자가 작업하는 장소를 항상 청결하게 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/>
            </a:r>
            <a:br>
              <a:rPr lang="en-US" altLang="ko-KR" sz="1600" b="1" spc="-133" dirty="0" smtClean="0">
                <a:solidFill>
                  <a:prstClr val="black"/>
                </a:solidFill>
              </a:rPr>
            </a:br>
            <a:r>
              <a:rPr lang="ko-KR" altLang="en-US" sz="1600" b="1" spc="-133" dirty="0" smtClean="0">
                <a:solidFill>
                  <a:prstClr val="black"/>
                </a:solidFill>
              </a:rPr>
              <a:t>유지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·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관리하며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폐기물은 정해진 장소에만 버림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</p:txBody>
      </p:sp>
      <p:pic>
        <p:nvPicPr>
          <p:cNvPr id="10" name="그림 9" descr="아이콘 화살표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41681" y="1643844"/>
            <a:ext cx="142876" cy="142876"/>
          </a:xfrm>
          <a:prstGeom prst="rect">
            <a:avLst/>
          </a:prstGeom>
        </p:spPr>
      </p:pic>
      <p:pic>
        <p:nvPicPr>
          <p:cNvPr id="11" name="그림 10" descr="15 정리정돈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28027" y="3858422"/>
            <a:ext cx="3357586" cy="2080614"/>
          </a:xfrm>
          <a:prstGeom prst="rect">
            <a:avLst/>
          </a:prstGeom>
        </p:spPr>
      </p:pic>
      <p:grpSp>
        <p:nvGrpSpPr>
          <p:cNvPr id="6" name="그룹 5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7" name="직사각형 6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pic>
        <p:nvPicPr>
          <p:cNvPr id="13" name="그림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0271" y="181756"/>
            <a:ext cx="11102269" cy="1176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5084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55599" y="1572406"/>
            <a:ext cx="2757234" cy="12824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</a:rPr>
              <a:t>07.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</a:rPr>
              <a:t>유해위험기계기구 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</a:rPr>
              <a:t>방호조치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348583" y="1539319"/>
            <a:ext cx="8403845" cy="117211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</a:pPr>
            <a:r>
              <a:rPr lang="ko-KR" altLang="en-US" sz="1600" b="1" spc="-133" dirty="0" smtClean="0">
                <a:solidFill>
                  <a:srgbClr val="666699"/>
                </a:solidFill>
              </a:rPr>
              <a:t>    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방호조치란</a:t>
            </a:r>
            <a:r>
              <a:rPr lang="en-US" altLang="ko-KR" sz="1800" b="1" spc="-133" dirty="0" smtClean="0">
                <a:solidFill>
                  <a:srgbClr val="666699"/>
                </a:solidFill>
              </a:rPr>
              <a:t>?</a:t>
            </a:r>
            <a:endParaRPr lang="en-US" altLang="ko-KR" sz="1800" b="1" spc="-133" dirty="0" smtClean="0">
              <a:solidFill>
                <a:prstClr val="black"/>
              </a:solidFill>
            </a:endParaRPr>
          </a:p>
          <a:p>
            <a:pPr marL="361950" indent="-111125" latinLnBrk="0">
              <a:lnSpc>
                <a:spcPct val="1500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500" b="1" spc="-133" dirty="0" err="1" smtClean="0">
                <a:solidFill>
                  <a:prstClr val="black"/>
                </a:solidFill>
              </a:rPr>
              <a:t>위험기계ㆍ기구의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 위험장소 또는 부위에 근로자가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통상적인 방법으로 접근하지 못하도록 하는 제한조치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 </a:t>
            </a:r>
          </a:p>
          <a:p>
            <a:pPr marL="361950" indent="-111125" latinLnBrk="0">
              <a:lnSpc>
                <a:spcPct val="1500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500" b="1" spc="-133" dirty="0" err="1" smtClean="0">
                <a:solidFill>
                  <a:prstClr val="black"/>
                </a:solidFill>
              </a:rPr>
              <a:t>방호망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방책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덮개 또는 각종 방호장치 등을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설치하는 것을 포함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</p:txBody>
      </p:sp>
      <p:pic>
        <p:nvPicPr>
          <p:cNvPr id="6" name="그림 5" descr="아이콘 화살표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41681" y="1643844"/>
            <a:ext cx="142876" cy="14287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55599" y="3346559"/>
            <a:ext cx="2357454" cy="67871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ts val="28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srgbClr val="666699"/>
                </a:solidFill>
              </a:rPr>
              <a:t>1)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 재해위험이 높은 </a:t>
            </a:r>
            <a:r>
              <a:rPr lang="en-US" altLang="ko-KR" sz="1800" b="1" spc="-133" dirty="0" smtClean="0">
                <a:solidFill>
                  <a:srgbClr val="666699"/>
                </a:solidFill>
              </a:rPr>
              <a:t/>
            </a:r>
            <a:br>
              <a:rPr lang="en-US" altLang="ko-KR" sz="1800" b="1" spc="-133" dirty="0" smtClean="0">
                <a:solidFill>
                  <a:srgbClr val="666699"/>
                </a:solidFill>
              </a:rPr>
            </a:br>
            <a:r>
              <a:rPr lang="en-US" altLang="ko-KR" sz="1800" b="1" spc="-133" dirty="0" smtClean="0">
                <a:solidFill>
                  <a:srgbClr val="666699"/>
                </a:solidFill>
              </a:rPr>
              <a:t>   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기계 및 방호장치</a:t>
            </a:r>
            <a:endParaRPr lang="en-US" altLang="ko-KR" sz="1800" b="1" spc="-133" dirty="0" smtClean="0">
              <a:solidFill>
                <a:prstClr val="black"/>
              </a:solidFill>
            </a:endParaRPr>
          </a:p>
        </p:txBody>
      </p:sp>
      <p:grpSp>
        <p:nvGrpSpPr>
          <p:cNvPr id="19" name="그룹 18"/>
          <p:cNvGrpSpPr/>
          <p:nvPr/>
        </p:nvGrpSpPr>
        <p:grpSpPr>
          <a:xfrm>
            <a:off x="3582605" y="2850978"/>
            <a:ext cx="7859767" cy="885472"/>
            <a:chOff x="3460367" y="3232127"/>
            <a:chExt cx="7859767" cy="625707"/>
          </a:xfrm>
        </p:grpSpPr>
        <p:sp>
          <p:nvSpPr>
            <p:cNvPr id="18" name="대각선 방향의 모서리가 잘린 사각형 17"/>
            <p:cNvSpPr/>
            <p:nvPr/>
          </p:nvSpPr>
          <p:spPr>
            <a:xfrm>
              <a:off x="6105160" y="3232127"/>
              <a:ext cx="5214974" cy="571504"/>
            </a:xfrm>
            <a:prstGeom prst="snip2DiagRect">
              <a:avLst/>
            </a:prstGeom>
            <a:solidFill>
              <a:srgbClr val="33CCCC">
                <a:alpha val="2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3" name="대각선 방향의 모서리가 잘린 사각형 12"/>
            <p:cNvSpPr/>
            <p:nvPr/>
          </p:nvSpPr>
          <p:spPr>
            <a:xfrm>
              <a:off x="3460367" y="3232127"/>
              <a:ext cx="2857520" cy="571504"/>
            </a:xfrm>
            <a:prstGeom prst="snip2DiagRect">
              <a:avLst/>
            </a:prstGeom>
            <a:solidFill>
              <a:srgbClr val="33CC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586385" y="3292315"/>
              <a:ext cx="3143271" cy="53841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144000" indent="-144000" latinLnBrk="0">
                <a:lnSpc>
                  <a:spcPts val="2200"/>
                </a:lnSpc>
                <a:spcAft>
                  <a:spcPts val="1000"/>
                </a:spcAft>
                <a:buClr>
                  <a:srgbClr val="33CCCC"/>
                </a:buClr>
                <a:buFont typeface="Arial" pitchFamily="34" charset="0"/>
                <a:buChar char="•"/>
              </a:pPr>
              <a:r>
                <a:rPr lang="ko-KR" altLang="en-US" sz="1500" b="1" spc="-133" dirty="0" err="1" smtClean="0">
                  <a:solidFill>
                    <a:prstClr val="white"/>
                  </a:solidFill>
                </a:rPr>
                <a:t>유해ㆍ위험</a:t>
              </a:r>
              <a:r>
                <a:rPr lang="ko-KR" altLang="en-US" sz="1500" b="1" spc="-133" dirty="0" smtClean="0">
                  <a:solidFill>
                    <a:prstClr val="white"/>
                  </a:solidFill>
                </a:rPr>
                <a:t> 방지를 위하여 </a:t>
              </a:r>
              <a:r>
                <a:rPr lang="en-US" altLang="ko-KR" sz="1500" b="1" spc="-133" dirty="0" smtClean="0">
                  <a:solidFill>
                    <a:prstClr val="white"/>
                  </a:solidFill>
                </a:rPr>
                <a:t/>
              </a:r>
              <a:br>
                <a:rPr lang="en-US" altLang="ko-KR" sz="1500" b="1" spc="-133" dirty="0" smtClean="0">
                  <a:solidFill>
                    <a:prstClr val="white"/>
                  </a:solidFill>
                </a:rPr>
              </a:br>
              <a:r>
                <a:rPr lang="ko-KR" altLang="en-US" sz="1500" b="1" spc="-133" dirty="0" smtClean="0">
                  <a:solidFill>
                    <a:prstClr val="white"/>
                  </a:solidFill>
                </a:rPr>
                <a:t>방호조치가 필요한 기계기구 </a:t>
              </a:r>
              <a:endParaRPr lang="en-US" altLang="ko-KR" sz="1500" b="1" spc="-133" dirty="0" smtClean="0">
                <a:solidFill>
                  <a:prstClr val="white"/>
                </a:solidFill>
              </a:endParaRPr>
            </a:p>
          </p:txBody>
        </p:sp>
        <p:sp>
          <p:nvSpPr>
            <p:cNvPr id="14" name="직사각형 13"/>
            <p:cNvSpPr/>
            <p:nvPr/>
          </p:nvSpPr>
          <p:spPr>
            <a:xfrm>
              <a:off x="6370962" y="3303836"/>
              <a:ext cx="4683370" cy="5539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1500" b="1" spc="-133" dirty="0" err="1" smtClean="0">
                  <a:solidFill>
                    <a:prstClr val="black"/>
                  </a:solidFill>
                </a:rPr>
                <a:t>예초기</a:t>
              </a:r>
              <a:r>
                <a:rPr lang="en-US" altLang="ko-KR" sz="1500" b="1" spc="-133" dirty="0" smtClean="0">
                  <a:solidFill>
                    <a:prstClr val="black"/>
                  </a:solidFill>
                </a:rPr>
                <a:t>, </a:t>
              </a:r>
              <a:r>
                <a:rPr lang="ko-KR" altLang="en-US" sz="1500" b="1" spc="-133" dirty="0" err="1" smtClean="0">
                  <a:solidFill>
                    <a:prstClr val="black"/>
                  </a:solidFill>
                </a:rPr>
                <a:t>원심기</a:t>
              </a:r>
              <a:r>
                <a:rPr lang="en-US" altLang="ko-KR" sz="1500" b="1" spc="-133" dirty="0" smtClean="0">
                  <a:solidFill>
                    <a:prstClr val="black"/>
                  </a:solidFill>
                </a:rPr>
                <a:t>, </a:t>
              </a:r>
              <a:r>
                <a:rPr lang="ko-KR" altLang="en-US" sz="1500" b="1" spc="-133" dirty="0" smtClean="0">
                  <a:solidFill>
                    <a:prstClr val="black"/>
                  </a:solidFill>
                </a:rPr>
                <a:t>공기압축기</a:t>
              </a:r>
              <a:r>
                <a:rPr lang="en-US" altLang="ko-KR" sz="1500" b="1" spc="-133" dirty="0" smtClean="0">
                  <a:solidFill>
                    <a:prstClr val="black"/>
                  </a:solidFill>
                </a:rPr>
                <a:t>, </a:t>
              </a:r>
              <a:r>
                <a:rPr lang="ko-KR" altLang="en-US" sz="1500" b="1" spc="-133" dirty="0" smtClean="0">
                  <a:solidFill>
                    <a:prstClr val="black"/>
                  </a:solidFill>
                </a:rPr>
                <a:t>금속절단기</a:t>
              </a:r>
              <a:r>
                <a:rPr lang="en-US" altLang="ko-KR" sz="1500" b="1" spc="-133" dirty="0" smtClean="0">
                  <a:solidFill>
                    <a:prstClr val="black"/>
                  </a:solidFill>
                </a:rPr>
                <a:t>, </a:t>
              </a:r>
              <a:r>
                <a:rPr lang="ko-KR" altLang="en-US" sz="1500" b="1" spc="-133" dirty="0" smtClean="0">
                  <a:solidFill>
                    <a:prstClr val="black"/>
                  </a:solidFill>
                </a:rPr>
                <a:t>지게차</a:t>
              </a:r>
              <a:r>
                <a:rPr lang="en-US" altLang="ko-KR" sz="1500" b="1" spc="-133" dirty="0" smtClean="0">
                  <a:solidFill>
                    <a:prstClr val="black"/>
                  </a:solidFill>
                </a:rPr>
                <a:t>, </a:t>
              </a:r>
            </a:p>
            <a:p>
              <a:r>
                <a:rPr lang="ko-KR" altLang="en-US" sz="1500" b="1" spc="-133" dirty="0" smtClean="0">
                  <a:solidFill>
                    <a:prstClr val="black"/>
                  </a:solidFill>
                </a:rPr>
                <a:t>포장기계</a:t>
              </a:r>
              <a:r>
                <a:rPr lang="en-US" altLang="ko-KR" sz="1400" b="1" spc="-133" dirty="0" smtClean="0">
                  <a:solidFill>
                    <a:prstClr val="black"/>
                  </a:solidFill>
                </a:rPr>
                <a:t>(</a:t>
              </a:r>
              <a:r>
                <a:rPr lang="ko-KR" altLang="en-US" sz="1400" b="1" spc="-133" dirty="0" smtClean="0">
                  <a:solidFill>
                    <a:prstClr val="black"/>
                  </a:solidFill>
                </a:rPr>
                <a:t>진공포장기</a:t>
              </a:r>
              <a:r>
                <a:rPr lang="en-US" altLang="ko-KR" sz="1400" b="1" spc="-133" dirty="0" smtClean="0">
                  <a:solidFill>
                    <a:prstClr val="black"/>
                  </a:solidFill>
                </a:rPr>
                <a:t>, </a:t>
              </a:r>
              <a:r>
                <a:rPr lang="ko-KR" altLang="en-US" sz="1400" b="1" spc="-133" dirty="0" err="1" smtClean="0">
                  <a:solidFill>
                    <a:prstClr val="black"/>
                  </a:solidFill>
                </a:rPr>
                <a:t>래핑기로</a:t>
              </a:r>
              <a:r>
                <a:rPr lang="ko-KR" altLang="en-US" sz="1400" b="1" spc="-133" dirty="0" smtClean="0">
                  <a:solidFill>
                    <a:prstClr val="black"/>
                  </a:solidFill>
                </a:rPr>
                <a:t> 한정</a:t>
              </a:r>
              <a:r>
                <a:rPr lang="en-US" altLang="ko-KR" sz="1400" b="1" spc="-133" dirty="0" smtClean="0">
                  <a:solidFill>
                    <a:prstClr val="black"/>
                  </a:solidFill>
                </a:rPr>
                <a:t>)</a:t>
              </a:r>
              <a:endParaRPr lang="ko-KR" altLang="en-US" sz="1400" dirty="0">
                <a:solidFill>
                  <a:prstClr val="black"/>
                </a:solidFill>
              </a:endParaRP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798475" y="4215612"/>
            <a:ext cx="2428892" cy="5805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ts val="2400"/>
              </a:lnSpc>
              <a:buClr>
                <a:srgbClr val="666699"/>
              </a:buClr>
            </a:pPr>
            <a:r>
              <a:rPr lang="en-US" altLang="ko-KR" sz="1600" spc="-133" dirty="0" smtClean="0">
                <a:solidFill>
                  <a:srgbClr val="666699"/>
                </a:solidFill>
              </a:rPr>
              <a:t>• 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안전인증 대상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500" b="1" spc="-133" dirty="0" err="1" smtClean="0">
                <a:solidFill>
                  <a:prstClr val="black"/>
                </a:solidFill>
              </a:rPr>
              <a:t>기계ㆍ설비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/ </a:t>
            </a:r>
            <a:br>
              <a:rPr lang="en-US" altLang="ko-KR" sz="1500" b="1" spc="-133" dirty="0" smtClean="0">
                <a:solidFill>
                  <a:prstClr val="black"/>
                </a:solidFill>
              </a:rPr>
            </a:br>
            <a:r>
              <a:rPr lang="en-US" altLang="ko-KR" sz="1500" b="1" spc="-133" dirty="0" smtClean="0">
                <a:solidFill>
                  <a:prstClr val="black"/>
                </a:solidFill>
              </a:rPr>
              <a:t>   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방호장치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</p:txBody>
      </p:sp>
      <p:graphicFrame>
        <p:nvGraphicFramePr>
          <p:cNvPr id="16" name="표 2"/>
          <p:cNvGraphicFramePr>
            <a:graphicFrameLocks noGrp="1"/>
          </p:cNvGraphicFramePr>
          <p:nvPr>
            <p:extLst/>
          </p:nvPr>
        </p:nvGraphicFramePr>
        <p:xfrm>
          <a:off x="3447683" y="3861842"/>
          <a:ext cx="8253828" cy="223224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00418"/>
                <a:gridCol w="7353410"/>
              </a:tblGrid>
              <a:tr h="29166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spc="-100" baseline="0" dirty="0" smtClean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구     분</a:t>
                      </a:r>
                    </a:p>
                  </a:txBody>
                  <a:tcPr marL="108000" marR="108000" marT="36000" marB="54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6699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spc="-100" baseline="0" dirty="0" smtClean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대                   상</a:t>
                      </a:r>
                      <a:endParaRPr lang="ko-KR" altLang="en-US" sz="1200" b="1" spc="-100" baseline="0" dirty="0">
                        <a:solidFill>
                          <a:schemeClr val="bg1"/>
                        </a:solidFill>
                        <a:latin typeface="+mj-ea"/>
                        <a:ea typeface="+mj-ea"/>
                      </a:endParaRPr>
                    </a:p>
                  </a:txBody>
                  <a:tcPr marL="108000" marR="108000" marT="36000" marB="54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6699"/>
                    </a:solidFill>
                  </a:tcPr>
                </a:tc>
              </a:tr>
              <a:tr h="691677">
                <a:tc>
                  <a:txBody>
                    <a:bodyPr/>
                    <a:lstStyle/>
                    <a:p>
                      <a:pPr marL="0" lvl="0" indent="0" algn="ctr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기계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/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기구</a:t>
                      </a:r>
                      <a:endParaRPr lang="en-US" altLang="ko-KR" sz="1200" b="1" spc="-100" baseline="0" dirty="0" smtClean="0">
                        <a:latin typeface="+mj-ea"/>
                        <a:ea typeface="+mj-ea"/>
                      </a:endParaRPr>
                    </a:p>
                    <a:p>
                      <a:pPr marL="0" lvl="0" indent="0" algn="ctr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(10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종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)</a:t>
                      </a:r>
                      <a:endParaRPr lang="ko-KR" altLang="en-US" sz="1200" b="1" spc="-100" baseline="0" dirty="0" smtClean="0">
                        <a:latin typeface="+mj-ea"/>
                        <a:ea typeface="+mj-ea"/>
                      </a:endParaRPr>
                    </a:p>
                  </a:txBody>
                  <a:tcPr marL="108000" marR="108000" marT="36000" marB="5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BEFE">
                        <a:alpha val="4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1.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프레스  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2. </a:t>
                      </a:r>
                      <a:r>
                        <a:rPr lang="ko-KR" altLang="en-US" sz="1200" spc="-100" baseline="0" dirty="0" err="1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전단기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 및 </a:t>
                      </a:r>
                      <a:r>
                        <a:rPr lang="ko-KR" altLang="en-US" sz="1200" spc="-100" baseline="0" dirty="0" err="1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절곡기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   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3.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크레인   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4.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리프트  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5. 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압력용기  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6. 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롤러기  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7. </a:t>
                      </a:r>
                      <a:r>
                        <a:rPr lang="ko-KR" altLang="en-US" sz="1200" spc="-100" baseline="0" dirty="0" err="1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사출성형기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  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8.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고소작업대 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9.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곤돌라 </a:t>
                      </a:r>
                      <a:endParaRPr lang="ko-KR" altLang="en-US" sz="1200" spc="-100" baseline="0" dirty="0">
                        <a:latin typeface="+mj-ea"/>
                        <a:ea typeface="+mj-ea"/>
                      </a:endParaRPr>
                    </a:p>
                  </a:txBody>
                  <a:tcPr marL="108000" marR="108000" marT="36000" marB="5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248906">
                <a:tc>
                  <a:txBody>
                    <a:bodyPr/>
                    <a:lstStyle/>
                    <a:p>
                      <a:pPr marL="0" lvl="0" indent="0" algn="ctr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방호장치</a:t>
                      </a:r>
                      <a:endParaRPr lang="en-US" altLang="ko-KR" sz="1200" b="1" spc="-100" baseline="0" dirty="0" smtClean="0">
                        <a:latin typeface="+mj-ea"/>
                        <a:ea typeface="+mj-ea"/>
                      </a:endParaRPr>
                    </a:p>
                    <a:p>
                      <a:pPr marL="0" lvl="0" indent="0" algn="ctr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(9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종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)</a:t>
                      </a:r>
                    </a:p>
                  </a:txBody>
                  <a:tcPr marL="108000" marR="108000" marT="36000" marB="5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BEFE">
                        <a:alpha val="4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228600" lvl="0" indent="-228600" algn="l" latinLnBrk="1">
                        <a:lnSpc>
                          <a:spcPts val="17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1.  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프레스 및 </a:t>
                      </a:r>
                      <a:r>
                        <a:rPr lang="ko-KR" altLang="en-US" sz="1200" spc="-100" baseline="0" dirty="0" err="1" smtClean="0">
                          <a:latin typeface="+mj-ea"/>
                          <a:ea typeface="+mj-ea"/>
                          <a:cs typeface="Mangal"/>
                        </a:rPr>
                        <a:t>전단기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 방호장치              </a:t>
                      </a: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2. </a:t>
                      </a:r>
                      <a:r>
                        <a:rPr lang="ko-KR" altLang="en-US" sz="1200" spc="-100" baseline="0" dirty="0" err="1" smtClean="0">
                          <a:latin typeface="+mj-ea"/>
                          <a:ea typeface="+mj-ea"/>
                          <a:cs typeface="Mangal"/>
                        </a:rPr>
                        <a:t>양중기용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 과부하 방지장치         </a:t>
                      </a: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3. 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보일러 압력방출용 안전밸브  </a:t>
                      </a:r>
                      <a:endParaRPr lang="en-US" altLang="ko-KR" sz="1200" spc="-100" baseline="0" dirty="0" smtClean="0">
                        <a:latin typeface="+mj-ea"/>
                        <a:ea typeface="+mj-ea"/>
                        <a:cs typeface="Mangal"/>
                      </a:endParaRPr>
                    </a:p>
                    <a:p>
                      <a:pPr marL="228600" lvl="0" indent="-228600" algn="l" latinLnBrk="1">
                        <a:lnSpc>
                          <a:spcPts val="17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4.  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압력용기 압력방출용 안전밸브        </a:t>
                      </a: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5. 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압력용기 압력방출용 </a:t>
                      </a:r>
                      <a:r>
                        <a:rPr lang="ko-KR" altLang="en-US" sz="1200" spc="-100" baseline="0" dirty="0" err="1" smtClean="0">
                          <a:latin typeface="+mj-ea"/>
                          <a:ea typeface="+mj-ea"/>
                          <a:cs typeface="Mangal"/>
                        </a:rPr>
                        <a:t>파열판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      </a:t>
                      </a: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6. </a:t>
                      </a:r>
                      <a:r>
                        <a:rPr lang="ko-KR" altLang="en-US" sz="1200" spc="-150" baseline="0" dirty="0" smtClean="0">
                          <a:latin typeface="+mj-ea"/>
                          <a:ea typeface="+mj-ea"/>
                          <a:cs typeface="Mangal"/>
                        </a:rPr>
                        <a:t>절연용 </a:t>
                      </a:r>
                      <a:r>
                        <a:rPr lang="ko-KR" altLang="en-US" sz="1200" spc="-150" baseline="0" dirty="0" err="1" smtClean="0">
                          <a:latin typeface="+mj-ea"/>
                          <a:ea typeface="+mj-ea"/>
                          <a:cs typeface="Mangal"/>
                        </a:rPr>
                        <a:t>방호구</a:t>
                      </a:r>
                      <a:r>
                        <a:rPr lang="ko-KR" altLang="en-US" sz="1200" spc="-150" baseline="0" dirty="0" smtClean="0">
                          <a:latin typeface="+mj-ea"/>
                          <a:ea typeface="+mj-ea"/>
                          <a:cs typeface="Mangal"/>
                        </a:rPr>
                        <a:t> 및 활선작업용 기구</a:t>
                      </a:r>
                      <a:endParaRPr lang="en-US" altLang="ko-KR" sz="1200" spc="-150" baseline="0" dirty="0" smtClean="0">
                        <a:latin typeface="+mj-ea"/>
                        <a:ea typeface="+mj-ea"/>
                        <a:cs typeface="Mangal"/>
                      </a:endParaRPr>
                    </a:p>
                    <a:p>
                      <a:pPr marL="0" lvl="0" indent="0" algn="l" latinLnBrk="1">
                        <a:lnSpc>
                          <a:spcPts val="17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7.  </a:t>
                      </a:r>
                      <a:r>
                        <a:rPr lang="ko-KR" altLang="en-US" sz="1200" spc="-100" baseline="0" dirty="0" err="1" smtClean="0">
                          <a:latin typeface="+mj-ea"/>
                          <a:ea typeface="+mj-ea"/>
                          <a:cs typeface="Mangal"/>
                        </a:rPr>
                        <a:t>방폭구조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 </a:t>
                      </a:r>
                      <a:r>
                        <a:rPr lang="ko-KR" altLang="en-US" sz="1200" spc="-100" baseline="0" dirty="0" err="1" smtClean="0">
                          <a:latin typeface="+mj-ea"/>
                          <a:ea typeface="+mj-ea"/>
                          <a:cs typeface="Mangal"/>
                        </a:rPr>
                        <a:t>전기기계ㆍ기구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 및 부품   </a:t>
                      </a:r>
                      <a:endParaRPr lang="en-US" altLang="ko-KR" sz="1200" spc="-100" baseline="0" dirty="0" smtClean="0">
                        <a:latin typeface="+mj-ea"/>
                        <a:ea typeface="+mj-ea"/>
                        <a:cs typeface="Mangal"/>
                      </a:endParaRPr>
                    </a:p>
                    <a:p>
                      <a:pPr marL="0" lvl="0" indent="0" algn="l" latinLnBrk="1">
                        <a:lnSpc>
                          <a:spcPts val="17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200" spc="-15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8.  </a:t>
                      </a:r>
                      <a:r>
                        <a:rPr lang="ko-KR" altLang="en-US" sz="1200" spc="-150" baseline="0" dirty="0" err="1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추락ㆍ낙하</a:t>
                      </a:r>
                      <a:r>
                        <a:rPr lang="ko-KR" altLang="en-US" sz="1200" spc="-15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 및 붕괴 등의 위험 방지 및 보호에 필요한 가설 기자재로서 고용노동부장관이 정하여 고시하는 것</a:t>
                      </a:r>
                      <a:endParaRPr lang="en-US" altLang="ko-KR" sz="1200" spc="-150" baseline="0" dirty="0" smtClean="0">
                        <a:solidFill>
                          <a:schemeClr val="tx1"/>
                        </a:solidFill>
                        <a:latin typeface="+mj-ea"/>
                        <a:ea typeface="+mj-ea"/>
                        <a:cs typeface="Mangal"/>
                      </a:endParaRPr>
                    </a:p>
                    <a:p>
                      <a:pPr marL="0" lvl="0" indent="0" algn="l" latinLnBrk="1">
                        <a:lnSpc>
                          <a:spcPts val="17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200" spc="-15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9.  </a:t>
                      </a:r>
                      <a:r>
                        <a:rPr lang="ko-KR" altLang="en-US" sz="1200" spc="-150" baseline="0" dirty="0" err="1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충돌</a:t>
                      </a:r>
                      <a:r>
                        <a:rPr lang="ko-KR" altLang="en-US" sz="1200" kern="1200" spc="-150" baseline="0" dirty="0" err="1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Mangal"/>
                        </a:rPr>
                        <a:t>ㆍ협착</a:t>
                      </a:r>
                      <a:r>
                        <a:rPr lang="ko-KR" altLang="en-US" sz="1200" kern="1200" spc="-150" baseline="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Mangal"/>
                        </a:rPr>
                        <a:t> 등의 위험 방지에 필요한 산업용 로봇 방호장치로서 고용노동부장관이 정하여 고시하는 것</a:t>
                      </a:r>
                      <a:endParaRPr lang="ko-KR" altLang="en-US" sz="1200" spc="-150" baseline="0" dirty="0" smtClean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marL="108000" marR="108000" marT="36000" marB="5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grpSp>
        <p:nvGrpSpPr>
          <p:cNvPr id="17" name="그룹 16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20" name="직사각형 19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pic>
        <p:nvPicPr>
          <p:cNvPr id="23" name="그림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271" y="181756"/>
            <a:ext cx="11102269" cy="1176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902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351144" y="4005858"/>
            <a:ext cx="8072493" cy="20518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ts val="2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300" b="1" spc="-133" dirty="0" smtClean="0">
                <a:solidFill>
                  <a:prstClr val="black"/>
                </a:solidFill>
              </a:rPr>
              <a:t>방호장치를 제거하거나</a:t>
            </a:r>
            <a:r>
              <a:rPr lang="en-US" altLang="ko-KR" sz="13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300" b="1" spc="-133" dirty="0" smtClean="0">
                <a:solidFill>
                  <a:prstClr val="black"/>
                </a:solidFill>
              </a:rPr>
              <a:t>마음대로 위치를 변경</a:t>
            </a:r>
            <a:r>
              <a:rPr lang="en-US" altLang="ko-KR" sz="13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300" b="1" spc="-133" dirty="0" smtClean="0">
                <a:solidFill>
                  <a:prstClr val="black"/>
                </a:solidFill>
              </a:rPr>
              <a:t>개조해서는 안됨</a:t>
            </a:r>
            <a:endParaRPr lang="en-US" altLang="ko-KR" sz="1300" b="1" spc="-133" dirty="0" smtClean="0">
              <a:solidFill>
                <a:prstClr val="black"/>
              </a:solidFill>
            </a:endParaRPr>
          </a:p>
          <a:p>
            <a:pPr marL="144000" indent="-144000" latinLnBrk="0">
              <a:lnSpc>
                <a:spcPts val="2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300" b="1" spc="-133" dirty="0" smtClean="0">
                <a:solidFill>
                  <a:prstClr val="black"/>
                </a:solidFill>
              </a:rPr>
              <a:t>방호장치가 부착되어 있는 이유와 그 성능을 충분히 이해한 상태에서 사용</a:t>
            </a:r>
            <a:endParaRPr lang="en-US" altLang="ko-KR" sz="1300" b="1" spc="-133" dirty="0" smtClean="0">
              <a:solidFill>
                <a:prstClr val="black"/>
              </a:solidFill>
            </a:endParaRPr>
          </a:p>
          <a:p>
            <a:pPr marL="144000" indent="-144000" latinLnBrk="0">
              <a:lnSpc>
                <a:spcPts val="2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300" b="1" spc="-133" dirty="0" smtClean="0">
                <a:solidFill>
                  <a:prstClr val="black"/>
                </a:solidFill>
              </a:rPr>
              <a:t>방호장치를 사용하는 것이 아무래도 불편한 경우에는 감독자에게 보고해 지도 받기</a:t>
            </a:r>
            <a:r>
              <a:rPr lang="en-US" altLang="ko-KR" sz="1300" b="1" spc="-133" dirty="0" smtClean="0">
                <a:solidFill>
                  <a:prstClr val="black"/>
                </a:solidFill>
              </a:rPr>
              <a:t>(</a:t>
            </a:r>
            <a:r>
              <a:rPr lang="ko-KR" altLang="en-US" sz="1300" b="1" spc="-133" dirty="0" smtClean="0">
                <a:solidFill>
                  <a:prstClr val="black"/>
                </a:solidFill>
              </a:rPr>
              <a:t>방호장치를 마음대로 제거하는 등의 행위를 해서는 안됨</a:t>
            </a:r>
            <a:r>
              <a:rPr lang="en-US" altLang="ko-KR" sz="1300" b="1" spc="-133" dirty="0" smtClean="0">
                <a:solidFill>
                  <a:prstClr val="black"/>
                </a:solidFill>
              </a:rPr>
              <a:t>)</a:t>
            </a:r>
          </a:p>
          <a:p>
            <a:pPr marL="144000" indent="-144000" latinLnBrk="0">
              <a:lnSpc>
                <a:spcPts val="2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300" b="1" spc="-133" dirty="0" smtClean="0">
                <a:solidFill>
                  <a:prstClr val="black"/>
                </a:solidFill>
              </a:rPr>
              <a:t>수리를 위해 또는 작업의 필요상 감독자의 허가를 받고 안전장치를 제거한 경우에는 수리 또는 그 작업이 종료된 즉시 원상 복구하여 부착</a:t>
            </a:r>
            <a:endParaRPr lang="en-US" altLang="ko-KR" sz="1300" b="1" spc="-133" dirty="0" smtClean="0">
              <a:solidFill>
                <a:prstClr val="black"/>
              </a:solidFill>
            </a:endParaRPr>
          </a:p>
          <a:p>
            <a:pPr marL="144000" indent="-144000" latinLnBrk="0">
              <a:lnSpc>
                <a:spcPts val="2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300" b="1" spc="-133" dirty="0" smtClean="0">
                <a:solidFill>
                  <a:prstClr val="black"/>
                </a:solidFill>
              </a:rPr>
              <a:t>방호장치가 망가지거나 고장 난 경우에는 즉시 감독자에게 보고를 하고 지시 받기</a:t>
            </a:r>
            <a:endParaRPr lang="en-US" altLang="ko-KR" sz="1300" b="1" spc="-133" dirty="0" smtClean="0">
              <a:solidFill>
                <a:prstClr val="black"/>
              </a:solidFill>
            </a:endParaRPr>
          </a:p>
          <a:p>
            <a:pPr marL="144000" indent="-144000" latinLnBrk="0">
              <a:lnSpc>
                <a:spcPts val="2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300" b="1" spc="-133" dirty="0" smtClean="0">
                <a:solidFill>
                  <a:prstClr val="black"/>
                </a:solidFill>
              </a:rPr>
              <a:t>방호장치를 마련하고 싶은 것이 있다면 감독자에게 보고</a:t>
            </a:r>
            <a:endParaRPr lang="en-US" altLang="ko-KR" sz="1300" b="1" spc="-133" dirty="0" smtClean="0">
              <a:solidFill>
                <a:prstClr val="black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41351" y="1500968"/>
            <a:ext cx="2071702" cy="5805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ts val="2400"/>
              </a:lnSpc>
              <a:buClr>
                <a:srgbClr val="666699"/>
              </a:buClr>
            </a:pPr>
            <a:r>
              <a:rPr lang="en-US" altLang="ko-KR" sz="1600" spc="-133" dirty="0" smtClean="0">
                <a:solidFill>
                  <a:srgbClr val="666699"/>
                </a:solidFill>
              </a:rPr>
              <a:t>•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자율안전확인 대상  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/>
            </a:r>
            <a:br>
              <a:rPr lang="en-US" altLang="ko-KR" sz="1500" b="1" spc="-133" dirty="0" smtClean="0">
                <a:solidFill>
                  <a:prstClr val="black"/>
                </a:solidFill>
              </a:rPr>
            </a:br>
            <a:r>
              <a:rPr lang="en-US" altLang="ko-KR" sz="1500" b="1" spc="-133" dirty="0" smtClean="0">
                <a:solidFill>
                  <a:prstClr val="black"/>
                </a:solidFill>
              </a:rPr>
              <a:t>  </a:t>
            </a:r>
            <a:r>
              <a:rPr lang="ko-KR" altLang="en-US" sz="1500" b="1" spc="-133" dirty="0" err="1" smtClean="0">
                <a:solidFill>
                  <a:prstClr val="black"/>
                </a:solidFill>
              </a:rPr>
              <a:t>기계ㆍ설비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 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/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방호장치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69913" y="4149874"/>
            <a:ext cx="2143140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ts val="2400"/>
              </a:lnSpc>
              <a:buClr>
                <a:srgbClr val="666699"/>
              </a:buClr>
            </a:pPr>
            <a:r>
              <a:rPr lang="en-US" altLang="ko-KR" sz="1600" spc="-133" dirty="0" smtClean="0">
                <a:solidFill>
                  <a:srgbClr val="666699"/>
                </a:solidFill>
              </a:rPr>
              <a:t>•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방호장치 사용상의 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 latinLnBrk="0">
              <a:lnSpc>
                <a:spcPts val="2400"/>
              </a:lnSpc>
              <a:buClr>
                <a:srgbClr val="666699"/>
              </a:buClr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 주의사항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</p:txBody>
      </p:sp>
      <p:graphicFrame>
        <p:nvGraphicFramePr>
          <p:cNvPr id="6" name="표 2"/>
          <p:cNvGraphicFramePr>
            <a:graphicFrameLocks noGrp="1"/>
          </p:cNvGraphicFramePr>
          <p:nvPr>
            <p:extLst/>
          </p:nvPr>
        </p:nvGraphicFramePr>
        <p:xfrm>
          <a:off x="3370243" y="1572406"/>
          <a:ext cx="7858180" cy="21673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57256"/>
                <a:gridCol w="7000924"/>
              </a:tblGrid>
              <a:tr h="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spc="-100" baseline="0" dirty="0" smtClean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구     분</a:t>
                      </a:r>
                    </a:p>
                  </a:txBody>
                  <a:tcPr marL="108000" marR="108000" marT="36000" marB="54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6699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spc="-100" baseline="0" dirty="0" smtClean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대                   상</a:t>
                      </a:r>
                      <a:endParaRPr lang="ko-KR" altLang="en-US" sz="1200" b="1" spc="-100" baseline="0" dirty="0">
                        <a:solidFill>
                          <a:schemeClr val="bg1"/>
                        </a:solidFill>
                        <a:latin typeface="+mj-ea"/>
                        <a:ea typeface="+mj-ea"/>
                      </a:endParaRPr>
                    </a:p>
                  </a:txBody>
                  <a:tcPr marL="108000" marR="108000" marT="36000" marB="54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6699"/>
                    </a:solidFill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0" lvl="0" indent="0" algn="ctr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기계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/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기구</a:t>
                      </a:r>
                    </a:p>
                  </a:txBody>
                  <a:tcPr marL="108000" marR="108000" marT="36000" marB="5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BEFE">
                        <a:alpha val="4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1. </a:t>
                      </a:r>
                      <a:r>
                        <a:rPr lang="ko-KR" altLang="en-US" sz="1200" spc="-100" baseline="0" dirty="0" err="1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연삭기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또는 연마기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휴대형은 제외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    2.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산업용 로봇    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3. </a:t>
                      </a:r>
                      <a:r>
                        <a:rPr lang="ko-KR" altLang="en-US" sz="1200" spc="-100" baseline="0" dirty="0" err="1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혼합기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           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4.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파쇄기 또는 분쇄기</a:t>
                      </a:r>
                      <a:endParaRPr lang="en-US" altLang="ko-KR" sz="1200" b="1" spc="-100" baseline="0" dirty="0" smtClean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5.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식품가공용 기계 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200" spc="-100" baseline="0" dirty="0" err="1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파쇄ㆍ절단ㆍ혼합ㆍ제면기만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 해당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)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       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  6.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컨베이어       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7.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자동차정비용 리프트</a:t>
                      </a:r>
                      <a:endParaRPr lang="en-US" altLang="ko-KR" sz="1200" b="1" spc="-100" baseline="0" dirty="0" smtClean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8.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공작기계 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선반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spc="-100" baseline="0" dirty="0" err="1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드릴기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spc="-100" baseline="0" dirty="0" err="1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평삭ㆍ형삭기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spc="-100" baseline="0" dirty="0" err="1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밀링만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 해당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)</a:t>
                      </a:r>
                    </a:p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9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고정형 목재가공용 기계 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둥근톱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대패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spc="-100" baseline="0" dirty="0" err="1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루타기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띠톱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spc="-100" baseline="0" dirty="0" err="1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모떼기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 기계만 해당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)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     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10.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인쇄기</a:t>
                      </a:r>
                      <a:endParaRPr lang="ko-KR" altLang="en-US" sz="1200" spc="-100" baseline="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marL="108000" marR="108000" marT="36000" marB="5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lvl="0" indent="0" algn="ctr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방호장치</a:t>
                      </a:r>
                    </a:p>
                  </a:txBody>
                  <a:tcPr marL="108000" marR="108000" marT="36000" marB="5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BEFE">
                        <a:alpha val="4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228600" lvl="0" indent="-228600" algn="l" latinLnBrk="1">
                        <a:lnSpc>
                          <a:spcPts val="15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1.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아세틸렌 용접장치용 또는 가스집합 용접장치용 안전기       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2.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교류 </a:t>
                      </a:r>
                      <a:r>
                        <a:rPr lang="ko-KR" altLang="en-US" sz="1200" spc="-100" baseline="0" dirty="0" err="1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아크용접기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 용 자동전격방지기    </a:t>
                      </a:r>
                    </a:p>
                    <a:p>
                      <a:pPr marL="228600" lvl="0" indent="-228600" algn="l" latinLnBrk="1">
                        <a:lnSpc>
                          <a:spcPts val="15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3.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롤러기 급정지장치       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4. </a:t>
                      </a:r>
                      <a:r>
                        <a:rPr lang="ko-KR" altLang="en-US" sz="1200" spc="-100" baseline="0" dirty="0" err="1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연삭기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 덮개      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5.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목재 가공용 둥근톱 반발 예방장치와 날 접촉 예방장치</a:t>
                      </a:r>
                    </a:p>
                    <a:p>
                      <a:pPr marL="228600" lvl="0" indent="-228600" algn="l" latinLnBrk="1">
                        <a:lnSpc>
                          <a:spcPts val="15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6. </a:t>
                      </a:r>
                      <a:r>
                        <a:rPr lang="ko-KR" altLang="en-US" sz="1200" spc="-100" baseline="0" dirty="0" err="1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동력식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 수동대패용 칼날 접촉 방지장치    </a:t>
                      </a:r>
                    </a:p>
                    <a:p>
                      <a:pPr marL="228600" lvl="0" indent="-228600" algn="l" latinLnBrk="1">
                        <a:lnSpc>
                          <a:spcPts val="15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7. </a:t>
                      </a:r>
                      <a:r>
                        <a:rPr lang="ko-KR" altLang="en-US" sz="1200" spc="-100" baseline="0" dirty="0" err="1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추락ㆍ낙하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 및 붕괴 등의 위험 방지 및 보호에 필요한 가설 기자재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(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안전인증대상 가설기자재 제외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)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로서 </a:t>
                      </a:r>
                      <a:endParaRPr lang="en-US" altLang="ko-KR" sz="1200" spc="-100" baseline="0" dirty="0" smtClean="0">
                        <a:solidFill>
                          <a:schemeClr val="tx1"/>
                        </a:solidFill>
                        <a:latin typeface="+mj-ea"/>
                        <a:ea typeface="+mj-ea"/>
                        <a:cs typeface="Mangal"/>
                      </a:endParaRPr>
                    </a:p>
                    <a:p>
                      <a:pPr marL="228600" lvl="0" indent="-228600" algn="l" latinLnBrk="1">
                        <a:lnSpc>
                          <a:spcPts val="15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  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고용노동부장관이 정하여 고시하는 것</a:t>
                      </a:r>
                      <a:endParaRPr lang="ko-KR" altLang="en-US" sz="1200" spc="-100" baseline="0" dirty="0" smtClean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marL="108000" marR="108000" marT="36000" marB="5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grpSp>
        <p:nvGrpSpPr>
          <p:cNvPr id="7" name="그룹 6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8" name="직사각형 7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pic>
        <p:nvPicPr>
          <p:cNvPr id="12" name="그림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271" y="181756"/>
            <a:ext cx="11102269" cy="1176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1272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3441681" y="1572406"/>
            <a:ext cx="8072494" cy="1000132"/>
          </a:xfrm>
          <a:prstGeom prst="rect">
            <a:avLst/>
          </a:prstGeom>
          <a:solidFill>
            <a:srgbClr val="009999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5" name="그림 4" descr="안전팁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98805" y="1358092"/>
            <a:ext cx="1428760" cy="5061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870309" y="1715282"/>
            <a:ext cx="4286280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08000" indent="-108000">
              <a:lnSpc>
                <a:spcPct val="150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매일 아침 작업시작 전 방호장치를 점검하고 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/>
            </a:r>
            <a:br>
              <a:rPr lang="en-US" altLang="ko-KR" sz="1600" b="1" spc="-133" dirty="0" smtClean="0">
                <a:solidFill>
                  <a:prstClr val="black"/>
                </a:solidFill>
              </a:rPr>
            </a:br>
            <a:r>
              <a:rPr lang="ko-KR" altLang="en-US" sz="1600" b="1" spc="-133" dirty="0" smtClean="0">
                <a:solidFill>
                  <a:prstClr val="black"/>
                </a:solidFill>
              </a:rPr>
              <a:t>상태가 이상이 없는지 확인한 후 작업 시작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</p:txBody>
      </p:sp>
      <p:pic>
        <p:nvPicPr>
          <p:cNvPr id="9" name="그림 8" descr="18 안전확인 삽화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513779" y="1215216"/>
            <a:ext cx="2214578" cy="127557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520338" y="2715414"/>
            <a:ext cx="2643206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ts val="24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srgbClr val="666699"/>
                </a:solidFill>
              </a:rPr>
              <a:t>2)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사전 안전성이 확보된 </a:t>
            </a:r>
            <a:r>
              <a:rPr lang="en-US" altLang="ko-KR" sz="1800" b="1" spc="-133" dirty="0" smtClean="0">
                <a:solidFill>
                  <a:srgbClr val="666699"/>
                </a:solidFill>
              </a:rPr>
              <a:t/>
            </a:r>
            <a:br>
              <a:rPr lang="en-US" altLang="ko-KR" sz="1800" b="1" spc="-133" dirty="0" smtClean="0">
                <a:solidFill>
                  <a:srgbClr val="666699"/>
                </a:solidFill>
              </a:rPr>
            </a:br>
            <a:r>
              <a:rPr lang="en-US" altLang="ko-KR" sz="1800" b="1" spc="-133" dirty="0" smtClean="0">
                <a:solidFill>
                  <a:srgbClr val="666699"/>
                </a:solidFill>
              </a:rPr>
              <a:t>   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유해 위험한 기계 </a:t>
            </a:r>
            <a:r>
              <a:rPr lang="en-US" altLang="ko-KR" sz="1800" b="1" spc="-133" dirty="0" smtClean="0">
                <a:solidFill>
                  <a:srgbClr val="666699"/>
                </a:solidFill>
              </a:rPr>
              <a:t>·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기구 </a:t>
            </a:r>
            <a:r>
              <a:rPr lang="en-US" altLang="ko-KR" sz="1800" b="1" spc="-133" dirty="0" smtClean="0">
                <a:solidFill>
                  <a:srgbClr val="666699"/>
                </a:solidFill>
              </a:rPr>
              <a:t>· </a:t>
            </a:r>
            <a:br>
              <a:rPr lang="en-US" altLang="ko-KR" sz="1800" b="1" spc="-133" dirty="0" smtClean="0">
                <a:solidFill>
                  <a:srgbClr val="666699"/>
                </a:solidFill>
              </a:rPr>
            </a:br>
            <a:r>
              <a:rPr lang="en-US" altLang="ko-KR" sz="1800" b="1" spc="-133" dirty="0" smtClean="0">
                <a:solidFill>
                  <a:srgbClr val="666699"/>
                </a:solidFill>
              </a:rPr>
              <a:t>   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설비 등의 사용</a:t>
            </a:r>
            <a:endParaRPr lang="en-US" altLang="ko-KR" sz="1800" b="1" spc="-133" dirty="0" smtClean="0">
              <a:solidFill>
                <a:prstClr val="black"/>
              </a:solidFill>
            </a:endParaRPr>
          </a:p>
        </p:txBody>
      </p:sp>
      <p:grpSp>
        <p:nvGrpSpPr>
          <p:cNvPr id="24" name="그룹 23"/>
          <p:cNvGrpSpPr/>
          <p:nvPr/>
        </p:nvGrpSpPr>
        <p:grpSpPr>
          <a:xfrm>
            <a:off x="9711858" y="3090868"/>
            <a:ext cx="2287932" cy="1005263"/>
            <a:chOff x="10125504" y="2317683"/>
            <a:chExt cx="2430808" cy="1075094"/>
          </a:xfrm>
        </p:grpSpPr>
        <p:pic>
          <p:nvPicPr>
            <p:cNvPr id="20" name="그림 19" descr="모딴사각형-2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125504" y="2317683"/>
              <a:ext cx="2430808" cy="1075094"/>
            </a:xfrm>
            <a:prstGeom prst="rect">
              <a:avLst/>
            </a:prstGeom>
          </p:spPr>
        </p:pic>
        <p:pic>
          <p:nvPicPr>
            <p:cNvPr id="23" name="그림 22" descr="18 KS마크.pn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453272" y="2404541"/>
              <a:ext cx="1915646" cy="857256"/>
            </a:xfrm>
            <a:prstGeom prst="rect">
              <a:avLst/>
            </a:prstGeom>
          </p:spPr>
        </p:pic>
      </p:grpSp>
      <p:sp>
        <p:nvSpPr>
          <p:cNvPr id="25" name="TextBox 24"/>
          <p:cNvSpPr txBox="1"/>
          <p:nvPr/>
        </p:nvSpPr>
        <p:spPr>
          <a:xfrm>
            <a:off x="3441681" y="2715414"/>
            <a:ext cx="7358114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42900" indent="-342900" latinLnBrk="0">
              <a:lnSpc>
                <a:spcPts val="2400"/>
              </a:lnSpc>
              <a:buClr>
                <a:srgbClr val="666699"/>
              </a:buClr>
            </a:pPr>
            <a:r>
              <a:rPr lang="en-US" altLang="ko-KR" sz="1400" spc="-133" dirty="0" smtClean="0">
                <a:solidFill>
                  <a:srgbClr val="666699"/>
                </a:solidFill>
              </a:rPr>
              <a:t>• 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안전인증 및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자율안전확인 대상 </a:t>
            </a:r>
            <a:r>
              <a:rPr lang="ko-KR" altLang="en-US" sz="1500" b="1" spc="-133" dirty="0" err="1" smtClean="0">
                <a:solidFill>
                  <a:prstClr val="black"/>
                </a:solidFill>
              </a:rPr>
              <a:t>기계ㆍ기구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(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방호장치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)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예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</p:txBody>
      </p:sp>
      <p:grpSp>
        <p:nvGrpSpPr>
          <p:cNvPr id="22" name="그룹 21"/>
          <p:cNvGrpSpPr/>
          <p:nvPr/>
        </p:nvGrpSpPr>
        <p:grpSpPr>
          <a:xfrm>
            <a:off x="3584557" y="3072603"/>
            <a:ext cx="6100730" cy="3378939"/>
            <a:chOff x="3584557" y="3072603"/>
            <a:chExt cx="7500990" cy="3378939"/>
          </a:xfrm>
        </p:grpSpPr>
        <p:pic>
          <p:nvPicPr>
            <p:cNvPr id="30" name="그림 29" descr="18 표1.pn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584557" y="3072603"/>
              <a:ext cx="7500990" cy="3378939"/>
            </a:xfrm>
            <a:prstGeom prst="rect">
              <a:avLst/>
            </a:prstGeom>
          </p:spPr>
        </p:pic>
        <p:sp>
          <p:nvSpPr>
            <p:cNvPr id="15" name="TextBox 14"/>
            <p:cNvSpPr txBox="1"/>
            <p:nvPr/>
          </p:nvSpPr>
          <p:spPr>
            <a:xfrm>
              <a:off x="3738056" y="3153229"/>
              <a:ext cx="2264771" cy="43601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ko-KR" altLang="en-US" sz="1000" b="1" spc="-133" dirty="0" smtClean="0">
                  <a:solidFill>
                    <a:srgbClr val="33CCCC"/>
                  </a:solidFill>
                </a:rPr>
                <a:t>프레스 </a:t>
              </a:r>
              <a:r>
                <a:rPr lang="en-US" altLang="ko-KR" sz="1000" b="1" spc="-133" dirty="0" smtClean="0">
                  <a:solidFill>
                    <a:srgbClr val="33CCCC"/>
                  </a:solidFill>
                </a:rPr>
                <a:t>· </a:t>
              </a:r>
              <a:r>
                <a:rPr lang="ko-KR" altLang="en-US" sz="1000" b="1" spc="-133" dirty="0" err="1" smtClean="0">
                  <a:solidFill>
                    <a:srgbClr val="33CCCC"/>
                  </a:solidFill>
                </a:rPr>
                <a:t>전단기</a:t>
              </a:r>
              <a:endParaRPr lang="ko-KR" altLang="en-US" sz="1000" b="1" spc="-133" dirty="0" smtClean="0">
                <a:solidFill>
                  <a:srgbClr val="33CCCC"/>
                </a:solidFill>
              </a:endParaRPr>
            </a:p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en-US" altLang="ko-KR" sz="1000" b="1" spc="-133" dirty="0" smtClean="0">
                  <a:solidFill>
                    <a:prstClr val="black"/>
                  </a:solidFill>
                </a:rPr>
                <a:t>(</a:t>
              </a:r>
              <a:r>
                <a:rPr lang="ko-KR" altLang="en-US" sz="1000" b="1" spc="-133" dirty="0" err="1" smtClean="0">
                  <a:solidFill>
                    <a:prstClr val="black"/>
                  </a:solidFill>
                </a:rPr>
                <a:t>양수조작식</a:t>
              </a:r>
              <a:r>
                <a:rPr lang="en-US" altLang="ko-KR" sz="1000" b="1" spc="-133" dirty="0" smtClean="0">
                  <a:solidFill>
                    <a:prstClr val="black"/>
                  </a:solidFill>
                </a:rPr>
                <a:t>,</a:t>
              </a:r>
              <a:r>
                <a:rPr lang="ko-KR" altLang="en-US" sz="1000" b="1" spc="-133" dirty="0" err="1" smtClean="0">
                  <a:solidFill>
                    <a:prstClr val="black"/>
                  </a:solidFill>
                </a:rPr>
                <a:t>광전자식</a:t>
              </a:r>
              <a:r>
                <a:rPr lang="ko-KR" altLang="en-US" sz="1000" b="1" spc="-133" dirty="0" smtClean="0">
                  <a:solidFill>
                    <a:prstClr val="black"/>
                  </a:solidFill>
                </a:rPr>
                <a:t> 방호장치 등</a:t>
              </a:r>
              <a:r>
                <a:rPr lang="en-US" altLang="ko-KR" sz="1000" b="1" spc="-133" dirty="0" smtClean="0">
                  <a:solidFill>
                    <a:prstClr val="black"/>
                  </a:solidFill>
                </a:rPr>
                <a:t>)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6156325" y="3144042"/>
              <a:ext cx="2357454" cy="43601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ko-KR" altLang="en-US" sz="1000" b="1" spc="-133" dirty="0" smtClean="0">
                  <a:solidFill>
                    <a:srgbClr val="33CCCC"/>
                  </a:solidFill>
                </a:rPr>
                <a:t>아세틸렌 또는 가스집합 용접장치</a:t>
              </a:r>
              <a:r>
                <a:rPr lang="en-US" altLang="ko-KR" sz="1000" b="1" spc="-133" dirty="0" smtClean="0">
                  <a:solidFill>
                    <a:srgbClr val="33CCCC"/>
                  </a:solidFill>
                </a:rPr>
                <a:t> </a:t>
              </a:r>
              <a:r>
                <a:rPr lang="en-US" altLang="ko-KR" sz="1000" b="1" spc="-133" dirty="0" smtClean="0">
                  <a:solidFill>
                    <a:prstClr val="black"/>
                  </a:solidFill>
                </a:rPr>
                <a:t>(</a:t>
              </a:r>
              <a:r>
                <a:rPr lang="ko-KR" altLang="en-US" sz="1000" b="1" spc="-133" dirty="0" smtClean="0">
                  <a:solidFill>
                    <a:prstClr val="black"/>
                  </a:solidFill>
                </a:rPr>
                <a:t>안전기</a:t>
              </a:r>
              <a:r>
                <a:rPr lang="en-US" altLang="ko-KR" sz="1000" b="1" spc="-133" dirty="0" smtClean="0">
                  <a:solidFill>
                    <a:prstClr val="black"/>
                  </a:solidFill>
                </a:rPr>
                <a:t>)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8585217" y="3144042"/>
              <a:ext cx="2428892" cy="43601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ko-KR" altLang="en-US" sz="1000" b="1" spc="-133" dirty="0" smtClean="0">
                  <a:solidFill>
                    <a:srgbClr val="33CCCC"/>
                  </a:solidFill>
                </a:rPr>
                <a:t>폭발위험 장소에서의 전기기계 </a:t>
              </a:r>
              <a:r>
                <a:rPr lang="en-US" altLang="ko-KR" sz="1000" b="1" spc="-133" dirty="0" smtClean="0">
                  <a:solidFill>
                    <a:srgbClr val="33CCCC"/>
                  </a:solidFill>
                </a:rPr>
                <a:t>· </a:t>
              </a:r>
              <a:r>
                <a:rPr lang="ko-KR" altLang="en-US" sz="1000" b="1" spc="-133" dirty="0" smtClean="0">
                  <a:solidFill>
                    <a:srgbClr val="33CCCC"/>
                  </a:solidFill>
                </a:rPr>
                <a:t>기구</a:t>
              </a:r>
              <a:r>
                <a:rPr lang="en-US" altLang="ko-KR" sz="1000" b="1" spc="-133" dirty="0" smtClean="0">
                  <a:solidFill>
                    <a:srgbClr val="33CCCC"/>
                  </a:solidFill>
                </a:rPr>
                <a:t> </a:t>
              </a:r>
              <a:r>
                <a:rPr lang="en-US" altLang="ko-KR" sz="1000" b="1" spc="-133" dirty="0" smtClean="0">
                  <a:solidFill>
                    <a:prstClr val="black"/>
                  </a:solidFill>
                </a:rPr>
                <a:t>(</a:t>
              </a:r>
              <a:r>
                <a:rPr lang="ko-KR" altLang="en-US" sz="1000" b="1" spc="-133" dirty="0" err="1" smtClean="0">
                  <a:solidFill>
                    <a:prstClr val="black"/>
                  </a:solidFill>
                </a:rPr>
                <a:t>방폭용</a:t>
              </a:r>
              <a:r>
                <a:rPr lang="ko-KR" altLang="en-US" sz="1000" b="1" spc="-133" dirty="0" smtClean="0">
                  <a:solidFill>
                    <a:prstClr val="black"/>
                  </a:solidFill>
                </a:rPr>
                <a:t>  전기기계  </a:t>
              </a:r>
              <a:r>
                <a:rPr lang="en-US" altLang="ko-KR" sz="1000" b="1" spc="-133" dirty="0" smtClean="0">
                  <a:solidFill>
                    <a:prstClr val="black"/>
                  </a:solidFill>
                </a:rPr>
                <a:t>·  </a:t>
              </a:r>
              <a:r>
                <a:rPr lang="ko-KR" altLang="en-US" sz="1000" b="1" spc="-133" dirty="0" smtClean="0">
                  <a:solidFill>
                    <a:prstClr val="black"/>
                  </a:solidFill>
                </a:rPr>
                <a:t>기구</a:t>
              </a:r>
              <a:r>
                <a:rPr lang="en-US" altLang="ko-KR" sz="1000" b="1" spc="-133" dirty="0" smtClean="0">
                  <a:solidFill>
                    <a:prstClr val="black"/>
                  </a:solidFill>
                </a:rPr>
                <a:t>)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3798872" y="4787116"/>
              <a:ext cx="2143140" cy="43601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ko-KR" altLang="en-US" sz="1000" b="1" spc="-133" dirty="0" err="1" smtClean="0">
                  <a:solidFill>
                    <a:srgbClr val="33CCCC"/>
                  </a:solidFill>
                </a:rPr>
                <a:t>교류아크용접기</a:t>
              </a:r>
              <a:endParaRPr lang="en-US" altLang="ko-KR" sz="1000" b="1" spc="-133" dirty="0" smtClean="0">
                <a:solidFill>
                  <a:srgbClr val="33CCCC"/>
                </a:solidFill>
              </a:endParaRPr>
            </a:p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en-US" altLang="ko-KR" sz="1000" b="1" spc="-133" dirty="0" smtClean="0">
                  <a:solidFill>
                    <a:prstClr val="black"/>
                  </a:solidFill>
                </a:rPr>
                <a:t>(</a:t>
              </a:r>
              <a:r>
                <a:rPr lang="ko-KR" altLang="en-US" sz="1000" b="1" spc="-133" dirty="0" smtClean="0">
                  <a:solidFill>
                    <a:prstClr val="black"/>
                  </a:solidFill>
                </a:rPr>
                <a:t>자동전격방지기</a:t>
              </a:r>
              <a:r>
                <a:rPr lang="en-US" altLang="ko-KR" sz="1000" b="1" spc="-133" dirty="0" smtClean="0">
                  <a:solidFill>
                    <a:prstClr val="black"/>
                  </a:solidFill>
                </a:rPr>
                <a:t>)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6156325" y="4779727"/>
              <a:ext cx="2273156" cy="43601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ko-KR" altLang="en-US" sz="1000" b="1" spc="-133" dirty="0" smtClean="0">
                  <a:solidFill>
                    <a:srgbClr val="33CCCC"/>
                  </a:solidFill>
                </a:rPr>
                <a:t>크레인 </a:t>
              </a:r>
              <a:r>
                <a:rPr lang="en-US" altLang="ko-KR" sz="1000" b="1" spc="-133" dirty="0" smtClean="0">
                  <a:solidFill>
                    <a:srgbClr val="33CCCC"/>
                  </a:solidFill>
                </a:rPr>
                <a:t>· </a:t>
              </a:r>
              <a:r>
                <a:rPr lang="ko-KR" altLang="en-US" sz="1000" b="1" spc="-133" dirty="0" smtClean="0">
                  <a:solidFill>
                    <a:srgbClr val="33CCCC"/>
                  </a:solidFill>
                </a:rPr>
                <a:t>승강기 </a:t>
              </a:r>
              <a:r>
                <a:rPr lang="en-US" altLang="ko-KR" sz="1000" b="1" spc="-133" dirty="0" smtClean="0">
                  <a:solidFill>
                    <a:srgbClr val="33CCCC"/>
                  </a:solidFill>
                </a:rPr>
                <a:t>· </a:t>
              </a:r>
              <a:r>
                <a:rPr lang="ko-KR" altLang="en-US" sz="1000" b="1" spc="-133" dirty="0" smtClean="0">
                  <a:solidFill>
                    <a:srgbClr val="33CCCC"/>
                  </a:solidFill>
                </a:rPr>
                <a:t>곤돌라 </a:t>
              </a:r>
              <a:r>
                <a:rPr lang="en-US" altLang="ko-KR" sz="1000" b="1" spc="-133" dirty="0" smtClean="0">
                  <a:solidFill>
                    <a:srgbClr val="33CCCC"/>
                  </a:solidFill>
                </a:rPr>
                <a:t>· </a:t>
              </a:r>
              <a:r>
                <a:rPr lang="ko-KR" altLang="en-US" sz="1000" b="1" spc="-133" dirty="0" smtClean="0">
                  <a:solidFill>
                    <a:srgbClr val="33CCCC"/>
                  </a:solidFill>
                </a:rPr>
                <a:t>리프트</a:t>
              </a:r>
              <a:r>
                <a:rPr lang="en-US" altLang="ko-KR" sz="1000" b="1" spc="-133" dirty="0">
                  <a:solidFill>
                    <a:srgbClr val="33CCCC"/>
                  </a:solidFill>
                </a:rPr>
                <a:t> </a:t>
              </a:r>
              <a:r>
                <a:rPr lang="en-US" altLang="ko-KR" sz="1000" b="1" spc="-133" dirty="0" smtClean="0">
                  <a:solidFill>
                    <a:srgbClr val="33CCCC"/>
                  </a:solidFill>
                </a:rPr>
                <a:t>·</a:t>
              </a:r>
              <a:r>
                <a:rPr lang="ko-KR" altLang="en-US" sz="1000" b="1" spc="-133" dirty="0" smtClean="0">
                  <a:solidFill>
                    <a:srgbClr val="33CCCC"/>
                  </a:solidFill>
                </a:rPr>
                <a:t>고소작업대 </a:t>
              </a:r>
              <a:r>
                <a:rPr lang="en-US" altLang="ko-KR" sz="1000" b="1" spc="-133" dirty="0" smtClean="0">
                  <a:solidFill>
                    <a:prstClr val="black"/>
                  </a:solidFill>
                </a:rPr>
                <a:t>(</a:t>
              </a:r>
              <a:r>
                <a:rPr lang="ko-KR" altLang="en-US" sz="1000" b="1" spc="-133" dirty="0" smtClean="0">
                  <a:solidFill>
                    <a:prstClr val="black"/>
                  </a:solidFill>
                </a:rPr>
                <a:t>과부하방지장치</a:t>
              </a:r>
              <a:r>
                <a:rPr lang="en-US" altLang="ko-KR" sz="1000" b="1" spc="-133" dirty="0" smtClean="0">
                  <a:solidFill>
                    <a:prstClr val="black"/>
                  </a:solidFill>
                </a:rPr>
                <a:t>)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8585217" y="4779727"/>
              <a:ext cx="2428893" cy="43601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ko-KR" altLang="en-US" sz="1000" b="1" spc="-133" dirty="0" smtClean="0">
                  <a:solidFill>
                    <a:srgbClr val="33CCCC"/>
                  </a:solidFill>
                </a:rPr>
                <a:t>압력용기</a:t>
              </a:r>
              <a:endParaRPr lang="en-US" altLang="ko-KR" sz="1000" b="1" spc="-133" dirty="0" smtClean="0">
                <a:solidFill>
                  <a:srgbClr val="33CCCC"/>
                </a:solidFill>
              </a:endParaRPr>
            </a:p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en-US" altLang="ko-KR" sz="1000" b="1" spc="-133" dirty="0" smtClean="0">
                  <a:solidFill>
                    <a:prstClr val="black"/>
                  </a:solidFill>
                </a:rPr>
                <a:t>(</a:t>
              </a:r>
              <a:r>
                <a:rPr lang="ko-KR" altLang="en-US" sz="1000" b="1" spc="-133" dirty="0" smtClean="0">
                  <a:solidFill>
                    <a:prstClr val="black"/>
                  </a:solidFill>
                </a:rPr>
                <a:t>압력방출장치 </a:t>
              </a:r>
              <a:r>
                <a:rPr lang="en-US" altLang="ko-KR" sz="1000" b="1" spc="-133" dirty="0" smtClean="0">
                  <a:solidFill>
                    <a:prstClr val="black"/>
                  </a:solidFill>
                </a:rPr>
                <a:t>- </a:t>
              </a:r>
              <a:r>
                <a:rPr lang="ko-KR" altLang="en-US" sz="1000" b="1" spc="-133" dirty="0" smtClean="0">
                  <a:solidFill>
                    <a:prstClr val="black"/>
                  </a:solidFill>
                </a:rPr>
                <a:t>안전밸브</a:t>
              </a:r>
              <a:r>
                <a:rPr lang="en-US" altLang="ko-KR" sz="1000" b="1" spc="-133" dirty="0" smtClean="0">
                  <a:solidFill>
                    <a:prstClr val="black"/>
                  </a:solidFill>
                </a:rPr>
                <a:t>, </a:t>
              </a:r>
              <a:r>
                <a:rPr lang="ko-KR" altLang="en-US" sz="1000" b="1" spc="-133" dirty="0" err="1" smtClean="0">
                  <a:solidFill>
                    <a:prstClr val="black"/>
                  </a:solidFill>
                </a:rPr>
                <a:t>파열판</a:t>
              </a:r>
              <a:r>
                <a:rPr lang="en-US" altLang="ko-KR" sz="1000" b="1" spc="-133" dirty="0" smtClean="0">
                  <a:solidFill>
                    <a:prstClr val="black"/>
                  </a:solidFill>
                </a:rPr>
                <a:t>)</a:t>
              </a:r>
            </a:p>
          </p:txBody>
        </p:sp>
      </p:grpSp>
      <p:grpSp>
        <p:nvGrpSpPr>
          <p:cNvPr id="26" name="그룹 25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27" name="직사각형 26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9691257" y="4175629"/>
            <a:ext cx="252308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 latinLnBrk="0"/>
            <a:r>
              <a:rPr lang="ko-KR" altLang="en-US" sz="1050" dirty="0"/>
              <a:t>* 관련 설명</a:t>
            </a:r>
          </a:p>
          <a:p>
            <a:pPr fontAlgn="base" latinLnBrk="0"/>
            <a:r>
              <a:rPr lang="en-US" altLang="ko-KR" sz="1050" dirty="0"/>
              <a:t>· KCs </a:t>
            </a:r>
            <a:r>
              <a:rPr lang="ko-KR" altLang="en-US" sz="1050" dirty="0" smtClean="0"/>
              <a:t>마크 </a:t>
            </a:r>
            <a:r>
              <a:rPr lang="en-US" altLang="ko-KR" sz="1050" dirty="0" smtClean="0"/>
              <a:t>: </a:t>
            </a:r>
            <a:r>
              <a:rPr lang="ko-KR" altLang="en-US" sz="1050" dirty="0"/>
              <a:t>안전인증 </a:t>
            </a:r>
            <a:r>
              <a:rPr lang="ko-KR" altLang="en-US" sz="1050" dirty="0" smtClean="0"/>
              <a:t>및</a:t>
            </a:r>
            <a:endParaRPr lang="en-US" altLang="ko-KR" sz="1050" dirty="0" smtClean="0"/>
          </a:p>
          <a:p>
            <a:pPr fontAlgn="base" latinLnBrk="0"/>
            <a:r>
              <a:rPr lang="ko-KR" altLang="en-US" sz="1050" dirty="0" smtClean="0"/>
              <a:t>자율안전확인의 표시</a:t>
            </a:r>
            <a:endParaRPr lang="en-US" altLang="ko-KR" sz="1050" dirty="0" smtClean="0"/>
          </a:p>
          <a:p>
            <a:pPr fontAlgn="base" latinLnBrk="0"/>
            <a:endParaRPr lang="ko-KR" altLang="en-US" sz="1050" dirty="0"/>
          </a:p>
          <a:p>
            <a:pPr fontAlgn="base" latinLnBrk="0"/>
            <a:r>
              <a:rPr lang="en-US" altLang="ko-KR" sz="1050" dirty="0"/>
              <a:t>· S</a:t>
            </a:r>
            <a:r>
              <a:rPr lang="ko-KR" altLang="en-US" sz="1050" dirty="0" smtClean="0"/>
              <a:t>마크 </a:t>
            </a:r>
            <a:r>
              <a:rPr lang="en-US" altLang="ko-KR" sz="1050" dirty="0" smtClean="0"/>
              <a:t>: </a:t>
            </a:r>
            <a:r>
              <a:rPr lang="ko-KR" altLang="en-US" sz="1050" dirty="0"/>
              <a:t>산업안전보건법 제</a:t>
            </a:r>
            <a:r>
              <a:rPr lang="en-US" altLang="ko-KR" sz="1050" dirty="0"/>
              <a:t>84</a:t>
            </a:r>
            <a:r>
              <a:rPr lang="ko-KR" altLang="en-US" sz="1050" dirty="0"/>
              <a:t>조 제</a:t>
            </a:r>
            <a:r>
              <a:rPr lang="en-US" altLang="ko-KR" sz="1050" dirty="0"/>
              <a:t>3</a:t>
            </a:r>
            <a:r>
              <a:rPr lang="ko-KR" altLang="en-US" sz="1050" dirty="0"/>
              <a:t>항에 </a:t>
            </a:r>
            <a:r>
              <a:rPr lang="ko-KR" altLang="en-US" sz="1050" dirty="0" smtClean="0"/>
              <a:t>따른</a:t>
            </a:r>
            <a:r>
              <a:rPr lang="en-US" altLang="ko-KR" sz="1050" dirty="0" smtClean="0"/>
              <a:t> </a:t>
            </a:r>
            <a:r>
              <a:rPr lang="ko-KR" altLang="en-US" sz="1050" dirty="0" err="1" smtClean="0"/>
              <a:t>안전인증대상기계등이</a:t>
            </a:r>
            <a:r>
              <a:rPr lang="ko-KR" altLang="en-US" sz="1050" dirty="0" smtClean="0"/>
              <a:t> </a:t>
            </a:r>
            <a:r>
              <a:rPr lang="ko-KR" altLang="en-US" sz="1050" dirty="0"/>
              <a:t>아닌 유해</a:t>
            </a:r>
            <a:r>
              <a:rPr lang="en-US" altLang="ko-KR" sz="1050" dirty="0"/>
              <a:t>·</a:t>
            </a:r>
            <a:r>
              <a:rPr lang="ko-KR" altLang="en-US" sz="1050" dirty="0" smtClean="0"/>
              <a:t>위험기계 등의 </a:t>
            </a:r>
            <a:r>
              <a:rPr lang="ko-KR" altLang="en-US" sz="1050" dirty="0"/>
              <a:t>안전인증 </a:t>
            </a:r>
            <a:r>
              <a:rPr lang="ko-KR" altLang="en-US" sz="1050" dirty="0" smtClean="0"/>
              <a:t>표시</a:t>
            </a:r>
            <a:endParaRPr lang="ko-KR" altLang="en-US" sz="1050" dirty="0"/>
          </a:p>
        </p:txBody>
      </p:sp>
      <p:pic>
        <p:nvPicPr>
          <p:cNvPr id="31" name="그림 3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0271" y="181756"/>
            <a:ext cx="11102269" cy="1176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6436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그룹 14"/>
          <p:cNvGrpSpPr/>
          <p:nvPr/>
        </p:nvGrpSpPr>
        <p:grpSpPr>
          <a:xfrm>
            <a:off x="869913" y="715150"/>
            <a:ext cx="10572824" cy="714380"/>
            <a:chOff x="869913" y="715150"/>
            <a:chExt cx="10572824" cy="714380"/>
          </a:xfrm>
        </p:grpSpPr>
        <p:sp>
          <p:nvSpPr>
            <p:cNvPr id="13" name="직사각형 12"/>
            <p:cNvSpPr/>
            <p:nvPr/>
          </p:nvSpPr>
          <p:spPr>
            <a:xfrm>
              <a:off x="869913" y="715150"/>
              <a:ext cx="2928958" cy="714380"/>
            </a:xfrm>
            <a:prstGeom prst="rect">
              <a:avLst/>
            </a:prstGeom>
            <a:solidFill>
              <a:srgbClr val="BF9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직사각형 13"/>
            <p:cNvSpPr/>
            <p:nvPr/>
          </p:nvSpPr>
          <p:spPr>
            <a:xfrm>
              <a:off x="3798871" y="715150"/>
              <a:ext cx="7643866" cy="714380"/>
            </a:xfrm>
            <a:prstGeom prst="rect">
              <a:avLst/>
            </a:prstGeom>
            <a:solidFill>
              <a:srgbClr val="6666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4227498" y="715150"/>
            <a:ext cx="4320973" cy="57708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ct val="150000"/>
              </a:lnSpc>
            </a:pPr>
            <a:r>
              <a:rPr lang="ko-KR" altLang="en-US" sz="2500" b="1" spc="-133" dirty="0" smtClean="0">
                <a:solidFill>
                  <a:schemeClr val="bg1"/>
                </a:solidFill>
                <a:latin typeface="맑은 고딕"/>
                <a:ea typeface="맑은 고딕"/>
              </a:rPr>
              <a:t>안전보건나침반  </a:t>
            </a:r>
            <a:r>
              <a:rPr lang="en-US" altLang="ko-KR" sz="2000" spc="-133" dirty="0" smtClean="0">
                <a:solidFill>
                  <a:schemeClr val="bg1"/>
                </a:solidFill>
                <a:latin typeface="맑은 고딕"/>
                <a:ea typeface="맑은 고딕"/>
              </a:rPr>
              <a:t>_ </a:t>
            </a:r>
            <a:r>
              <a:rPr lang="ko-KR" altLang="en-US" sz="2000" spc="-133" dirty="0" smtClean="0">
                <a:solidFill>
                  <a:schemeClr val="bg1"/>
                </a:solidFill>
                <a:latin typeface="맑은 고딕"/>
                <a:ea typeface="맑은 고딕"/>
              </a:rPr>
              <a:t>목 차①</a:t>
            </a:r>
            <a:endParaRPr lang="ko-KR" altLang="en-US" sz="2000" spc="-133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084228" y="824989"/>
            <a:ext cx="2571767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 algn="ctr">
              <a:lnSpc>
                <a:spcPct val="150000"/>
              </a:lnSpc>
            </a:pPr>
            <a:r>
              <a:rPr lang="ko-KR" altLang="en-US" sz="2000" b="1" spc="-133" dirty="0" smtClean="0">
                <a:latin typeface="+mj-ea"/>
                <a:ea typeface="+mj-ea"/>
              </a:rPr>
              <a:t>예비산업인력을 위한</a:t>
            </a:r>
            <a:endParaRPr lang="ko-KR" altLang="en-US" sz="2000" b="1" spc="-133" dirty="0">
              <a:latin typeface="+mj-ea"/>
              <a:ea typeface="+mj-ea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69913" y="1786720"/>
            <a:ext cx="2714644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ct val="150000"/>
              </a:lnSpc>
            </a:pPr>
            <a:r>
              <a:rPr lang="en-US" altLang="ko-KR" sz="2000" b="1" spc="-133" dirty="0" smtClean="0">
                <a:solidFill>
                  <a:srgbClr val="33CCCC"/>
                </a:solidFill>
                <a:latin typeface="+mj-ea"/>
                <a:ea typeface="+mj-ea"/>
              </a:rPr>
              <a:t>1. </a:t>
            </a:r>
            <a:r>
              <a:rPr lang="ko-KR" altLang="en-US" sz="1600" b="1" spc="-133" dirty="0" smtClean="0">
                <a:latin typeface="+mj-ea"/>
                <a:ea typeface="+mj-ea"/>
              </a:rPr>
              <a:t>신규 입사자의 직장생활</a:t>
            </a:r>
            <a:endParaRPr lang="ko-KR" altLang="en-US" sz="1600" b="1" spc="-133" dirty="0">
              <a:latin typeface="+mj-ea"/>
              <a:ea typeface="+mj-ea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69913" y="3415325"/>
            <a:ext cx="2714644" cy="64229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500"/>
              </a:lnSpc>
            </a:pPr>
            <a:r>
              <a:rPr lang="en-US" altLang="ko-KR" sz="2000" b="1" spc="-133" dirty="0" smtClean="0">
                <a:solidFill>
                  <a:srgbClr val="33CCCC"/>
                </a:solidFill>
                <a:latin typeface="+mj-ea"/>
                <a:ea typeface="+mj-ea"/>
              </a:rPr>
              <a:t>2. </a:t>
            </a:r>
            <a:r>
              <a:rPr lang="ko-KR" altLang="en-US" sz="1600" b="1" spc="-133" dirty="0" smtClean="0">
                <a:latin typeface="+mj-ea"/>
                <a:ea typeface="+mj-ea"/>
              </a:rPr>
              <a:t>산업안전보건법 주요내용</a:t>
            </a:r>
          </a:p>
          <a:p>
            <a:pPr marL="383558" indent="-383558">
              <a:lnSpc>
                <a:spcPct val="150000"/>
              </a:lnSpc>
            </a:pPr>
            <a:endParaRPr lang="ko-KR" altLang="en-US" sz="1600" b="1" spc="-133" dirty="0">
              <a:latin typeface="+mj-ea"/>
              <a:ea typeface="+mj-ea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084623" y="1858158"/>
            <a:ext cx="6929486" cy="10259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000"/>
              </a:lnSpc>
              <a:buClr>
                <a:srgbClr val="33CCCC"/>
              </a:buClr>
            </a:pPr>
            <a:r>
              <a:rPr lang="en-US" altLang="ko-KR" sz="1300" b="1" spc="-133" dirty="0" smtClean="0">
                <a:latin typeface="+mn-ea"/>
              </a:rPr>
              <a:t>1. </a:t>
            </a:r>
            <a:r>
              <a:rPr lang="ko-KR" altLang="en-US" sz="1300" b="1" spc="-133" dirty="0" smtClean="0">
                <a:latin typeface="+mn-ea"/>
              </a:rPr>
              <a:t>직장에 들어가면</a:t>
            </a:r>
            <a:r>
              <a:rPr lang="en-US" altLang="ko-KR" sz="1300" b="1" spc="-133" dirty="0" smtClean="0">
                <a:latin typeface="+mn-ea"/>
              </a:rPr>
              <a:t>…</a:t>
            </a:r>
          </a:p>
          <a:p>
            <a:pPr>
              <a:lnSpc>
                <a:spcPts val="2000"/>
              </a:lnSpc>
              <a:buClr>
                <a:srgbClr val="33CCCC"/>
              </a:buClr>
            </a:pPr>
            <a:r>
              <a:rPr lang="en-US" altLang="ko-KR" sz="1300" b="1" spc="-133" dirty="0" smtClean="0">
                <a:latin typeface="+mn-ea"/>
              </a:rPr>
              <a:t>2. </a:t>
            </a:r>
            <a:r>
              <a:rPr lang="ko-KR" altLang="en-US" sz="1300" b="1" spc="-133" dirty="0" smtClean="0">
                <a:latin typeface="+mn-ea"/>
              </a:rPr>
              <a:t>신규입사자 재해발생현황</a:t>
            </a:r>
          </a:p>
          <a:p>
            <a:pPr>
              <a:lnSpc>
                <a:spcPts val="2000"/>
              </a:lnSpc>
              <a:buClr>
                <a:srgbClr val="33CCCC"/>
              </a:buClr>
            </a:pPr>
            <a:r>
              <a:rPr lang="en-US" altLang="ko-KR" sz="1300" b="1" spc="-133" dirty="0" smtClean="0">
                <a:latin typeface="+mn-ea"/>
              </a:rPr>
              <a:t>3. </a:t>
            </a:r>
            <a:r>
              <a:rPr lang="ko-KR" altLang="en-US" sz="1300" b="1" spc="-133" dirty="0" smtClean="0">
                <a:latin typeface="+mn-ea"/>
              </a:rPr>
              <a:t>안전보건 활동의 첫걸음</a:t>
            </a:r>
            <a:r>
              <a:rPr lang="en-US" altLang="ko-KR" sz="1300" b="1" spc="-133" dirty="0" smtClean="0">
                <a:latin typeface="+mn-ea"/>
              </a:rPr>
              <a:t>, </a:t>
            </a:r>
            <a:r>
              <a:rPr lang="ko-KR" altLang="en-US" sz="1300" b="1" spc="-133" dirty="0" smtClean="0">
                <a:latin typeface="+mn-ea"/>
              </a:rPr>
              <a:t>안전보건교육</a:t>
            </a:r>
          </a:p>
          <a:p>
            <a:pPr>
              <a:lnSpc>
                <a:spcPts val="2000"/>
              </a:lnSpc>
              <a:buClr>
                <a:srgbClr val="33CCCC"/>
              </a:buClr>
            </a:pPr>
            <a:r>
              <a:rPr lang="en-US" altLang="ko-KR" sz="1300" b="1" spc="-133" dirty="0" smtClean="0">
                <a:latin typeface="+mn-ea"/>
              </a:rPr>
              <a:t>4. </a:t>
            </a:r>
            <a:r>
              <a:rPr lang="ko-KR" altLang="en-US" sz="1300" b="1" spc="-133" dirty="0" smtClean="0">
                <a:latin typeface="+mn-ea"/>
              </a:rPr>
              <a:t>작업 전 안전점검 등 안전의 </a:t>
            </a:r>
            <a:r>
              <a:rPr lang="ko-KR" altLang="en-US" sz="1300" b="1" spc="-133" dirty="0" err="1" smtClean="0">
                <a:latin typeface="+mn-ea"/>
              </a:rPr>
              <a:t>습관화ㆍ생활화</a:t>
            </a:r>
            <a:r>
              <a:rPr lang="ko-KR" altLang="en-US" sz="1300" b="1" spc="-133" dirty="0" smtClean="0">
                <a:latin typeface="+mn-ea"/>
              </a:rPr>
              <a:t> </a:t>
            </a:r>
            <a:endParaRPr lang="en-US" altLang="ko-KR" sz="1300" b="1" spc="-133" dirty="0" smtClean="0">
              <a:latin typeface="+mn-ea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084623" y="3425726"/>
            <a:ext cx="3429024" cy="230832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000"/>
              </a:lnSpc>
              <a:buClr>
                <a:srgbClr val="33CCCC"/>
              </a:buClr>
              <a:tabLst>
                <a:tab pos="3600000" algn="l"/>
                <a:tab pos="10800000" algn="l"/>
              </a:tabLst>
            </a:pPr>
            <a:r>
              <a:rPr lang="en-US" altLang="ko-KR" sz="1300" b="1" spc="-133" dirty="0" smtClean="0">
                <a:latin typeface="+mn-ea"/>
              </a:rPr>
              <a:t>1.  </a:t>
            </a:r>
            <a:r>
              <a:rPr lang="ko-KR" altLang="en-US" sz="1300" b="1" spc="-133" dirty="0" smtClean="0">
                <a:latin typeface="+mn-ea"/>
              </a:rPr>
              <a:t>산업안전보건 법령 및 안전규정 등 준수 </a:t>
            </a:r>
          </a:p>
          <a:p>
            <a:pPr>
              <a:lnSpc>
                <a:spcPts val="2000"/>
              </a:lnSpc>
              <a:buClr>
                <a:srgbClr val="33CCCC"/>
              </a:buClr>
              <a:tabLst>
                <a:tab pos="3600000" algn="l"/>
                <a:tab pos="10800000" algn="l"/>
              </a:tabLst>
            </a:pPr>
            <a:r>
              <a:rPr lang="en-US" altLang="ko-KR" sz="1300" b="1" spc="-133" dirty="0" smtClean="0">
                <a:latin typeface="+mn-ea"/>
              </a:rPr>
              <a:t>2.  </a:t>
            </a:r>
            <a:r>
              <a:rPr lang="ko-KR" altLang="en-US" sz="1300" b="1" spc="-133" dirty="0" smtClean="0">
                <a:latin typeface="+mn-ea"/>
              </a:rPr>
              <a:t>올바른 작업 복장 착용</a:t>
            </a:r>
          </a:p>
          <a:p>
            <a:pPr>
              <a:lnSpc>
                <a:spcPts val="2000"/>
              </a:lnSpc>
              <a:buClr>
                <a:srgbClr val="33CCCC"/>
              </a:buClr>
              <a:tabLst>
                <a:tab pos="3600000" algn="l"/>
                <a:tab pos="10800000" algn="l"/>
              </a:tabLst>
            </a:pPr>
            <a:r>
              <a:rPr lang="en-US" altLang="ko-KR" sz="1300" b="1" spc="-133" dirty="0" smtClean="0">
                <a:latin typeface="+mn-ea"/>
              </a:rPr>
              <a:t>3. </a:t>
            </a:r>
            <a:r>
              <a:rPr lang="ko-KR" altLang="en-US" sz="1300" b="1" spc="-133" dirty="0" smtClean="0">
                <a:latin typeface="+mn-ea"/>
              </a:rPr>
              <a:t>개인 보호구 </a:t>
            </a:r>
            <a:r>
              <a:rPr lang="ko-KR" altLang="en-US" sz="1300" b="1" spc="-133" dirty="0" err="1" smtClean="0">
                <a:latin typeface="+mn-ea"/>
              </a:rPr>
              <a:t>지급ㆍ착용</a:t>
            </a:r>
            <a:endParaRPr lang="ko-KR" altLang="en-US" sz="1300" b="1" spc="-133" dirty="0" smtClean="0">
              <a:latin typeface="+mn-ea"/>
            </a:endParaRPr>
          </a:p>
          <a:p>
            <a:pPr>
              <a:lnSpc>
                <a:spcPts val="2000"/>
              </a:lnSpc>
              <a:buClr>
                <a:srgbClr val="33CCCC"/>
              </a:buClr>
              <a:tabLst>
                <a:tab pos="3600000" algn="l"/>
                <a:tab pos="10800000" algn="l"/>
              </a:tabLst>
            </a:pPr>
            <a:r>
              <a:rPr lang="en-US" altLang="ko-KR" sz="1300" b="1" spc="-133" dirty="0" smtClean="0">
                <a:latin typeface="+mn-ea"/>
              </a:rPr>
              <a:t>4.  </a:t>
            </a:r>
            <a:r>
              <a:rPr lang="ko-KR" altLang="en-US" sz="1300" b="1" spc="-133" dirty="0" smtClean="0">
                <a:latin typeface="+mn-ea"/>
              </a:rPr>
              <a:t>유해위험장소 등에 안전보건표지 부착</a:t>
            </a:r>
          </a:p>
          <a:p>
            <a:pPr>
              <a:lnSpc>
                <a:spcPts val="2000"/>
              </a:lnSpc>
              <a:buClr>
                <a:srgbClr val="33CCCC"/>
              </a:buClr>
              <a:tabLst>
                <a:tab pos="3600000" algn="l"/>
                <a:tab pos="10800000" algn="l"/>
              </a:tabLst>
            </a:pPr>
            <a:r>
              <a:rPr lang="en-US" altLang="ko-KR" sz="1300" b="1" spc="-133" dirty="0" smtClean="0">
                <a:latin typeface="+mn-ea"/>
              </a:rPr>
              <a:t>5.  </a:t>
            </a:r>
            <a:r>
              <a:rPr lang="ko-KR" altLang="en-US" sz="1300" b="1" spc="-133" dirty="0" smtClean="0">
                <a:latin typeface="+mn-ea"/>
              </a:rPr>
              <a:t>작업장 내에서의 통행</a:t>
            </a:r>
          </a:p>
          <a:p>
            <a:pPr>
              <a:lnSpc>
                <a:spcPts val="2000"/>
              </a:lnSpc>
              <a:buClr>
                <a:srgbClr val="33CCCC"/>
              </a:buClr>
              <a:tabLst>
                <a:tab pos="3600000" algn="l"/>
                <a:tab pos="10800000" algn="l"/>
              </a:tabLst>
            </a:pPr>
            <a:r>
              <a:rPr lang="en-US" altLang="ko-KR" sz="1300" b="1" spc="-133" dirty="0" smtClean="0">
                <a:latin typeface="+mn-ea"/>
              </a:rPr>
              <a:t>6.  </a:t>
            </a:r>
            <a:r>
              <a:rPr lang="ko-KR" altLang="en-US" sz="1300" b="1" spc="-133" dirty="0" smtClean="0">
                <a:latin typeface="+mn-ea"/>
              </a:rPr>
              <a:t>작업장 정리정돈</a:t>
            </a:r>
          </a:p>
          <a:p>
            <a:pPr>
              <a:lnSpc>
                <a:spcPts val="2000"/>
              </a:lnSpc>
              <a:buClr>
                <a:srgbClr val="33CCCC"/>
              </a:buClr>
              <a:tabLst>
                <a:tab pos="3600000" algn="l"/>
                <a:tab pos="10800000" algn="l"/>
              </a:tabLst>
            </a:pPr>
            <a:r>
              <a:rPr lang="en-US" altLang="ko-KR" sz="1300" b="1" spc="-133" dirty="0" smtClean="0">
                <a:latin typeface="+mn-ea"/>
              </a:rPr>
              <a:t>7.  </a:t>
            </a:r>
            <a:r>
              <a:rPr lang="ko-KR" altLang="en-US" sz="1300" b="1" spc="-133" dirty="0" smtClean="0">
                <a:latin typeface="+mn-ea"/>
              </a:rPr>
              <a:t>유해위험기계기구 방호조치</a:t>
            </a:r>
          </a:p>
          <a:p>
            <a:pPr>
              <a:lnSpc>
                <a:spcPts val="2000"/>
              </a:lnSpc>
              <a:buClr>
                <a:srgbClr val="33CCCC"/>
              </a:buClr>
              <a:tabLst>
                <a:tab pos="3600000" algn="l"/>
                <a:tab pos="10800000" algn="l"/>
              </a:tabLst>
            </a:pPr>
            <a:r>
              <a:rPr lang="en-US" altLang="ko-KR" sz="1300" b="1" spc="-133" dirty="0" smtClean="0">
                <a:latin typeface="+mn-ea"/>
              </a:rPr>
              <a:t>8.  </a:t>
            </a:r>
            <a:r>
              <a:rPr lang="ko-KR" altLang="en-US" sz="1300" b="1" spc="-133" dirty="0" smtClean="0">
                <a:latin typeface="+mn-ea"/>
              </a:rPr>
              <a:t>건강보호장치</a:t>
            </a:r>
            <a:r>
              <a:rPr lang="en-US" altLang="ko-KR" sz="1300" b="1" spc="-133" dirty="0" smtClean="0">
                <a:latin typeface="+mn-ea"/>
              </a:rPr>
              <a:t>(</a:t>
            </a:r>
            <a:r>
              <a:rPr lang="ko-KR" altLang="en-US" sz="1300" b="1" spc="-133" dirty="0" smtClean="0">
                <a:latin typeface="+mn-ea"/>
              </a:rPr>
              <a:t>설비</a:t>
            </a:r>
            <a:r>
              <a:rPr lang="en-US" altLang="ko-KR" sz="1300" b="1" spc="-133" dirty="0" smtClean="0">
                <a:latin typeface="+mn-ea"/>
              </a:rPr>
              <a:t>)</a:t>
            </a:r>
            <a:r>
              <a:rPr lang="ko-KR" altLang="en-US" sz="1300" b="1" spc="-133" dirty="0" smtClean="0">
                <a:latin typeface="+mn-ea"/>
              </a:rPr>
              <a:t>를 통한 건강장해 예방</a:t>
            </a:r>
          </a:p>
          <a:p>
            <a:pPr>
              <a:lnSpc>
                <a:spcPts val="2000"/>
              </a:lnSpc>
              <a:buClr>
                <a:srgbClr val="33CCCC"/>
              </a:buClr>
              <a:tabLst>
                <a:tab pos="3600000" algn="l"/>
                <a:tab pos="10800000" algn="l"/>
              </a:tabLst>
            </a:pPr>
            <a:r>
              <a:rPr lang="en-US" altLang="ko-KR" sz="1300" b="1" spc="-133" dirty="0" smtClean="0">
                <a:latin typeface="+mn-ea"/>
              </a:rPr>
              <a:t>9.  </a:t>
            </a:r>
            <a:r>
              <a:rPr lang="ko-KR" altLang="en-US" sz="1300" b="1" spc="-133" dirty="0" smtClean="0">
                <a:latin typeface="+mn-ea"/>
              </a:rPr>
              <a:t>감전 재해 예방을 위한 안전조치</a:t>
            </a:r>
            <a:endParaRPr lang="en-US" altLang="ko-KR" sz="1300" b="1" spc="-133" dirty="0" smtClean="0">
              <a:latin typeface="+mn-ea"/>
            </a:endParaRPr>
          </a:p>
        </p:txBody>
      </p:sp>
      <p:cxnSp>
        <p:nvCxnSpPr>
          <p:cNvPr id="24" name="직선 연결선 23"/>
          <p:cNvCxnSpPr/>
          <p:nvPr/>
        </p:nvCxnSpPr>
        <p:spPr>
          <a:xfrm rot="5400000">
            <a:off x="1870442" y="3858025"/>
            <a:ext cx="3857652" cy="794"/>
          </a:xfrm>
          <a:prstGeom prst="line">
            <a:avLst/>
          </a:prstGeom>
          <a:ln w="44450">
            <a:solidFill>
              <a:srgbClr val="33CC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8085151" y="3425726"/>
            <a:ext cx="3000396" cy="230832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000"/>
              </a:lnSpc>
              <a:buClr>
                <a:srgbClr val="33CCCC"/>
              </a:buClr>
              <a:tabLst>
                <a:tab pos="3600000" algn="l"/>
                <a:tab pos="10800000" algn="l"/>
              </a:tabLst>
            </a:pPr>
            <a:r>
              <a:rPr lang="en-US" altLang="ko-KR" sz="1300" b="1" spc="-133" dirty="0" smtClean="0">
                <a:latin typeface="+mn-ea"/>
              </a:rPr>
              <a:t>10.  </a:t>
            </a:r>
            <a:r>
              <a:rPr lang="ko-KR" altLang="en-US" sz="1300" b="1" spc="-133" dirty="0" smtClean="0">
                <a:latin typeface="+mn-ea"/>
              </a:rPr>
              <a:t>운반작업 안전</a:t>
            </a:r>
          </a:p>
          <a:p>
            <a:pPr>
              <a:lnSpc>
                <a:spcPts val="2000"/>
              </a:lnSpc>
              <a:buClr>
                <a:srgbClr val="33CCCC"/>
              </a:buClr>
              <a:tabLst>
                <a:tab pos="3600000" algn="l"/>
                <a:tab pos="10800000" algn="l"/>
              </a:tabLst>
            </a:pPr>
            <a:r>
              <a:rPr lang="en-US" altLang="ko-KR" sz="1300" b="1" spc="-133" dirty="0" smtClean="0">
                <a:latin typeface="+mn-ea"/>
              </a:rPr>
              <a:t>11.  </a:t>
            </a:r>
            <a:r>
              <a:rPr lang="ko-KR" altLang="en-US" sz="1300" b="1" spc="-133" dirty="0" smtClean="0">
                <a:latin typeface="+mn-ea"/>
              </a:rPr>
              <a:t>수공구 사용</a:t>
            </a:r>
          </a:p>
          <a:p>
            <a:pPr>
              <a:lnSpc>
                <a:spcPts val="2000"/>
              </a:lnSpc>
              <a:buClr>
                <a:srgbClr val="33CCCC"/>
              </a:buClr>
              <a:tabLst>
                <a:tab pos="3600000" algn="l"/>
                <a:tab pos="10800000" algn="l"/>
              </a:tabLst>
            </a:pPr>
            <a:r>
              <a:rPr lang="en-US" altLang="ko-KR" sz="1300" b="1" spc="-133" dirty="0" smtClean="0">
                <a:latin typeface="+mn-ea"/>
              </a:rPr>
              <a:t>12.  </a:t>
            </a:r>
            <a:r>
              <a:rPr lang="ko-KR" altLang="en-US" sz="1300" b="1" spc="-133" dirty="0" smtClean="0">
                <a:latin typeface="+mn-ea"/>
              </a:rPr>
              <a:t>화재예방</a:t>
            </a:r>
          </a:p>
          <a:p>
            <a:pPr>
              <a:lnSpc>
                <a:spcPts val="2000"/>
              </a:lnSpc>
              <a:buClr>
                <a:srgbClr val="33CCCC"/>
              </a:buClr>
              <a:tabLst>
                <a:tab pos="3600000" algn="l"/>
                <a:tab pos="10800000" algn="l"/>
              </a:tabLst>
            </a:pPr>
            <a:r>
              <a:rPr lang="en-US" altLang="ko-KR" sz="1300" b="1" spc="-133" dirty="0" smtClean="0">
                <a:latin typeface="+mn-ea"/>
              </a:rPr>
              <a:t>13.  </a:t>
            </a:r>
            <a:r>
              <a:rPr lang="ko-KR" altLang="en-US" sz="1300" b="1" spc="-133" dirty="0" smtClean="0">
                <a:latin typeface="+mn-ea"/>
              </a:rPr>
              <a:t>화학물질 안전보건</a:t>
            </a:r>
          </a:p>
          <a:p>
            <a:pPr>
              <a:lnSpc>
                <a:spcPts val="2000"/>
              </a:lnSpc>
              <a:buClr>
                <a:srgbClr val="33CCCC"/>
              </a:buClr>
              <a:tabLst>
                <a:tab pos="3600000" algn="l"/>
                <a:tab pos="10800000" algn="l"/>
              </a:tabLst>
            </a:pPr>
            <a:r>
              <a:rPr lang="en-US" altLang="ko-KR" sz="1300" b="1" spc="-133" dirty="0" smtClean="0">
                <a:latin typeface="+mn-ea"/>
              </a:rPr>
              <a:t>14.  </a:t>
            </a:r>
            <a:r>
              <a:rPr lang="ko-KR" altLang="en-US" sz="1300" b="1" spc="-133" dirty="0" smtClean="0">
                <a:latin typeface="+mn-ea"/>
              </a:rPr>
              <a:t>위험물질</a:t>
            </a:r>
            <a:r>
              <a:rPr lang="en-US" altLang="ko-KR" sz="1300" b="1" spc="-133" dirty="0" smtClean="0">
                <a:latin typeface="+mn-ea"/>
              </a:rPr>
              <a:t>, </a:t>
            </a:r>
            <a:r>
              <a:rPr lang="ko-KR" altLang="en-US" sz="1300" b="1" spc="-133" dirty="0" smtClean="0">
                <a:latin typeface="+mn-ea"/>
              </a:rPr>
              <a:t>안전한 취급</a:t>
            </a:r>
          </a:p>
          <a:p>
            <a:pPr>
              <a:lnSpc>
                <a:spcPts val="2000"/>
              </a:lnSpc>
              <a:buClr>
                <a:srgbClr val="33CCCC"/>
              </a:buClr>
              <a:tabLst>
                <a:tab pos="3600000" algn="l"/>
                <a:tab pos="10800000" algn="l"/>
              </a:tabLst>
            </a:pPr>
            <a:r>
              <a:rPr lang="en-US" altLang="ko-KR" sz="1300" b="1" spc="-133" dirty="0" smtClean="0">
                <a:latin typeface="+mn-ea"/>
              </a:rPr>
              <a:t>15.  </a:t>
            </a:r>
            <a:r>
              <a:rPr lang="ko-KR" altLang="en-US" sz="1300" b="1" spc="-133" dirty="0" smtClean="0">
                <a:latin typeface="+mn-ea"/>
              </a:rPr>
              <a:t>유해물질</a:t>
            </a:r>
            <a:r>
              <a:rPr lang="en-US" altLang="ko-KR" sz="1300" b="1" spc="-133" dirty="0" smtClean="0">
                <a:latin typeface="+mn-ea"/>
              </a:rPr>
              <a:t>, </a:t>
            </a:r>
            <a:r>
              <a:rPr lang="ko-KR" altLang="en-US" sz="1300" b="1" spc="-133" dirty="0" smtClean="0">
                <a:latin typeface="+mn-ea"/>
              </a:rPr>
              <a:t>안전한 취급</a:t>
            </a:r>
          </a:p>
          <a:p>
            <a:pPr>
              <a:lnSpc>
                <a:spcPts val="2000"/>
              </a:lnSpc>
              <a:buClr>
                <a:srgbClr val="33CCCC"/>
              </a:buClr>
              <a:tabLst>
                <a:tab pos="3600000" algn="l"/>
                <a:tab pos="10800000" algn="l"/>
              </a:tabLst>
            </a:pPr>
            <a:r>
              <a:rPr lang="en-US" altLang="ko-KR" sz="1300" b="1" spc="-133" dirty="0" smtClean="0">
                <a:latin typeface="+mn-ea"/>
              </a:rPr>
              <a:t>16.  </a:t>
            </a:r>
            <a:r>
              <a:rPr lang="ko-KR" altLang="en-US" sz="1300" b="1" spc="-133" dirty="0" smtClean="0">
                <a:latin typeface="+mn-ea"/>
              </a:rPr>
              <a:t>유해위험장소에 출입제한</a:t>
            </a:r>
          </a:p>
          <a:p>
            <a:pPr>
              <a:lnSpc>
                <a:spcPts val="2000"/>
              </a:lnSpc>
              <a:buClr>
                <a:srgbClr val="33CCCC"/>
              </a:buClr>
              <a:tabLst>
                <a:tab pos="3600000" algn="l"/>
                <a:tab pos="10800000" algn="l"/>
              </a:tabLst>
            </a:pPr>
            <a:r>
              <a:rPr lang="en-US" altLang="ko-KR" sz="1300" b="1" spc="-133" dirty="0" smtClean="0">
                <a:latin typeface="+mn-ea"/>
              </a:rPr>
              <a:t>17.  </a:t>
            </a:r>
            <a:r>
              <a:rPr lang="ko-KR" altLang="en-US" sz="1300" b="1" spc="-133" dirty="0" smtClean="0">
                <a:latin typeface="+mn-ea"/>
              </a:rPr>
              <a:t>사고 발생시 대처 사항</a:t>
            </a:r>
          </a:p>
          <a:p>
            <a:pPr>
              <a:lnSpc>
                <a:spcPts val="2000"/>
              </a:lnSpc>
              <a:buClr>
                <a:srgbClr val="33CCCC"/>
              </a:buClr>
              <a:tabLst>
                <a:tab pos="3600000" algn="l"/>
                <a:tab pos="10800000" algn="l"/>
              </a:tabLst>
            </a:pPr>
            <a:r>
              <a:rPr lang="en-US" altLang="ko-KR" sz="1300" b="1" spc="-133" dirty="0" smtClean="0">
                <a:latin typeface="+mn-ea"/>
              </a:rPr>
              <a:t>18.  </a:t>
            </a:r>
            <a:r>
              <a:rPr lang="ko-KR" altLang="en-US" sz="1300" b="1" spc="-133" dirty="0" smtClean="0">
                <a:latin typeface="+mn-ea"/>
              </a:rPr>
              <a:t>응급조치</a:t>
            </a:r>
            <a:endParaRPr lang="en-US" altLang="ko-KR" sz="1300" b="1" spc="-133" dirty="0" smtClean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그룹 11"/>
          <p:cNvGrpSpPr/>
          <p:nvPr/>
        </p:nvGrpSpPr>
        <p:grpSpPr>
          <a:xfrm>
            <a:off x="3457723" y="1572406"/>
            <a:ext cx="7699262" cy="4000528"/>
            <a:chOff x="3457723" y="1572406"/>
            <a:chExt cx="7699262" cy="4000528"/>
          </a:xfrm>
        </p:grpSpPr>
        <p:pic>
          <p:nvPicPr>
            <p:cNvPr id="10" name="그림 9" descr="19 표2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457723" y="1572406"/>
              <a:ext cx="7699262" cy="4000528"/>
            </a:xfrm>
            <a:prstGeom prst="rect">
              <a:avLst/>
            </a:prstGeom>
          </p:spPr>
        </p:pic>
        <p:sp>
          <p:nvSpPr>
            <p:cNvPr id="3" name="TextBox 2"/>
            <p:cNvSpPr txBox="1"/>
            <p:nvPr/>
          </p:nvSpPr>
          <p:spPr>
            <a:xfrm>
              <a:off x="3513119" y="1715282"/>
              <a:ext cx="2071702" cy="57150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noAutofit/>
            </a:bodyPr>
            <a:lstStyle/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ko-KR" altLang="en-US" sz="1300" b="1" spc="-133" dirty="0" smtClean="0">
                  <a:solidFill>
                    <a:srgbClr val="33CCCC"/>
                  </a:solidFill>
                </a:rPr>
                <a:t>보일러</a:t>
              </a:r>
              <a:endParaRPr lang="en-US" altLang="ko-KR" sz="1300" b="1" spc="-133" dirty="0" smtClean="0">
                <a:solidFill>
                  <a:srgbClr val="33CCCC"/>
                </a:solidFill>
              </a:endParaRPr>
            </a:p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en-US" altLang="ko-KR" sz="1100" b="1" spc="-60" dirty="0" smtClean="0">
                  <a:solidFill>
                    <a:prstClr val="black"/>
                  </a:solidFill>
                </a:rPr>
                <a:t>(</a:t>
              </a:r>
              <a:r>
                <a:rPr lang="ko-KR" altLang="en-US" sz="1100" b="1" spc="-60" dirty="0" smtClean="0">
                  <a:solidFill>
                    <a:prstClr val="black"/>
                  </a:solidFill>
                </a:rPr>
                <a:t>안전밸브</a:t>
              </a:r>
              <a:r>
                <a:rPr lang="en-US" altLang="ko-KR" sz="1100" b="1" spc="-60" dirty="0" smtClean="0">
                  <a:solidFill>
                    <a:prstClr val="black"/>
                  </a:solidFill>
                </a:rPr>
                <a:t>)</a:t>
              </a: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156721" y="1643844"/>
              <a:ext cx="1928826" cy="64294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noAutofit/>
            </a:bodyPr>
            <a:lstStyle/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ko-KR" altLang="en-US" sz="1300" b="1" spc="-133" dirty="0" smtClean="0">
                  <a:solidFill>
                    <a:srgbClr val="33CCCC"/>
                  </a:solidFill>
                </a:rPr>
                <a:t>목재가공용 둥근톱</a:t>
              </a:r>
              <a:endParaRPr lang="en-US" altLang="ko-KR" sz="1300" b="1" spc="-133" dirty="0" smtClean="0">
                <a:solidFill>
                  <a:srgbClr val="33CCCC"/>
                </a:solidFill>
              </a:endParaRPr>
            </a:p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en-US" altLang="ko-KR" sz="1100" b="1" spc="-133" dirty="0" smtClean="0">
                  <a:solidFill>
                    <a:prstClr val="black"/>
                  </a:solidFill>
                </a:rPr>
                <a:t>(</a:t>
              </a:r>
              <a:r>
                <a:rPr lang="ko-KR" altLang="en-US" sz="1100" b="1" spc="-133" dirty="0" smtClean="0">
                  <a:solidFill>
                    <a:prstClr val="black"/>
                  </a:solidFill>
                </a:rPr>
                <a:t>반발예방장치 및</a:t>
              </a:r>
            </a:p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ko-KR" altLang="en-US" sz="1100" b="1" spc="-133" dirty="0" err="1" smtClean="0">
                  <a:solidFill>
                    <a:prstClr val="black"/>
                  </a:solidFill>
                </a:rPr>
                <a:t>날접촉예방장치</a:t>
              </a:r>
              <a:r>
                <a:rPr lang="en-US" altLang="ko-KR" sz="1100" b="1" spc="-133" dirty="0" smtClean="0">
                  <a:solidFill>
                    <a:prstClr val="black"/>
                  </a:solidFill>
                </a:rPr>
                <a:t>)</a:t>
              </a: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5727697" y="1715282"/>
              <a:ext cx="1928826" cy="57150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noAutofit/>
            </a:bodyPr>
            <a:lstStyle/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ko-KR" altLang="en-US" sz="1300" b="1" spc="-133" dirty="0" smtClean="0">
                  <a:solidFill>
                    <a:srgbClr val="33CCCC"/>
                  </a:solidFill>
                </a:rPr>
                <a:t>롤러기</a:t>
              </a:r>
              <a:endParaRPr lang="en-US" altLang="ko-KR" sz="1300" b="1" spc="-133" dirty="0" smtClean="0">
                <a:solidFill>
                  <a:srgbClr val="33CCCC"/>
                </a:solidFill>
              </a:endParaRPr>
            </a:p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en-US" altLang="ko-KR" sz="1100" b="1" spc="-133" dirty="0" smtClean="0">
                  <a:solidFill>
                    <a:prstClr val="black"/>
                  </a:solidFill>
                </a:rPr>
                <a:t>(</a:t>
              </a:r>
              <a:r>
                <a:rPr lang="ko-KR" altLang="en-US" sz="1100" b="1" spc="-133" dirty="0" smtClean="0">
                  <a:solidFill>
                    <a:prstClr val="black"/>
                  </a:solidFill>
                </a:rPr>
                <a:t>급정지장치</a:t>
              </a:r>
              <a:r>
                <a:rPr lang="en-US" altLang="ko-KR" sz="1100" b="1" spc="-133" dirty="0" smtClean="0">
                  <a:solidFill>
                    <a:prstClr val="black"/>
                  </a:solidFill>
                </a:rPr>
                <a:t>)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7799399" y="1715282"/>
              <a:ext cx="1285884" cy="50006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noAutofit/>
            </a:bodyPr>
            <a:lstStyle/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ko-KR" altLang="en-US" sz="1300" b="1" spc="-133" dirty="0" err="1" smtClean="0">
                  <a:solidFill>
                    <a:srgbClr val="33CCCC"/>
                  </a:solidFill>
                </a:rPr>
                <a:t>연삭기</a:t>
              </a:r>
              <a:endParaRPr lang="en-US" altLang="ko-KR" sz="1300" b="1" spc="-133" dirty="0" smtClean="0">
                <a:solidFill>
                  <a:srgbClr val="33CCCC"/>
                </a:solidFill>
              </a:endParaRPr>
            </a:p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en-US" altLang="ko-KR" sz="1100" b="1" spc="-133" dirty="0" smtClean="0">
                  <a:solidFill>
                    <a:prstClr val="black"/>
                  </a:solidFill>
                </a:rPr>
                <a:t>(</a:t>
              </a:r>
              <a:r>
                <a:rPr lang="ko-KR" altLang="en-US" sz="1100" b="1" spc="-133" dirty="0" smtClean="0">
                  <a:solidFill>
                    <a:prstClr val="black"/>
                  </a:solidFill>
                </a:rPr>
                <a:t>덮개</a:t>
              </a:r>
              <a:r>
                <a:rPr lang="en-US" altLang="ko-KR" sz="1100" b="1" spc="-133" dirty="0" smtClean="0">
                  <a:solidFill>
                    <a:prstClr val="black"/>
                  </a:solidFill>
                </a:rPr>
                <a:t>)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584557" y="3715546"/>
              <a:ext cx="2357454" cy="50006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noAutofit/>
            </a:bodyPr>
            <a:lstStyle/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ko-KR" altLang="en-US" sz="1300" b="1" spc="-133" dirty="0" err="1" smtClean="0">
                  <a:solidFill>
                    <a:srgbClr val="33CCCC"/>
                  </a:solidFill>
                </a:rPr>
                <a:t>동력식</a:t>
              </a:r>
              <a:r>
                <a:rPr lang="ko-KR" altLang="en-US" sz="1300" b="1" spc="-133" dirty="0" smtClean="0">
                  <a:solidFill>
                    <a:srgbClr val="33CCCC"/>
                  </a:solidFill>
                </a:rPr>
                <a:t> 수동대패</a:t>
              </a:r>
              <a:endParaRPr lang="en-US" altLang="ko-KR" sz="1300" b="1" spc="-133" dirty="0" smtClean="0">
                <a:solidFill>
                  <a:srgbClr val="33CCCC"/>
                </a:solidFill>
              </a:endParaRPr>
            </a:p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en-US" altLang="ko-KR" sz="1100" b="1" spc="-133" dirty="0" smtClean="0">
                  <a:solidFill>
                    <a:prstClr val="black"/>
                  </a:solidFill>
                </a:rPr>
                <a:t>(</a:t>
              </a:r>
              <a:r>
                <a:rPr lang="ko-KR" altLang="en-US" sz="1100" b="1" spc="-133" dirty="0" smtClean="0">
                  <a:solidFill>
                    <a:prstClr val="black"/>
                  </a:solidFill>
                </a:rPr>
                <a:t>칼날 접촉예방장치</a:t>
              </a:r>
              <a:r>
                <a:rPr lang="en-US" altLang="ko-KR" sz="1100" b="1" spc="-133" dirty="0" smtClean="0">
                  <a:solidFill>
                    <a:prstClr val="black"/>
                  </a:solidFill>
                </a:rPr>
                <a:t>)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6156325" y="3715546"/>
              <a:ext cx="2214578" cy="50006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noAutofit/>
            </a:bodyPr>
            <a:lstStyle/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ko-KR" altLang="en-US" sz="1300" b="1" spc="-133" dirty="0" smtClean="0">
                  <a:solidFill>
                    <a:srgbClr val="33CCCC"/>
                  </a:solidFill>
                </a:rPr>
                <a:t>산업용 로봇</a:t>
              </a:r>
              <a:endParaRPr lang="en-US" altLang="ko-KR" sz="1300" b="1" spc="-133" dirty="0" smtClean="0">
                <a:solidFill>
                  <a:srgbClr val="33CCCC"/>
                </a:solidFill>
              </a:endParaRPr>
            </a:p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en-US" altLang="ko-KR" sz="1100" b="1" spc="-133" dirty="0" smtClean="0">
                  <a:solidFill>
                    <a:prstClr val="black"/>
                  </a:solidFill>
                </a:rPr>
                <a:t>(</a:t>
              </a:r>
              <a:r>
                <a:rPr lang="ko-KR" altLang="en-US" sz="1100" b="1" spc="-133" dirty="0" smtClean="0">
                  <a:solidFill>
                    <a:prstClr val="black"/>
                  </a:solidFill>
                </a:rPr>
                <a:t>안전매트</a:t>
              </a:r>
              <a:r>
                <a:rPr lang="en-US" altLang="ko-KR" sz="1100" b="1" spc="-133" dirty="0" smtClean="0">
                  <a:solidFill>
                    <a:prstClr val="black"/>
                  </a:solidFill>
                </a:rPr>
                <a:t>,</a:t>
              </a:r>
              <a:r>
                <a:rPr lang="ko-KR" altLang="en-US" sz="1100" b="1" spc="-133" dirty="0" err="1" smtClean="0">
                  <a:solidFill>
                    <a:prstClr val="black"/>
                  </a:solidFill>
                </a:rPr>
                <a:t>광전자식</a:t>
              </a:r>
              <a:r>
                <a:rPr lang="ko-KR" altLang="en-US" sz="1100" b="1" spc="-133" dirty="0" smtClean="0">
                  <a:solidFill>
                    <a:prstClr val="black"/>
                  </a:solidFill>
                </a:rPr>
                <a:t> 방호장치</a:t>
              </a:r>
              <a:r>
                <a:rPr lang="en-US" altLang="ko-KR" sz="1100" b="1" spc="-133" dirty="0" smtClean="0">
                  <a:solidFill>
                    <a:prstClr val="black"/>
                  </a:solidFill>
                </a:rPr>
                <a:t>) 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8585217" y="3715546"/>
              <a:ext cx="2500330" cy="50006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noAutofit/>
            </a:bodyPr>
            <a:lstStyle/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ko-KR" altLang="en-US" sz="1300" b="1" spc="-133" dirty="0" smtClean="0">
                  <a:solidFill>
                    <a:srgbClr val="33CCCC"/>
                  </a:solidFill>
                </a:rPr>
                <a:t>정전 및 활선작업용 </a:t>
              </a:r>
              <a:r>
                <a:rPr lang="ko-KR" altLang="en-US" sz="1300" b="1" spc="-133" dirty="0" err="1" smtClean="0">
                  <a:solidFill>
                    <a:srgbClr val="33CCCC"/>
                  </a:solidFill>
                </a:rPr>
                <a:t>절연용기구</a:t>
              </a:r>
              <a:endParaRPr lang="en-US" altLang="ko-KR" sz="1300" b="1" spc="-133" dirty="0" smtClean="0">
                <a:solidFill>
                  <a:srgbClr val="33CCCC"/>
                </a:solidFill>
              </a:endParaRPr>
            </a:p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en-US" altLang="ko-KR" sz="1100" b="1" spc="-133" dirty="0" smtClean="0">
                  <a:solidFill>
                    <a:prstClr val="black"/>
                  </a:solidFill>
                </a:rPr>
                <a:t>(</a:t>
              </a:r>
              <a:r>
                <a:rPr lang="ko-KR" altLang="en-US" sz="1100" b="1" spc="-133" dirty="0" smtClean="0">
                  <a:solidFill>
                    <a:prstClr val="black"/>
                  </a:solidFill>
                </a:rPr>
                <a:t>절연용 </a:t>
              </a:r>
              <a:r>
                <a:rPr lang="ko-KR" altLang="en-US" sz="1100" b="1" spc="-133" dirty="0" err="1" smtClean="0">
                  <a:solidFill>
                    <a:prstClr val="black"/>
                  </a:solidFill>
                </a:rPr>
                <a:t>방호구</a:t>
              </a:r>
              <a:r>
                <a:rPr lang="ko-KR" altLang="en-US" sz="1100" b="1" spc="-133" dirty="0" smtClean="0">
                  <a:solidFill>
                    <a:prstClr val="black"/>
                  </a:solidFill>
                </a:rPr>
                <a:t> 및 활선작업용 기구</a:t>
              </a:r>
              <a:r>
                <a:rPr lang="en-US" altLang="ko-KR" sz="1100" b="1" spc="-133" dirty="0" smtClean="0">
                  <a:solidFill>
                    <a:prstClr val="black"/>
                  </a:solidFill>
                </a:rPr>
                <a:t>)</a:t>
              </a:r>
            </a:p>
          </p:txBody>
        </p:sp>
      </p:grpSp>
      <p:grpSp>
        <p:nvGrpSpPr>
          <p:cNvPr id="13" name="그룹 12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14" name="직사각형 13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520338" y="2715414"/>
            <a:ext cx="2643206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ts val="24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srgbClr val="666699"/>
                </a:solidFill>
              </a:rPr>
              <a:t>2)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사전 안전성이 확보된 </a:t>
            </a:r>
            <a:r>
              <a:rPr lang="en-US" altLang="ko-KR" sz="1800" b="1" spc="-133" dirty="0" smtClean="0">
                <a:solidFill>
                  <a:srgbClr val="666699"/>
                </a:solidFill>
              </a:rPr>
              <a:t/>
            </a:r>
            <a:br>
              <a:rPr lang="en-US" altLang="ko-KR" sz="1800" b="1" spc="-133" dirty="0" smtClean="0">
                <a:solidFill>
                  <a:srgbClr val="666699"/>
                </a:solidFill>
              </a:rPr>
            </a:br>
            <a:r>
              <a:rPr lang="en-US" altLang="ko-KR" sz="1800" b="1" spc="-133" dirty="0" smtClean="0">
                <a:solidFill>
                  <a:srgbClr val="666699"/>
                </a:solidFill>
              </a:rPr>
              <a:t>   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유해 위험한 기계 </a:t>
            </a:r>
            <a:r>
              <a:rPr lang="en-US" altLang="ko-KR" sz="1800" b="1" spc="-133" dirty="0" smtClean="0">
                <a:solidFill>
                  <a:srgbClr val="666699"/>
                </a:solidFill>
              </a:rPr>
              <a:t>·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기구 </a:t>
            </a:r>
            <a:r>
              <a:rPr lang="en-US" altLang="ko-KR" sz="1800" b="1" spc="-133" dirty="0" smtClean="0">
                <a:solidFill>
                  <a:srgbClr val="666699"/>
                </a:solidFill>
              </a:rPr>
              <a:t>· </a:t>
            </a:r>
            <a:br>
              <a:rPr lang="en-US" altLang="ko-KR" sz="1800" b="1" spc="-133" dirty="0" smtClean="0">
                <a:solidFill>
                  <a:srgbClr val="666699"/>
                </a:solidFill>
              </a:rPr>
            </a:br>
            <a:r>
              <a:rPr lang="en-US" altLang="ko-KR" sz="1800" b="1" spc="-133" dirty="0" smtClean="0">
                <a:solidFill>
                  <a:srgbClr val="666699"/>
                </a:solidFill>
              </a:rPr>
              <a:t>   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설비 등의 사용</a:t>
            </a:r>
            <a:endParaRPr lang="en-US" altLang="ko-KR" sz="1800" b="1" spc="-133" dirty="0" smtClean="0">
              <a:solidFill>
                <a:prstClr val="black"/>
              </a:solidFill>
            </a:endParaRPr>
          </a:p>
        </p:txBody>
      </p:sp>
      <p:pic>
        <p:nvPicPr>
          <p:cNvPr id="17" name="그림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0271" y="181756"/>
            <a:ext cx="11102269" cy="1176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8561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55599" y="1643844"/>
            <a:ext cx="2643206" cy="14362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ts val="28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srgbClr val="666699"/>
                </a:solidFill>
              </a:rPr>
              <a:t>3)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유해 위험 </a:t>
            </a:r>
            <a:r>
              <a:rPr lang="ko-KR" altLang="en-US" sz="1800" b="1" spc="-133" dirty="0" err="1" smtClean="0">
                <a:solidFill>
                  <a:srgbClr val="666699"/>
                </a:solidFill>
              </a:rPr>
              <a:t>기계ㆍ</a:t>
            </a:r>
            <a:r>
              <a:rPr lang="en-US" altLang="ko-KR" sz="1800" b="1" spc="-133" dirty="0" smtClean="0">
                <a:solidFill>
                  <a:srgbClr val="666699"/>
                </a:solidFill>
              </a:rPr>
              <a:t/>
            </a:r>
            <a:br>
              <a:rPr lang="en-US" altLang="ko-KR" sz="1800" b="1" spc="-133" dirty="0" smtClean="0">
                <a:solidFill>
                  <a:srgbClr val="666699"/>
                </a:solidFill>
              </a:rPr>
            </a:br>
            <a:r>
              <a:rPr lang="en-US" altLang="ko-KR" sz="1800" b="1" spc="-133" dirty="0" smtClean="0">
                <a:solidFill>
                  <a:srgbClr val="666699"/>
                </a:solidFill>
              </a:rPr>
              <a:t>    </a:t>
            </a:r>
            <a:r>
              <a:rPr lang="ko-KR" altLang="en-US" sz="1800" b="1" spc="-133" dirty="0" err="1" smtClean="0">
                <a:solidFill>
                  <a:srgbClr val="666699"/>
                </a:solidFill>
              </a:rPr>
              <a:t>기구ㆍ설비에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 대한  </a:t>
            </a:r>
            <a:r>
              <a:rPr lang="en-US" altLang="ko-KR" sz="1800" b="1" spc="-133" dirty="0" smtClean="0">
                <a:solidFill>
                  <a:srgbClr val="666699"/>
                </a:solidFill>
              </a:rPr>
              <a:t/>
            </a:r>
            <a:br>
              <a:rPr lang="en-US" altLang="ko-KR" sz="1800" b="1" spc="-133" dirty="0" smtClean="0">
                <a:solidFill>
                  <a:srgbClr val="666699"/>
                </a:solidFill>
              </a:rPr>
            </a:br>
            <a:r>
              <a:rPr lang="en-US" altLang="ko-KR" sz="1800" b="1" spc="-133" dirty="0" smtClean="0">
                <a:solidFill>
                  <a:srgbClr val="666699"/>
                </a:solidFill>
              </a:rPr>
              <a:t>   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정기적 안전 검사를 </a:t>
            </a:r>
            <a:r>
              <a:rPr lang="en-US" altLang="ko-KR" sz="1800" b="1" spc="-133" dirty="0" smtClean="0">
                <a:solidFill>
                  <a:srgbClr val="666699"/>
                </a:solidFill>
              </a:rPr>
              <a:t/>
            </a:r>
            <a:br>
              <a:rPr lang="en-US" altLang="ko-KR" sz="1800" b="1" spc="-133" dirty="0" smtClean="0">
                <a:solidFill>
                  <a:srgbClr val="666699"/>
                </a:solidFill>
              </a:rPr>
            </a:br>
            <a:r>
              <a:rPr lang="en-US" altLang="ko-KR" sz="1800" b="1" spc="-133" dirty="0" smtClean="0">
                <a:solidFill>
                  <a:srgbClr val="666699"/>
                </a:solidFill>
              </a:rPr>
              <a:t>   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통한 안전확보</a:t>
            </a:r>
            <a:endParaRPr lang="en-US" altLang="ko-KR" sz="1800" b="1" spc="-133" dirty="0" smtClean="0">
              <a:solidFill>
                <a:prstClr val="black"/>
              </a:solidFill>
            </a:endParaRPr>
          </a:p>
        </p:txBody>
      </p:sp>
      <p:grpSp>
        <p:nvGrpSpPr>
          <p:cNvPr id="19" name="그룹 18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24" name="직사각형 23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34" name="그룹 33"/>
          <p:cNvGrpSpPr/>
          <p:nvPr/>
        </p:nvGrpSpPr>
        <p:grpSpPr>
          <a:xfrm>
            <a:off x="3348583" y="1485578"/>
            <a:ext cx="8252967" cy="4669992"/>
            <a:chOff x="3348583" y="1485578"/>
            <a:chExt cx="8252967" cy="4669992"/>
          </a:xfrm>
        </p:grpSpPr>
        <p:pic>
          <p:nvPicPr>
            <p:cNvPr id="35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348583" y="1485578"/>
              <a:ext cx="8252967" cy="46699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36" name="그룹 20"/>
            <p:cNvGrpSpPr/>
            <p:nvPr/>
          </p:nvGrpSpPr>
          <p:grpSpPr>
            <a:xfrm>
              <a:off x="3491458" y="2856010"/>
              <a:ext cx="7929618" cy="285752"/>
              <a:chOff x="3441681" y="1715282"/>
              <a:chExt cx="7929618" cy="285752"/>
            </a:xfrm>
            <a:noFill/>
          </p:grpSpPr>
          <p:sp>
            <p:nvSpPr>
              <p:cNvPr id="48" name="TextBox 47"/>
              <p:cNvSpPr txBox="1"/>
              <p:nvPr/>
            </p:nvSpPr>
            <p:spPr>
              <a:xfrm>
                <a:off x="3441681" y="1715282"/>
                <a:ext cx="1071570" cy="285752"/>
              </a:xfrm>
              <a:prstGeom prst="rect">
                <a:avLst/>
              </a:prstGeom>
              <a:grp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algn="ctr" latinLnBrk="0">
                  <a:lnSpc>
                    <a:spcPts val="1700"/>
                  </a:lnSpc>
                  <a:buClr>
                    <a:srgbClr val="666699"/>
                  </a:buClr>
                </a:pPr>
                <a:r>
                  <a:rPr lang="ko-KR" altLang="en-US" sz="1250" b="1" spc="-133" dirty="0" smtClean="0">
                    <a:solidFill>
                      <a:srgbClr val="33CCCC"/>
                    </a:solidFill>
                  </a:rPr>
                  <a:t>크레인</a:t>
                </a:r>
                <a:endParaRPr lang="en-US" altLang="ko-KR" sz="1250" b="1" spc="-133" dirty="0" smtClean="0">
                  <a:solidFill>
                    <a:prstClr val="black"/>
                  </a:solidFill>
                </a:endParaRPr>
              </a:p>
            </p:txBody>
          </p:sp>
          <p:sp>
            <p:nvSpPr>
              <p:cNvPr id="49" name="TextBox 48"/>
              <p:cNvSpPr txBox="1"/>
              <p:nvPr/>
            </p:nvSpPr>
            <p:spPr>
              <a:xfrm>
                <a:off x="4799003" y="1715282"/>
                <a:ext cx="1071570" cy="285752"/>
              </a:xfrm>
              <a:prstGeom prst="rect">
                <a:avLst/>
              </a:prstGeom>
              <a:grp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algn="ctr" latinLnBrk="0">
                  <a:lnSpc>
                    <a:spcPts val="1700"/>
                  </a:lnSpc>
                  <a:buClr>
                    <a:srgbClr val="666699"/>
                  </a:buClr>
                </a:pPr>
                <a:r>
                  <a:rPr lang="ko-KR" altLang="en-US" sz="1250" b="1" spc="-133" dirty="0" smtClean="0">
                    <a:solidFill>
                      <a:srgbClr val="33CCCC"/>
                    </a:solidFill>
                  </a:rPr>
                  <a:t>압력용기</a:t>
                </a:r>
                <a:endParaRPr lang="en-US" altLang="ko-KR" sz="1250" b="1" spc="-133" dirty="0" smtClean="0">
                  <a:solidFill>
                    <a:prstClr val="black"/>
                  </a:solidFill>
                </a:endParaRPr>
              </a:p>
            </p:txBody>
          </p:sp>
          <p:sp>
            <p:nvSpPr>
              <p:cNvPr id="50" name="TextBox 49"/>
              <p:cNvSpPr txBox="1"/>
              <p:nvPr/>
            </p:nvSpPr>
            <p:spPr>
              <a:xfrm>
                <a:off x="6227763" y="1715282"/>
                <a:ext cx="1071570" cy="285752"/>
              </a:xfrm>
              <a:prstGeom prst="rect">
                <a:avLst/>
              </a:prstGeom>
              <a:grp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algn="ctr" latinLnBrk="0">
                  <a:lnSpc>
                    <a:spcPts val="1700"/>
                  </a:lnSpc>
                  <a:buClr>
                    <a:srgbClr val="666699"/>
                  </a:buClr>
                </a:pPr>
                <a:r>
                  <a:rPr lang="ko-KR" altLang="en-US" sz="1250" b="1" spc="-133" dirty="0" smtClean="0">
                    <a:solidFill>
                      <a:srgbClr val="33CCCC"/>
                    </a:solidFill>
                  </a:rPr>
                  <a:t>프레스</a:t>
                </a:r>
                <a:endParaRPr lang="en-US" altLang="ko-KR" sz="1250" b="1" spc="-133" dirty="0" smtClean="0">
                  <a:solidFill>
                    <a:prstClr val="black"/>
                  </a:solidFill>
                </a:endParaRPr>
              </a:p>
            </p:txBody>
          </p:sp>
          <p:sp>
            <p:nvSpPr>
              <p:cNvPr id="51" name="TextBox 50"/>
              <p:cNvSpPr txBox="1"/>
              <p:nvPr/>
            </p:nvSpPr>
            <p:spPr>
              <a:xfrm>
                <a:off x="7585085" y="1715282"/>
                <a:ext cx="1071570" cy="285752"/>
              </a:xfrm>
              <a:prstGeom prst="rect">
                <a:avLst/>
              </a:prstGeom>
              <a:grp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algn="ctr" latinLnBrk="0">
                  <a:lnSpc>
                    <a:spcPts val="1700"/>
                  </a:lnSpc>
                  <a:buClr>
                    <a:srgbClr val="666699"/>
                  </a:buClr>
                </a:pPr>
                <a:r>
                  <a:rPr lang="ko-KR" altLang="en-US" sz="1250" b="1" spc="-133" dirty="0" err="1" smtClean="0">
                    <a:solidFill>
                      <a:srgbClr val="33CCCC"/>
                    </a:solidFill>
                  </a:rPr>
                  <a:t>전단기</a:t>
                </a:r>
                <a:endParaRPr lang="en-US" altLang="ko-KR" sz="1250" b="1" spc="-133" dirty="0" smtClean="0">
                  <a:solidFill>
                    <a:prstClr val="black"/>
                  </a:solidFill>
                </a:endParaRPr>
              </a:p>
            </p:txBody>
          </p:sp>
          <p:sp>
            <p:nvSpPr>
              <p:cNvPr id="52" name="TextBox 51"/>
              <p:cNvSpPr txBox="1"/>
              <p:nvPr/>
            </p:nvSpPr>
            <p:spPr>
              <a:xfrm>
                <a:off x="8942407" y="1715282"/>
                <a:ext cx="1071570" cy="285752"/>
              </a:xfrm>
              <a:prstGeom prst="rect">
                <a:avLst/>
              </a:prstGeom>
              <a:grp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algn="ctr" latinLnBrk="0">
                  <a:lnSpc>
                    <a:spcPts val="1700"/>
                  </a:lnSpc>
                  <a:buClr>
                    <a:srgbClr val="666699"/>
                  </a:buClr>
                </a:pPr>
                <a:r>
                  <a:rPr lang="ko-KR" altLang="en-US" sz="1250" b="1" spc="-133" dirty="0" err="1" smtClean="0">
                    <a:solidFill>
                      <a:srgbClr val="33CCCC"/>
                    </a:solidFill>
                  </a:rPr>
                  <a:t>사출성형기</a:t>
                </a:r>
                <a:endParaRPr lang="en-US" altLang="ko-KR" sz="1250" b="1" spc="-133" dirty="0" smtClean="0">
                  <a:solidFill>
                    <a:prstClr val="black"/>
                  </a:solidFill>
                </a:endParaRPr>
              </a:p>
            </p:txBody>
          </p:sp>
          <p:sp>
            <p:nvSpPr>
              <p:cNvPr id="53" name="TextBox 52"/>
              <p:cNvSpPr txBox="1"/>
              <p:nvPr/>
            </p:nvSpPr>
            <p:spPr>
              <a:xfrm>
                <a:off x="10299729" y="1715282"/>
                <a:ext cx="1071570" cy="285752"/>
              </a:xfrm>
              <a:prstGeom prst="rect">
                <a:avLst/>
              </a:prstGeom>
              <a:grp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algn="ctr" latinLnBrk="0">
                  <a:lnSpc>
                    <a:spcPts val="1700"/>
                  </a:lnSpc>
                  <a:buClr>
                    <a:srgbClr val="666699"/>
                  </a:buClr>
                </a:pPr>
                <a:r>
                  <a:rPr lang="ko-KR" altLang="en-US" sz="1250" b="1" spc="-133" dirty="0" err="1" smtClean="0">
                    <a:solidFill>
                      <a:srgbClr val="33CCCC"/>
                    </a:solidFill>
                  </a:rPr>
                  <a:t>원심기</a:t>
                </a:r>
                <a:endParaRPr lang="en-US" altLang="ko-KR" sz="1250" b="1" spc="-133" dirty="0" smtClean="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37" name="그룹 19"/>
            <p:cNvGrpSpPr/>
            <p:nvPr/>
          </p:nvGrpSpPr>
          <p:grpSpPr>
            <a:xfrm>
              <a:off x="3420020" y="4407090"/>
              <a:ext cx="8072494" cy="285752"/>
              <a:chOff x="3298805" y="3501232"/>
              <a:chExt cx="8072494" cy="285752"/>
            </a:xfrm>
          </p:grpSpPr>
          <p:sp>
            <p:nvSpPr>
              <p:cNvPr id="42" name="TextBox 41"/>
              <p:cNvSpPr txBox="1"/>
              <p:nvPr/>
            </p:nvSpPr>
            <p:spPr>
              <a:xfrm>
                <a:off x="3298805" y="3501232"/>
                <a:ext cx="1285884" cy="214314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algn="ctr" latinLnBrk="0">
                  <a:lnSpc>
                    <a:spcPts val="1700"/>
                  </a:lnSpc>
                  <a:buClr>
                    <a:srgbClr val="666699"/>
                  </a:buClr>
                </a:pPr>
                <a:r>
                  <a:rPr lang="ko-KR" altLang="en-US" sz="1100" b="1" spc="-133" dirty="0" smtClean="0">
                    <a:solidFill>
                      <a:srgbClr val="33CCCC"/>
                    </a:solidFill>
                  </a:rPr>
                  <a:t>화학설비 및 부속설비</a:t>
                </a:r>
                <a:endParaRPr lang="en-US" altLang="ko-KR" sz="1100" b="1" spc="-133" dirty="0" smtClean="0">
                  <a:solidFill>
                    <a:prstClr val="black"/>
                  </a:solidFill>
                </a:endParaRPr>
              </a:p>
            </p:txBody>
          </p:sp>
          <p:sp>
            <p:nvSpPr>
              <p:cNvPr id="43" name="TextBox 42"/>
              <p:cNvSpPr txBox="1"/>
              <p:nvPr/>
            </p:nvSpPr>
            <p:spPr>
              <a:xfrm>
                <a:off x="4656127" y="3501232"/>
                <a:ext cx="1285884" cy="214314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algn="ctr" latinLnBrk="0">
                  <a:lnSpc>
                    <a:spcPts val="1700"/>
                  </a:lnSpc>
                  <a:buClr>
                    <a:srgbClr val="666699"/>
                  </a:buClr>
                </a:pPr>
                <a:r>
                  <a:rPr lang="ko-KR" altLang="en-US" sz="1100" b="1" spc="-133" dirty="0" smtClean="0">
                    <a:solidFill>
                      <a:srgbClr val="33CCCC"/>
                    </a:solidFill>
                  </a:rPr>
                  <a:t>건설설비 및 부속설비</a:t>
                </a:r>
                <a:endParaRPr lang="en-US" altLang="ko-KR" sz="1100" b="1" spc="-133" dirty="0" smtClean="0">
                  <a:solidFill>
                    <a:prstClr val="black"/>
                  </a:solidFill>
                </a:endParaRPr>
              </a:p>
            </p:txBody>
          </p:sp>
          <p:sp>
            <p:nvSpPr>
              <p:cNvPr id="44" name="TextBox 43"/>
              <p:cNvSpPr txBox="1"/>
              <p:nvPr/>
            </p:nvSpPr>
            <p:spPr>
              <a:xfrm>
                <a:off x="6156325" y="3501232"/>
                <a:ext cx="1143008" cy="285752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algn="ctr" latinLnBrk="0">
                  <a:lnSpc>
                    <a:spcPts val="1700"/>
                  </a:lnSpc>
                  <a:buClr>
                    <a:srgbClr val="666699"/>
                  </a:buClr>
                </a:pPr>
                <a:r>
                  <a:rPr lang="ko-KR" altLang="en-US" sz="1250" b="1" spc="-133" dirty="0" smtClean="0">
                    <a:solidFill>
                      <a:srgbClr val="33CCCC"/>
                    </a:solidFill>
                  </a:rPr>
                  <a:t>롤러기</a:t>
                </a:r>
                <a:endParaRPr lang="en-US" altLang="ko-KR" sz="1250" b="1" spc="-133" dirty="0" smtClean="0">
                  <a:solidFill>
                    <a:prstClr val="black"/>
                  </a:solidFill>
                </a:endParaRPr>
              </a:p>
            </p:txBody>
          </p:sp>
          <p:sp>
            <p:nvSpPr>
              <p:cNvPr id="45" name="TextBox 44"/>
              <p:cNvSpPr txBox="1"/>
              <p:nvPr/>
            </p:nvSpPr>
            <p:spPr>
              <a:xfrm>
                <a:off x="7585085" y="3501232"/>
                <a:ext cx="1071570" cy="285752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algn="ctr" latinLnBrk="0">
                  <a:lnSpc>
                    <a:spcPts val="1700"/>
                  </a:lnSpc>
                  <a:buClr>
                    <a:srgbClr val="666699"/>
                  </a:buClr>
                </a:pPr>
                <a:r>
                  <a:rPr lang="ko-KR" altLang="en-US" sz="1250" b="1" spc="-133" dirty="0" smtClean="0">
                    <a:solidFill>
                      <a:srgbClr val="33CCCC"/>
                    </a:solidFill>
                  </a:rPr>
                  <a:t>곤돌라</a:t>
                </a:r>
                <a:endParaRPr lang="en-US" altLang="ko-KR" sz="1250" b="1" spc="-133" dirty="0" smtClean="0">
                  <a:solidFill>
                    <a:prstClr val="black"/>
                  </a:solidFill>
                </a:endParaRPr>
              </a:p>
            </p:txBody>
          </p:sp>
          <p:sp>
            <p:nvSpPr>
              <p:cNvPr id="46" name="TextBox 45"/>
              <p:cNvSpPr txBox="1"/>
              <p:nvPr/>
            </p:nvSpPr>
            <p:spPr>
              <a:xfrm>
                <a:off x="8942407" y="3501232"/>
                <a:ext cx="1071570" cy="285752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algn="ctr" latinLnBrk="0">
                  <a:lnSpc>
                    <a:spcPts val="1700"/>
                  </a:lnSpc>
                  <a:buClr>
                    <a:srgbClr val="666699"/>
                  </a:buClr>
                </a:pPr>
                <a:r>
                  <a:rPr lang="ko-KR" altLang="en-US" sz="1250" b="1" spc="-133" dirty="0" smtClean="0">
                    <a:solidFill>
                      <a:srgbClr val="33CCCC"/>
                    </a:solidFill>
                  </a:rPr>
                  <a:t>국소배기장치</a:t>
                </a:r>
                <a:endParaRPr lang="en-US" altLang="ko-KR" sz="1250" b="1" spc="-133" dirty="0" smtClean="0">
                  <a:solidFill>
                    <a:prstClr val="black"/>
                  </a:solidFill>
                </a:endParaRPr>
              </a:p>
            </p:txBody>
          </p:sp>
          <p:sp>
            <p:nvSpPr>
              <p:cNvPr id="47" name="TextBox 46"/>
              <p:cNvSpPr txBox="1"/>
              <p:nvPr/>
            </p:nvSpPr>
            <p:spPr>
              <a:xfrm>
                <a:off x="10299729" y="3501232"/>
                <a:ext cx="1071570" cy="285752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algn="ctr" latinLnBrk="0">
                  <a:lnSpc>
                    <a:spcPts val="1700"/>
                  </a:lnSpc>
                  <a:buClr>
                    <a:srgbClr val="666699"/>
                  </a:buClr>
                </a:pPr>
                <a:r>
                  <a:rPr lang="ko-KR" altLang="en-US" sz="1250" b="1" spc="-133" dirty="0" smtClean="0">
                    <a:solidFill>
                      <a:srgbClr val="33CCCC"/>
                    </a:solidFill>
                  </a:rPr>
                  <a:t>리프트</a:t>
                </a:r>
                <a:endParaRPr lang="en-US" altLang="ko-KR" sz="1250" b="1" spc="-133" dirty="0" smtClean="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38" name="그룹 34"/>
            <p:cNvGrpSpPr/>
            <p:nvPr/>
          </p:nvGrpSpPr>
          <p:grpSpPr>
            <a:xfrm>
              <a:off x="3348583" y="5858610"/>
              <a:ext cx="4104456" cy="216024"/>
              <a:chOff x="3348583" y="5878066"/>
              <a:chExt cx="4104456" cy="216024"/>
            </a:xfrm>
          </p:grpSpPr>
          <p:sp>
            <p:nvSpPr>
              <p:cNvPr id="39" name="TextBox 38"/>
              <p:cNvSpPr txBox="1"/>
              <p:nvPr/>
            </p:nvSpPr>
            <p:spPr>
              <a:xfrm>
                <a:off x="3348583" y="5878066"/>
                <a:ext cx="1368152" cy="216024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algn="ctr" latinLnBrk="0">
                  <a:lnSpc>
                    <a:spcPts val="1700"/>
                  </a:lnSpc>
                  <a:buClr>
                    <a:srgbClr val="666699"/>
                  </a:buClr>
                </a:pPr>
                <a:r>
                  <a:rPr lang="ko-KR" altLang="en-US" sz="1100" b="1" spc="-133" dirty="0" smtClean="0">
                    <a:solidFill>
                      <a:srgbClr val="33CCCC"/>
                    </a:solidFill>
                  </a:rPr>
                  <a:t>고소작업대</a:t>
                </a:r>
                <a:endParaRPr lang="en-US" altLang="ko-KR" sz="1100" b="1" spc="-133" dirty="0" smtClean="0">
                  <a:solidFill>
                    <a:srgbClr val="33CCCC"/>
                  </a:solidFill>
                </a:endParaRPr>
              </a:p>
            </p:txBody>
          </p:sp>
          <p:sp>
            <p:nvSpPr>
              <p:cNvPr id="40" name="TextBox 39"/>
              <p:cNvSpPr txBox="1"/>
              <p:nvPr/>
            </p:nvSpPr>
            <p:spPr>
              <a:xfrm>
                <a:off x="4716735" y="5878066"/>
                <a:ext cx="1368152" cy="216024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algn="ctr" latinLnBrk="0">
                  <a:lnSpc>
                    <a:spcPts val="1700"/>
                  </a:lnSpc>
                  <a:buClr>
                    <a:srgbClr val="666699"/>
                  </a:buClr>
                </a:pPr>
                <a:r>
                  <a:rPr lang="ko-KR" altLang="en-US" sz="1100" b="1" spc="-133" dirty="0" smtClean="0">
                    <a:solidFill>
                      <a:srgbClr val="33CCCC"/>
                    </a:solidFill>
                  </a:rPr>
                  <a:t>컨베이어</a:t>
                </a:r>
                <a:endParaRPr lang="en-US" altLang="ko-KR" sz="1100" b="1" spc="-133" dirty="0" smtClean="0">
                  <a:solidFill>
                    <a:srgbClr val="33CCCC"/>
                  </a:solidFill>
                </a:endParaRPr>
              </a:p>
            </p:txBody>
          </p:sp>
          <p:sp>
            <p:nvSpPr>
              <p:cNvPr id="41" name="TextBox 40"/>
              <p:cNvSpPr txBox="1"/>
              <p:nvPr/>
            </p:nvSpPr>
            <p:spPr>
              <a:xfrm>
                <a:off x="6084887" y="5878066"/>
                <a:ext cx="1368152" cy="216024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algn="ctr" latinLnBrk="0">
                  <a:lnSpc>
                    <a:spcPts val="1700"/>
                  </a:lnSpc>
                  <a:buClr>
                    <a:srgbClr val="666699"/>
                  </a:buClr>
                </a:pPr>
                <a:r>
                  <a:rPr lang="ko-KR" altLang="en-US" sz="1100" b="1" spc="-133" dirty="0" smtClean="0">
                    <a:solidFill>
                      <a:srgbClr val="33CCCC"/>
                    </a:solidFill>
                  </a:rPr>
                  <a:t>산업용로봇</a:t>
                </a:r>
                <a:endParaRPr lang="en-US" altLang="ko-KR" sz="1100" b="1" spc="-133" dirty="0" smtClean="0">
                  <a:solidFill>
                    <a:srgbClr val="33CCCC"/>
                  </a:solidFill>
                </a:endParaRPr>
              </a:p>
            </p:txBody>
          </p:sp>
        </p:grpSp>
      </p:grpSp>
      <p:cxnSp>
        <p:nvCxnSpPr>
          <p:cNvPr id="3" name="직선 연결선 2"/>
          <p:cNvCxnSpPr/>
          <p:nvPr/>
        </p:nvCxnSpPr>
        <p:spPr>
          <a:xfrm>
            <a:off x="3420591" y="3141762"/>
            <a:ext cx="2664297" cy="1440160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직선 연결선 28"/>
          <p:cNvCxnSpPr/>
          <p:nvPr/>
        </p:nvCxnSpPr>
        <p:spPr>
          <a:xfrm flipH="1">
            <a:off x="3384587" y="3208506"/>
            <a:ext cx="2632374" cy="1412898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3"/>
          <a:srcRect b="5877"/>
          <a:stretch/>
        </p:blipFill>
        <p:spPr>
          <a:xfrm>
            <a:off x="3266564" y="3102245"/>
            <a:ext cx="2914650" cy="1614477"/>
          </a:xfrm>
          <a:prstGeom prst="rect">
            <a:avLst/>
          </a:prstGeom>
        </p:spPr>
      </p:pic>
      <p:sp>
        <p:nvSpPr>
          <p:cNvPr id="5" name="직사각형 4"/>
          <p:cNvSpPr/>
          <p:nvPr/>
        </p:nvSpPr>
        <p:spPr>
          <a:xfrm>
            <a:off x="3284094" y="4733058"/>
            <a:ext cx="2796662" cy="16561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31" name="직사각형 30"/>
          <p:cNvSpPr/>
          <p:nvPr/>
        </p:nvSpPr>
        <p:spPr>
          <a:xfrm>
            <a:off x="7481561" y="4716722"/>
            <a:ext cx="4266560" cy="16561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32" name="그림 3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0271" y="181756"/>
            <a:ext cx="11102269" cy="1176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010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41682" y="1572406"/>
            <a:ext cx="7858179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ct val="1500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설비나 기계에 안전장치가 있는 것처럼 사업장에도 건강을 지키기 위한 건강보호장치가 마련되어 있어야 함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55599" y="1572406"/>
            <a:ext cx="2643206" cy="12824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100" b="1" spc="-133" dirty="0" smtClean="0">
                <a:solidFill>
                  <a:srgbClr val="33CCCC"/>
                </a:solidFill>
              </a:rPr>
              <a:t>08.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100" b="1" spc="-133" dirty="0" smtClean="0">
                <a:solidFill>
                  <a:srgbClr val="33CCCC"/>
                </a:solidFill>
              </a:rPr>
              <a:t>건강보호장치</a:t>
            </a:r>
            <a:r>
              <a:rPr lang="en-US" altLang="ko-KR" sz="2100" b="1" spc="-133" dirty="0" smtClean="0">
                <a:solidFill>
                  <a:srgbClr val="33CCCC"/>
                </a:solidFill>
              </a:rPr>
              <a:t>(</a:t>
            </a:r>
            <a:r>
              <a:rPr lang="ko-KR" altLang="en-US" sz="2100" b="1" spc="-133" dirty="0" smtClean="0">
                <a:solidFill>
                  <a:srgbClr val="33CCCC"/>
                </a:solidFill>
              </a:rPr>
              <a:t>설비</a:t>
            </a:r>
            <a:r>
              <a:rPr lang="en-US" altLang="ko-KR" sz="2100" b="1" spc="-133" dirty="0" smtClean="0">
                <a:solidFill>
                  <a:srgbClr val="33CCCC"/>
                </a:solidFill>
              </a:rPr>
              <a:t>)</a:t>
            </a:r>
            <a:r>
              <a:rPr lang="ko-KR" altLang="en-US" sz="2100" b="1" spc="-133" dirty="0" smtClean="0">
                <a:solidFill>
                  <a:srgbClr val="33CCCC"/>
                </a:solidFill>
              </a:rPr>
              <a:t>를 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100" b="1" spc="-133" dirty="0" smtClean="0">
                <a:solidFill>
                  <a:srgbClr val="33CCCC"/>
                </a:solidFill>
              </a:rPr>
              <a:t>통한 건강장해 예방</a:t>
            </a:r>
            <a:endParaRPr lang="ko-KR" altLang="en-US" sz="2100" b="1" spc="-133" dirty="0">
              <a:solidFill>
                <a:srgbClr val="33CCCC"/>
              </a:solidFill>
            </a:endParaRPr>
          </a:p>
        </p:txBody>
      </p:sp>
      <p:sp>
        <p:nvSpPr>
          <p:cNvPr id="6" name="대각선 방향의 모서리가 잘린 사각형 5"/>
          <p:cNvSpPr/>
          <p:nvPr/>
        </p:nvSpPr>
        <p:spPr>
          <a:xfrm>
            <a:off x="3513119" y="2429662"/>
            <a:ext cx="7429552" cy="1285884"/>
          </a:xfrm>
          <a:prstGeom prst="snip2DiagRect">
            <a:avLst/>
          </a:prstGeom>
          <a:solidFill>
            <a:srgbClr val="33CCCC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763152" y="2473552"/>
            <a:ext cx="7215238" cy="107721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800"/>
              </a:lnSpc>
              <a:buClr>
                <a:prstClr val="white"/>
              </a:buClr>
              <a:buFont typeface="Arial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 건강보호장치 작동이 충분히 유지되는 것이 중요하므로 사업장 내 구성원 모두가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800"/>
              </a:lnSpc>
              <a:buClr>
                <a:prstClr val="white"/>
              </a:buClr>
            </a:pPr>
            <a:r>
              <a:rPr lang="en-US" altLang="ko-KR" sz="1500" b="1" spc="-133" dirty="0">
                <a:solidFill>
                  <a:prstClr val="black"/>
                </a:solidFill>
              </a:rPr>
              <a:t> 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  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장치 작동상태에 항상 관심을 가져야 함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800"/>
              </a:lnSpc>
              <a:buClr>
                <a:prstClr val="white"/>
              </a:buClr>
              <a:buFont typeface="Arial" pitchFamily="34" charset="0"/>
              <a:buChar char="•"/>
            </a:pPr>
            <a:r>
              <a:rPr lang="en-US" altLang="ko-KR" sz="1500" b="1" spc="-133" dirty="0" smtClean="0">
                <a:solidFill>
                  <a:prstClr val="black"/>
                </a:solidFill>
              </a:rPr>
              <a:t> 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임의로 장치의 형상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위치를 변경시키지 않음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</p:txBody>
      </p:sp>
      <p:grpSp>
        <p:nvGrpSpPr>
          <p:cNvPr id="13" name="그룹 12"/>
          <p:cNvGrpSpPr/>
          <p:nvPr/>
        </p:nvGrpSpPr>
        <p:grpSpPr>
          <a:xfrm>
            <a:off x="3441681" y="3878028"/>
            <a:ext cx="8358245" cy="1459972"/>
            <a:chOff x="3441682" y="3929860"/>
            <a:chExt cx="8358245" cy="1459972"/>
          </a:xfrm>
        </p:grpSpPr>
        <p:pic>
          <p:nvPicPr>
            <p:cNvPr id="12" name="그림 11" descr="21 국소배기장치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585217" y="4112239"/>
              <a:ext cx="3214710" cy="1277593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3441682" y="3929860"/>
              <a:ext cx="5572163" cy="142603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180975" indent="-180975" latinLnBrk="0">
                <a:lnSpc>
                  <a:spcPct val="150000"/>
                </a:lnSpc>
                <a:spcAft>
                  <a:spcPts val="500"/>
                </a:spcAft>
                <a:buClr>
                  <a:srgbClr val="33CCCC"/>
                </a:buClr>
                <a:buFont typeface="Arial" panose="020B0604020202020204" pitchFamily="34" charset="0"/>
                <a:buChar char="•"/>
              </a:pPr>
              <a:r>
                <a:rPr lang="ko-KR" altLang="en-US" sz="1500" b="1" spc="-133" dirty="0" smtClean="0">
                  <a:solidFill>
                    <a:prstClr val="black"/>
                  </a:solidFill>
                </a:rPr>
                <a:t>발생된 분진 등의 유해물질이 주변 공기로 확산되기 전에 가능한 한 고농도 상태에서 국소적으로 공기를  </a:t>
              </a:r>
              <a:r>
                <a:rPr lang="ko-KR" altLang="en-US" sz="1500" b="1" spc="-133" dirty="0" err="1" smtClean="0">
                  <a:solidFill>
                    <a:prstClr val="black"/>
                  </a:solidFill>
                </a:rPr>
                <a:t>포집하여</a:t>
              </a:r>
              <a:r>
                <a:rPr lang="ko-KR" altLang="en-US" sz="1500" b="1" spc="-133" dirty="0" smtClean="0">
                  <a:solidFill>
                    <a:prstClr val="black"/>
                  </a:solidFill>
                </a:rPr>
                <a:t> 유해물질의 확산을 사전에 방지할 수 있도록 처리하는 방법 </a:t>
              </a:r>
              <a:endParaRPr lang="en-US" altLang="ko-KR" sz="1500" b="1" spc="-133" dirty="0" smtClean="0">
                <a:solidFill>
                  <a:prstClr val="black"/>
                </a:solidFill>
              </a:endParaRPr>
            </a:p>
            <a:p>
              <a:pPr marL="180975" indent="-180975" latinLnBrk="0">
                <a:lnSpc>
                  <a:spcPct val="150000"/>
                </a:lnSpc>
                <a:spcAft>
                  <a:spcPts val="500"/>
                </a:spcAft>
                <a:buClr>
                  <a:srgbClr val="33CCCC"/>
                </a:buClr>
                <a:buFont typeface="Arial" panose="020B0604020202020204" pitchFamily="34" charset="0"/>
                <a:buChar char="•"/>
              </a:pPr>
              <a:r>
                <a:rPr lang="ko-KR" altLang="en-US" sz="1400" b="1" spc="-133" dirty="0" smtClean="0">
                  <a:solidFill>
                    <a:prstClr val="black"/>
                  </a:solidFill>
                </a:rPr>
                <a:t>국소배기장치의 구성 </a:t>
              </a:r>
              <a:r>
                <a:rPr lang="en-US" altLang="ko-KR" sz="1400" b="1" spc="-133" dirty="0" smtClean="0">
                  <a:solidFill>
                    <a:prstClr val="black"/>
                  </a:solidFill>
                </a:rPr>
                <a:t>: </a:t>
              </a:r>
              <a:r>
                <a:rPr lang="ko-KR" altLang="en-US" sz="1200" spc="-133" dirty="0" smtClean="0">
                  <a:solidFill>
                    <a:prstClr val="black"/>
                  </a:solidFill>
                </a:rPr>
                <a:t>후드</a:t>
              </a:r>
              <a:r>
                <a:rPr lang="en-US" altLang="ko-KR" sz="1200" spc="-133" dirty="0" smtClean="0">
                  <a:solidFill>
                    <a:prstClr val="black"/>
                  </a:solidFill>
                </a:rPr>
                <a:t>, </a:t>
              </a:r>
              <a:r>
                <a:rPr lang="ko-KR" altLang="en-US" sz="1200" spc="-133" dirty="0" err="1" smtClean="0">
                  <a:solidFill>
                    <a:prstClr val="black"/>
                  </a:solidFill>
                </a:rPr>
                <a:t>덕트</a:t>
              </a:r>
              <a:r>
                <a:rPr lang="en-US" altLang="ko-KR" sz="1200" spc="-133" dirty="0" smtClean="0">
                  <a:solidFill>
                    <a:prstClr val="black"/>
                  </a:solidFill>
                </a:rPr>
                <a:t>, </a:t>
              </a:r>
              <a:r>
                <a:rPr lang="ko-KR" altLang="en-US" sz="1200" spc="-133" dirty="0" smtClean="0">
                  <a:solidFill>
                    <a:prstClr val="black"/>
                  </a:solidFill>
                </a:rPr>
                <a:t>공기정화장치</a:t>
              </a:r>
              <a:r>
                <a:rPr lang="en-US" altLang="ko-KR" sz="1200" spc="-133" dirty="0" smtClean="0">
                  <a:solidFill>
                    <a:prstClr val="black"/>
                  </a:solidFill>
                </a:rPr>
                <a:t>, </a:t>
              </a:r>
              <a:r>
                <a:rPr lang="ko-KR" altLang="en-US" sz="1200" spc="-133" dirty="0" err="1" smtClean="0">
                  <a:solidFill>
                    <a:prstClr val="black"/>
                  </a:solidFill>
                </a:rPr>
                <a:t>배풍기</a:t>
              </a:r>
              <a:r>
                <a:rPr lang="en-US" altLang="ko-KR" sz="1200" spc="-133" dirty="0" smtClean="0">
                  <a:solidFill>
                    <a:prstClr val="black"/>
                  </a:solidFill>
                </a:rPr>
                <a:t>, </a:t>
              </a:r>
              <a:r>
                <a:rPr lang="ko-KR" altLang="en-US" sz="1200" spc="-133" dirty="0" err="1" smtClean="0">
                  <a:solidFill>
                    <a:prstClr val="black"/>
                  </a:solidFill>
                </a:rPr>
                <a:t>배기덕트</a:t>
              </a:r>
              <a:r>
                <a:rPr lang="ko-KR" altLang="en-US" sz="1200" spc="-133" dirty="0" smtClean="0">
                  <a:solidFill>
                    <a:prstClr val="black"/>
                  </a:solidFill>
                </a:rPr>
                <a:t> 및 배기구</a:t>
              </a:r>
              <a:endParaRPr lang="en-US" altLang="ko-KR" sz="1200" spc="-133" dirty="0" smtClean="0">
                <a:solidFill>
                  <a:prstClr val="black"/>
                </a:solidFill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584161" y="5550909"/>
            <a:ext cx="2357454" cy="2811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ts val="24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srgbClr val="666699"/>
                </a:solidFill>
              </a:rPr>
              <a:t>2)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 전체환기장치란</a:t>
            </a:r>
            <a:r>
              <a:rPr lang="en-US" altLang="ko-KR" sz="1800" b="1" spc="-133" dirty="0" smtClean="0">
                <a:solidFill>
                  <a:srgbClr val="666699"/>
                </a:solidFill>
              </a:rPr>
              <a:t>?</a:t>
            </a:r>
            <a:endParaRPr lang="en-US" altLang="ko-KR" sz="1800" b="1" spc="-133" dirty="0" smtClean="0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84161" y="4001298"/>
            <a:ext cx="2357454" cy="2811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ts val="24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srgbClr val="666699"/>
                </a:solidFill>
              </a:rPr>
              <a:t>1)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 국소배기장치란</a:t>
            </a:r>
            <a:r>
              <a:rPr lang="en-US" altLang="ko-KR" sz="1800" b="1" spc="-133" dirty="0" smtClean="0">
                <a:solidFill>
                  <a:srgbClr val="666699"/>
                </a:solidFill>
              </a:rPr>
              <a:t>?</a:t>
            </a:r>
            <a:endParaRPr lang="en-US" altLang="ko-KR" sz="1800" b="1" spc="-133" dirty="0" smtClean="0">
              <a:solidFill>
                <a:prstClr val="black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441681" y="5501496"/>
            <a:ext cx="8072493" cy="6924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분진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err="1" smtClean="0">
                <a:solidFill>
                  <a:prstClr val="black"/>
                </a:solidFill>
              </a:rPr>
              <a:t>미스트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err="1" smtClean="0">
                <a:solidFill>
                  <a:prstClr val="black"/>
                </a:solidFill>
              </a:rPr>
              <a:t>흄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가스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증기 등 오염물질이 존재하는 옥내작업장에 </a:t>
            </a:r>
            <a:r>
              <a:rPr lang="ko-KR" altLang="en-US" sz="1500" b="1" spc="-133" dirty="0" err="1" smtClean="0">
                <a:solidFill>
                  <a:prstClr val="black"/>
                </a:solidFill>
              </a:rPr>
              <a:t>송기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 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(</a:t>
            </a:r>
            <a:r>
              <a:rPr lang="ko-KR" altLang="en-US" sz="1500" b="1" spc="-133" dirty="0" err="1" smtClean="0">
                <a:solidFill>
                  <a:prstClr val="black"/>
                </a:solidFill>
              </a:rPr>
              <a:t>送氣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)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배기를 실시하는데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/>
            </a:r>
            <a:br>
              <a:rPr lang="en-US" altLang="ko-KR" sz="1500" b="1" spc="-133" dirty="0" smtClean="0">
                <a:solidFill>
                  <a:prstClr val="black"/>
                </a:solidFill>
              </a:rPr>
            </a:br>
            <a:r>
              <a:rPr lang="ko-KR" altLang="en-US" sz="1500" b="1" spc="-133" dirty="0" smtClean="0">
                <a:solidFill>
                  <a:prstClr val="black"/>
                </a:solidFill>
              </a:rPr>
              <a:t>이들의 오염물질을 공기 중에 확산 희석하기 위한 장치로 유해물질을 희석시켜 농도를 낮게 하는 방법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</p:txBody>
      </p:sp>
      <p:grpSp>
        <p:nvGrpSpPr>
          <p:cNvPr id="14" name="그룹 13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15" name="직사각형 14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pic>
        <p:nvPicPr>
          <p:cNvPr id="18" name="그림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271" y="181756"/>
            <a:ext cx="11102269" cy="1176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41535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55599" y="1358092"/>
            <a:ext cx="2643206" cy="12824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100" b="1" spc="-133" dirty="0" smtClean="0">
                <a:solidFill>
                  <a:srgbClr val="33CCCC"/>
                </a:solidFill>
              </a:rPr>
              <a:t>09.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100" b="1" spc="-133" dirty="0" smtClean="0">
                <a:solidFill>
                  <a:srgbClr val="33CCCC"/>
                </a:solidFill>
              </a:rPr>
              <a:t>감전 재해 예방을 위한 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100" b="1" spc="-133" dirty="0" smtClean="0">
                <a:solidFill>
                  <a:srgbClr val="33CCCC"/>
                </a:solidFill>
              </a:rPr>
              <a:t>안전조치</a:t>
            </a:r>
            <a:endParaRPr lang="ko-KR" altLang="en-US" sz="2100" b="1" spc="-133" dirty="0">
              <a:solidFill>
                <a:srgbClr val="33CCCC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450325" y="1625124"/>
            <a:ext cx="8001056" cy="251350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8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 위험 표시가 있는 장소에 함부로 접근하거나 손을 접촉시키면 안됨</a:t>
            </a:r>
            <a:endParaRPr lang="en-US" altLang="ko-KR" sz="1500" b="1" spc="-133" dirty="0">
              <a:solidFill>
                <a:prstClr val="black"/>
              </a:solidFill>
            </a:endParaRPr>
          </a:p>
          <a:p>
            <a:pPr>
              <a:lnSpc>
                <a:spcPts val="28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en-US" altLang="ko-KR" sz="1500" b="1" spc="-133" dirty="0" smtClean="0">
                <a:solidFill>
                  <a:prstClr val="black"/>
                </a:solidFill>
              </a:rPr>
              <a:t> 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담당자가 아닌 사람은 변전소나 전기실 등에 접촉 및 출입 금지</a:t>
            </a:r>
            <a:endParaRPr lang="en-US" altLang="ko-KR" sz="1500" b="1" spc="-133" dirty="0">
              <a:solidFill>
                <a:prstClr val="black"/>
              </a:solidFill>
            </a:endParaRPr>
          </a:p>
          <a:p>
            <a:pPr>
              <a:lnSpc>
                <a:spcPts val="28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en-US" altLang="ko-KR" sz="1500" b="1" spc="-133" dirty="0" smtClean="0">
                <a:solidFill>
                  <a:prstClr val="black"/>
                </a:solidFill>
              </a:rPr>
              <a:t> 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이동식 전등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전선 등은 절연 </a:t>
            </a:r>
            <a:r>
              <a:rPr lang="ko-KR" altLang="en-US" sz="1500" b="1" spc="-133" dirty="0" err="1" smtClean="0">
                <a:solidFill>
                  <a:prstClr val="black"/>
                </a:solidFill>
              </a:rPr>
              <a:t>걸이대에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 고정 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(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못이나 금속제에 걸지 않음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)</a:t>
            </a:r>
          </a:p>
          <a:p>
            <a:pPr>
              <a:lnSpc>
                <a:spcPts val="28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en-US" altLang="ko-KR" sz="1500" b="1" spc="-133" dirty="0" smtClean="0">
                <a:solidFill>
                  <a:prstClr val="black"/>
                </a:solidFill>
              </a:rPr>
              <a:t> 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젖은 손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맨발인 채로 직접 전기기기나 배선 등에 접촉하지 않음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8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 전기기계의 청소는 전원을 완전 차단 후 실시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8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en-US" altLang="ko-KR" sz="1500" b="1" spc="-133" dirty="0" smtClean="0">
                <a:solidFill>
                  <a:prstClr val="black"/>
                </a:solidFill>
              </a:rPr>
              <a:t> 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전기기계기구의 정비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수리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점검 등의 전기작업은 반드시 전기 전문가 또는 유자격자가 작업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8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en-US" altLang="ko-KR" sz="1500" b="1" spc="-133" dirty="0" smtClean="0">
                <a:solidFill>
                  <a:prstClr val="black"/>
                </a:solidFill>
              </a:rPr>
              <a:t> 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피복 절연전선에서도 고열이나 습기로 절연불량이 되는 경우가 있으므로 주의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27037" y="2858290"/>
            <a:ext cx="2357454" cy="2811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ts val="24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srgbClr val="666699"/>
                </a:solidFill>
              </a:rPr>
              <a:t>1)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일반사항</a:t>
            </a:r>
            <a:endParaRPr lang="en-US" altLang="ko-KR" sz="1800" b="1" spc="-133" dirty="0" smtClean="0">
              <a:solidFill>
                <a:prstClr val="black"/>
              </a:solidFill>
            </a:endParaRPr>
          </a:p>
        </p:txBody>
      </p:sp>
      <p:pic>
        <p:nvPicPr>
          <p:cNvPr id="10" name="그림 9" descr="22 잠금장치 예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36615" y="4437906"/>
            <a:ext cx="5927096" cy="152045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443343" y="5744050"/>
            <a:ext cx="1143008" cy="214314"/>
          </a:xfrm>
          <a:prstGeom prst="rect">
            <a:avLst/>
          </a:prstGeom>
          <a:solidFill>
            <a:srgbClr val="D9F1FF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ctr" latinLnBrk="0">
              <a:lnSpc>
                <a:spcPts val="1700"/>
              </a:lnSpc>
              <a:buClr>
                <a:srgbClr val="666699"/>
              </a:buClr>
            </a:pPr>
            <a:r>
              <a:rPr lang="ko-KR" altLang="en-US" sz="1000" spc="-133" dirty="0" smtClean="0">
                <a:solidFill>
                  <a:prstClr val="black"/>
                </a:solidFill>
              </a:rPr>
              <a:t>게이트밸브 잠금장치</a:t>
            </a:r>
            <a:endParaRPr lang="en-US" altLang="ko-KR" sz="1000" spc="-133" dirty="0" smtClean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515045" y="5744050"/>
            <a:ext cx="928694" cy="214314"/>
          </a:xfrm>
          <a:prstGeom prst="rect">
            <a:avLst/>
          </a:prstGeom>
          <a:solidFill>
            <a:srgbClr val="D9F1FF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ctr" latinLnBrk="0">
              <a:lnSpc>
                <a:spcPts val="1700"/>
              </a:lnSpc>
              <a:buClr>
                <a:srgbClr val="666699"/>
              </a:buClr>
            </a:pPr>
            <a:r>
              <a:rPr lang="ko-KR" altLang="en-US" sz="1000" spc="-133" dirty="0" smtClean="0">
                <a:solidFill>
                  <a:prstClr val="black"/>
                </a:solidFill>
              </a:rPr>
              <a:t>차단기 잠금장치</a:t>
            </a:r>
            <a:endParaRPr lang="en-US" altLang="ko-KR" sz="1000" spc="-133" dirty="0" smtClean="0">
              <a:solidFill>
                <a:prstClr val="black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586351" y="5744050"/>
            <a:ext cx="928694" cy="214314"/>
          </a:xfrm>
          <a:prstGeom prst="rect">
            <a:avLst/>
          </a:prstGeom>
          <a:solidFill>
            <a:srgbClr val="D9F1FF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ctr" latinLnBrk="0">
              <a:lnSpc>
                <a:spcPts val="1700"/>
              </a:lnSpc>
              <a:buClr>
                <a:srgbClr val="666699"/>
              </a:buClr>
            </a:pPr>
            <a:r>
              <a:rPr lang="ko-KR" altLang="en-US" sz="1000" spc="-133" dirty="0" smtClean="0">
                <a:solidFill>
                  <a:prstClr val="black"/>
                </a:solidFill>
              </a:rPr>
              <a:t>볼밸브 잠금장치</a:t>
            </a:r>
            <a:endParaRPr lang="en-US" altLang="ko-KR" sz="1000" spc="-133" dirty="0" smtClean="0">
              <a:solidFill>
                <a:prstClr val="black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943805" y="5744050"/>
            <a:ext cx="1500198" cy="214314"/>
          </a:xfrm>
          <a:prstGeom prst="rect">
            <a:avLst/>
          </a:prstGeom>
          <a:solidFill>
            <a:srgbClr val="D9F1FF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ctr" latinLnBrk="0">
              <a:lnSpc>
                <a:spcPts val="1700"/>
              </a:lnSpc>
              <a:buClr>
                <a:srgbClr val="666699"/>
              </a:buClr>
            </a:pPr>
            <a:r>
              <a:rPr lang="ko-KR" altLang="en-US" sz="1000" spc="-133" dirty="0" smtClean="0">
                <a:solidFill>
                  <a:prstClr val="black"/>
                </a:solidFill>
              </a:rPr>
              <a:t>조작금지 주의 및 위험표찰</a:t>
            </a:r>
            <a:endParaRPr lang="en-US" altLang="ko-KR" sz="1000" spc="-133" dirty="0" smtClean="0">
              <a:solidFill>
                <a:prstClr val="black"/>
              </a:solidFill>
            </a:endParaRPr>
          </a:p>
        </p:txBody>
      </p:sp>
      <p:grpSp>
        <p:nvGrpSpPr>
          <p:cNvPr id="13" name="그룹 12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14" name="직사각형 13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pic>
        <p:nvPicPr>
          <p:cNvPr id="17" name="그림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271" y="181756"/>
            <a:ext cx="11102269" cy="1176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1321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98475" y="1643844"/>
            <a:ext cx="2357454" cy="2811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ts val="24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srgbClr val="666699"/>
                </a:solidFill>
              </a:rPr>
              <a:t>2)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전기 스위치의 취급</a:t>
            </a:r>
            <a:endParaRPr lang="en-US" altLang="ko-KR" sz="1800" b="1" spc="-133" dirty="0" smtClean="0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41681" y="1269554"/>
            <a:ext cx="8072493" cy="214161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ct val="150000"/>
              </a:lnSpc>
              <a:spcAft>
                <a:spcPts val="1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스위치 덮개를 열어 놓은 채 있어서는 안됨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 marL="180975" indent="-180975" latinLnBrk="0">
              <a:lnSpc>
                <a:spcPct val="150000"/>
              </a:lnSpc>
              <a:spcAft>
                <a:spcPts val="1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스위치 상자 주위에 물건을 놓지 않음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 marL="180975" indent="-180975" latinLnBrk="0">
              <a:lnSpc>
                <a:spcPct val="150000"/>
              </a:lnSpc>
              <a:spcAft>
                <a:spcPts val="1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퓨즈는 규정 이외의 것을 사용하지 않음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 marL="180975" indent="-180975" latinLnBrk="0">
              <a:lnSpc>
                <a:spcPct val="150000"/>
              </a:lnSpc>
              <a:spcAft>
                <a:spcPts val="1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작업 종료 후 스위치를 차단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정전 시 전기 기계 스위치를 반드시 차단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 marL="180975" indent="-180975" latinLnBrk="0">
              <a:lnSpc>
                <a:spcPct val="150000"/>
              </a:lnSpc>
              <a:spcAft>
                <a:spcPts val="1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잠금장치 및 위험표지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고장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·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수리 중 표지판이 걸려있는 스위치는 절대로 손대면 안됨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 marL="180975" indent="-180975" latinLnBrk="0">
              <a:lnSpc>
                <a:spcPct val="150000"/>
              </a:lnSpc>
              <a:spcAft>
                <a:spcPts val="1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스위치 조작 전 </a:t>
            </a:r>
            <a:r>
              <a:rPr lang="ko-KR" altLang="en-US" sz="1500" b="1" spc="-133" dirty="0">
                <a:solidFill>
                  <a:prstClr val="black"/>
                </a:solidFill>
              </a:rPr>
              <a:t>전기 기계의 운전으로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인해 다른 </a:t>
            </a:r>
            <a:r>
              <a:rPr lang="ko-KR" altLang="en-US" sz="1500" b="1" spc="-133" dirty="0">
                <a:solidFill>
                  <a:prstClr val="black"/>
                </a:solidFill>
              </a:rPr>
              <a:t>사람이 위험해질 우려가 있는지 확인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27037" y="4144540"/>
            <a:ext cx="2357454" cy="768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ts val="32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srgbClr val="666699"/>
                </a:solidFill>
              </a:rPr>
              <a:t>3)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이동형 또는 휴대형 </a:t>
            </a:r>
          </a:p>
          <a:p>
            <a:pPr latinLnBrk="0">
              <a:lnSpc>
                <a:spcPts val="3200"/>
              </a:lnSpc>
              <a:buClr>
                <a:srgbClr val="33CCCC"/>
              </a:buClr>
            </a:pPr>
            <a:r>
              <a:rPr lang="ko-KR" altLang="en-US" sz="1800" b="1" spc="-133" dirty="0" smtClean="0">
                <a:solidFill>
                  <a:srgbClr val="666699"/>
                </a:solidFill>
              </a:rPr>
              <a:t>    전기기계기구 사용</a:t>
            </a:r>
            <a:endParaRPr lang="en-US" altLang="ko-KR" sz="1800" b="1" spc="-133" dirty="0" smtClean="0"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441681" y="4011621"/>
            <a:ext cx="6072230" cy="247503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ct val="150000"/>
              </a:lnSpc>
              <a:spcAft>
                <a:spcPts val="1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전동기기는 작업 목적에 적합한 것을 사용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 marL="180975" indent="-180975" latinLnBrk="0">
              <a:lnSpc>
                <a:spcPct val="150000"/>
              </a:lnSpc>
              <a:spcAft>
                <a:spcPts val="1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스위치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플러그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피복손상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접지선 등 작업시작 전에 기기의 이상 유무 점검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 marL="180975" indent="-180975" latinLnBrk="0">
              <a:lnSpc>
                <a:spcPct val="150000"/>
              </a:lnSpc>
              <a:spcAft>
                <a:spcPts val="1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작업장 조명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작업공간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가연성물질 존재 유무 등 작업장의 환경 조건 점검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 marL="180975" indent="-180975" latinLnBrk="0">
              <a:lnSpc>
                <a:spcPct val="150000"/>
              </a:lnSpc>
              <a:spcAft>
                <a:spcPts val="1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감전방지용 누전차단기를 접속하고 동작 상태에 이상이 있는 누전차단기는 즉시 교체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 marL="180975" indent="-180975" latinLnBrk="0">
              <a:lnSpc>
                <a:spcPct val="150000"/>
              </a:lnSpc>
              <a:spcAft>
                <a:spcPts val="1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500" b="1" spc="-133" dirty="0">
                <a:solidFill>
                  <a:prstClr val="black"/>
                </a:solidFill>
              </a:rPr>
              <a:t>전기용품안전 관리법에 의한 이중절연구조 또는 이와 같은 수준 이상으로 보호되는 전기기계기구를 사용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</p:txBody>
      </p:sp>
      <p:grpSp>
        <p:nvGrpSpPr>
          <p:cNvPr id="13" name="그룹 12"/>
          <p:cNvGrpSpPr/>
          <p:nvPr/>
        </p:nvGrpSpPr>
        <p:grpSpPr>
          <a:xfrm>
            <a:off x="9656787" y="4001298"/>
            <a:ext cx="1857388" cy="2358957"/>
            <a:chOff x="9656787" y="4001298"/>
            <a:chExt cx="1857388" cy="2358957"/>
          </a:xfrm>
        </p:grpSpPr>
        <p:pic>
          <p:nvPicPr>
            <p:cNvPr id="8" name="그림 7" descr="23 이동식 전기기계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656787" y="4001298"/>
              <a:ext cx="1853031" cy="2358957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9656787" y="4858554"/>
              <a:ext cx="928694" cy="285752"/>
            </a:xfrm>
            <a:prstGeom prst="rect">
              <a:avLst/>
            </a:prstGeom>
            <a:solidFill>
              <a:srgbClr val="D6D6B2"/>
            </a:solidFill>
          </p:spPr>
          <p:txBody>
            <a:bodyPr wrap="none" lIns="0" tIns="0" rIns="0" bIns="0" rtlCol="0" anchor="ctr" anchorCtr="0">
              <a:noAutofit/>
            </a:bodyPr>
            <a:lstStyle/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ko-KR" altLang="en-US" sz="1000" spc="-133" dirty="0" smtClean="0">
                  <a:solidFill>
                    <a:prstClr val="black"/>
                  </a:solidFill>
                </a:rPr>
                <a:t>핸드그라인더</a:t>
              </a:r>
              <a:endParaRPr lang="en-US" altLang="ko-KR" sz="1000" spc="-133" dirty="0" smtClean="0">
                <a:solidFill>
                  <a:prstClr val="black"/>
                </a:solidFill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0585481" y="4858554"/>
              <a:ext cx="928694" cy="285752"/>
            </a:xfrm>
            <a:prstGeom prst="rect">
              <a:avLst/>
            </a:prstGeom>
            <a:solidFill>
              <a:srgbClr val="D6D6B2"/>
            </a:solidFill>
          </p:spPr>
          <p:txBody>
            <a:bodyPr wrap="none" lIns="0" tIns="0" rIns="0" bIns="0" rtlCol="0" anchor="ctr" anchorCtr="0">
              <a:noAutofit/>
            </a:bodyPr>
            <a:lstStyle/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ko-KR" altLang="en-US" sz="1000" spc="-133" dirty="0" smtClean="0">
                  <a:solidFill>
                    <a:prstClr val="black"/>
                  </a:solidFill>
                </a:rPr>
                <a:t>핸드 드릴</a:t>
              </a:r>
              <a:endParaRPr lang="en-US" altLang="ko-KR" sz="1000" spc="-133" dirty="0" smtClean="0">
                <a:solidFill>
                  <a:prstClr val="black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9656787" y="6073000"/>
              <a:ext cx="928694" cy="285752"/>
            </a:xfrm>
            <a:prstGeom prst="rect">
              <a:avLst/>
            </a:prstGeom>
            <a:solidFill>
              <a:srgbClr val="D6D6B2"/>
            </a:solidFill>
          </p:spPr>
          <p:txBody>
            <a:bodyPr wrap="none" lIns="0" tIns="0" rIns="0" bIns="0" rtlCol="0" anchor="ctr" anchorCtr="0">
              <a:noAutofit/>
            </a:bodyPr>
            <a:lstStyle/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ko-KR" altLang="en-US" sz="1000" spc="-133" dirty="0" smtClean="0">
                  <a:solidFill>
                    <a:prstClr val="black"/>
                  </a:solidFill>
                </a:rPr>
                <a:t>금속 절단기</a:t>
              </a:r>
              <a:endParaRPr lang="en-US" altLang="ko-KR" sz="1000" spc="-133" dirty="0" smtClean="0">
                <a:solidFill>
                  <a:prstClr val="black"/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0585481" y="6073000"/>
              <a:ext cx="928694" cy="285752"/>
            </a:xfrm>
            <a:prstGeom prst="rect">
              <a:avLst/>
            </a:prstGeom>
            <a:solidFill>
              <a:srgbClr val="D6D6B2"/>
            </a:solidFill>
          </p:spPr>
          <p:txBody>
            <a:bodyPr wrap="none" lIns="0" tIns="0" rIns="0" bIns="0" rtlCol="0" anchor="ctr" anchorCtr="0">
              <a:noAutofit/>
            </a:bodyPr>
            <a:lstStyle/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ko-KR" altLang="en-US" sz="1000" spc="-133" dirty="0" smtClean="0">
                  <a:solidFill>
                    <a:prstClr val="black"/>
                  </a:solidFill>
                </a:rPr>
                <a:t>이동식 조명등</a:t>
              </a:r>
              <a:endParaRPr lang="en-US" altLang="ko-KR" sz="1000" spc="-133" dirty="0" smtClean="0">
                <a:solidFill>
                  <a:prstClr val="black"/>
                </a:solidFill>
              </a:endParaRPr>
            </a:p>
          </p:txBody>
        </p:sp>
      </p:grpSp>
      <p:grpSp>
        <p:nvGrpSpPr>
          <p:cNvPr id="14" name="그룹 13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15" name="직사각형 14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pic>
        <p:nvPicPr>
          <p:cNvPr id="18" name="그림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271" y="181756"/>
            <a:ext cx="11102269" cy="1176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5010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 descr="체크박스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12855" y="1643844"/>
            <a:ext cx="1410739" cy="23060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441682" y="1500968"/>
            <a:ext cx="8072493" cy="39061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</a:pPr>
            <a:r>
              <a:rPr lang="ko-KR" altLang="en-US" sz="1600" b="1" spc="-133" dirty="0" smtClean="0">
                <a:solidFill>
                  <a:srgbClr val="666699"/>
                </a:solidFill>
              </a:rPr>
              <a:t>      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감전사고 발생시 응급조치 </a:t>
            </a:r>
            <a:endParaRPr lang="en-US" altLang="ko-KR" sz="1800" b="1" spc="-133" dirty="0" smtClean="0">
              <a:solidFill>
                <a:prstClr val="black"/>
              </a:solidFill>
            </a:endParaRPr>
          </a:p>
          <a:p>
            <a:pPr marL="442913" indent="-192088" latinLnBrk="0">
              <a:lnSpc>
                <a:spcPct val="150000"/>
              </a:lnSpc>
              <a:spcAft>
                <a:spcPts val="2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우선 전원을 차단하고 피재자를 위험지역에서 신속히 대피시키고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 2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차 재해가 발생하지     않도록 조치</a:t>
            </a:r>
          </a:p>
          <a:p>
            <a:pPr marL="442913" indent="-192088" latinLnBrk="0">
              <a:lnSpc>
                <a:spcPct val="150000"/>
              </a:lnSpc>
              <a:spcAft>
                <a:spcPts val="2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호흡 </a:t>
            </a:r>
            <a:r>
              <a:rPr lang="en-US" altLang="ko-KR" sz="1600" b="1" spc="-133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·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의식</a:t>
            </a:r>
            <a:r>
              <a:rPr lang="en-US" altLang="ko-KR" sz="1600" b="1" spc="-133" dirty="0" smtClean="0">
                <a:solidFill>
                  <a:prstClr val="black"/>
                </a:solidFill>
                <a:latin typeface="맑은 고딕" panose="020B0503020000020004" pitchFamily="50" charset="-127"/>
              </a:rPr>
              <a:t> </a:t>
            </a:r>
            <a:r>
              <a:rPr lang="en-US" altLang="ko-KR" sz="1600" b="1" spc="-133" dirty="0">
                <a:solidFill>
                  <a:prstClr val="black"/>
                </a:solidFill>
                <a:latin typeface="맑은 고딕" panose="020B0503020000020004" pitchFamily="50" charset="-127"/>
              </a:rPr>
              <a:t>·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맥박 상태 등을 신속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정확하게 확인</a:t>
            </a:r>
          </a:p>
          <a:p>
            <a:pPr marL="442913" indent="-192088" latinLnBrk="0">
              <a:lnSpc>
                <a:spcPct val="150000"/>
              </a:lnSpc>
              <a:spcAft>
                <a:spcPts val="2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감전쇼크로 </a:t>
            </a:r>
            <a:r>
              <a:rPr lang="ko-KR" altLang="en-US" sz="1600" b="1" spc="-133" dirty="0">
                <a:solidFill>
                  <a:prstClr val="black"/>
                </a:solidFill>
              </a:rPr>
              <a:t>높은 곳에서 추락한 경우 출혈상태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골절 유무 등을 확인</a:t>
            </a:r>
          </a:p>
          <a:p>
            <a:pPr marL="442913" indent="-192088" latinLnBrk="0">
              <a:lnSpc>
                <a:spcPct val="150000"/>
              </a:lnSpc>
              <a:spcAft>
                <a:spcPts val="2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관찰결과 의식이 없거나 호흡 및 심장이 정지해 있거나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출혈을 많이 하였을 경우 곧 필요한 응급처치를 실시</a:t>
            </a:r>
          </a:p>
          <a:p>
            <a:pPr marL="442913" indent="-192088" latinLnBrk="0">
              <a:lnSpc>
                <a:spcPct val="150000"/>
              </a:lnSpc>
              <a:spcAft>
                <a:spcPts val="2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감전쇼크로 호흡정지 시 약 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1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분 이내에 혈액중의 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/>
            </a:r>
            <a:br>
              <a:rPr lang="en-US" altLang="ko-KR" sz="1600" b="1" spc="-133" dirty="0" smtClean="0">
                <a:solidFill>
                  <a:prstClr val="black"/>
                </a:solidFill>
              </a:rPr>
            </a:br>
            <a:r>
              <a:rPr lang="ko-KR" altLang="en-US" sz="1600" b="1" spc="-133" dirty="0" smtClean="0">
                <a:solidFill>
                  <a:prstClr val="black"/>
                </a:solidFill>
              </a:rPr>
              <a:t>산소함유량이 감소하여 산소결핍 현상이 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/>
            </a:r>
            <a:br>
              <a:rPr lang="en-US" altLang="ko-KR" sz="1600" b="1" spc="-133" dirty="0" smtClean="0">
                <a:solidFill>
                  <a:prstClr val="black"/>
                </a:solidFill>
              </a:rPr>
            </a:br>
            <a:r>
              <a:rPr lang="ko-KR" altLang="en-US" sz="1600" b="1" spc="-133" dirty="0" smtClean="0">
                <a:solidFill>
                  <a:prstClr val="black"/>
                </a:solidFill>
              </a:rPr>
              <a:t>나타나므로 최단시간 내에 인공호흡 실시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</p:txBody>
      </p:sp>
      <p:pic>
        <p:nvPicPr>
          <p:cNvPr id="7" name="그림 6" descr="동그란 아이콘 다크그레이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84557" y="1643844"/>
            <a:ext cx="142876" cy="142876"/>
          </a:xfrm>
          <a:prstGeom prst="rect">
            <a:avLst/>
          </a:prstGeom>
        </p:spPr>
      </p:pic>
      <p:pic>
        <p:nvPicPr>
          <p:cNvPr id="8" name="그림 7" descr="24 삽화 감전재해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434601" y="4221882"/>
            <a:ext cx="3088597" cy="2105861"/>
          </a:xfrm>
          <a:prstGeom prst="rect">
            <a:avLst/>
          </a:prstGeom>
        </p:spPr>
      </p:pic>
      <p:grpSp>
        <p:nvGrpSpPr>
          <p:cNvPr id="6" name="그룹 5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9" name="직사각형 8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pic>
        <p:nvPicPr>
          <p:cNvPr id="12" name="그림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0271" y="181756"/>
            <a:ext cx="11102269" cy="1176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06716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513119" y="1429530"/>
            <a:ext cx="357190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000" indent="-180000" latinLnBrk="0">
              <a:lnSpc>
                <a:spcPct val="1500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운반작업 주요재해</a:t>
            </a:r>
            <a:endParaRPr lang="en-US" altLang="ko-KR" sz="1800" b="1" spc="-133" dirty="0" smtClean="0">
              <a:solidFill>
                <a:srgbClr val="666699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55599" y="1429530"/>
            <a:ext cx="2643206" cy="8207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100" b="1" spc="-133" dirty="0" smtClean="0">
                <a:solidFill>
                  <a:srgbClr val="33CCCC"/>
                </a:solidFill>
              </a:rPr>
              <a:t>10.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100" b="1" spc="-133" dirty="0" smtClean="0">
                <a:solidFill>
                  <a:srgbClr val="33CCCC"/>
                </a:solidFill>
              </a:rPr>
              <a:t>운반작업 안전</a:t>
            </a:r>
            <a:endParaRPr lang="ko-KR" altLang="en-US" sz="2100" b="1" spc="-133" dirty="0">
              <a:solidFill>
                <a:srgbClr val="33CCCC"/>
              </a:solidFill>
            </a:endParaRPr>
          </a:p>
        </p:txBody>
      </p:sp>
      <p:sp>
        <p:nvSpPr>
          <p:cNvPr id="6" name="대각선 방향의 모서리가 잘린 사각형 5"/>
          <p:cNvSpPr/>
          <p:nvPr/>
        </p:nvSpPr>
        <p:spPr>
          <a:xfrm>
            <a:off x="3513119" y="1858158"/>
            <a:ext cx="3429024" cy="1785950"/>
          </a:xfrm>
          <a:prstGeom prst="snip2DiagRect">
            <a:avLst/>
          </a:prstGeom>
          <a:solidFill>
            <a:srgbClr val="33CCCC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691714" y="1997492"/>
            <a:ext cx="3500462" cy="16030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500"/>
              </a:lnSpc>
              <a:buClr>
                <a:srgbClr val="666699"/>
              </a:buClr>
              <a:buFont typeface="Arial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 화물 사이에 손을 넣음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500"/>
              </a:lnSpc>
              <a:buClr>
                <a:srgbClr val="666699"/>
              </a:buClr>
              <a:buFont typeface="Arial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 화물을 발 위에 떨어뜨림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500"/>
              </a:lnSpc>
              <a:buClr>
                <a:srgbClr val="666699"/>
              </a:buClr>
              <a:buFont typeface="Arial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 화물에 신경을 쓰느라 주의가 분산되어 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/>
            </a:r>
            <a:br>
              <a:rPr lang="en-US" altLang="ko-KR" sz="1500" b="1" spc="-133" dirty="0" smtClean="0">
                <a:solidFill>
                  <a:prstClr val="black"/>
                </a:solidFill>
              </a:rPr>
            </a:br>
            <a:r>
              <a:rPr lang="en-US" altLang="ko-KR" sz="1500" b="1" spc="-133" dirty="0" smtClean="0">
                <a:solidFill>
                  <a:prstClr val="black"/>
                </a:solidFill>
              </a:rPr>
              <a:t>   </a:t>
            </a:r>
            <a:r>
              <a:rPr lang="ko-KR" altLang="en-US" sz="1500" b="1" spc="-133" dirty="0" err="1" smtClean="0">
                <a:solidFill>
                  <a:prstClr val="black"/>
                </a:solidFill>
              </a:rPr>
              <a:t>운반구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 등에 부딪히거나 중심을 잃어 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/>
            </a:r>
            <a:br>
              <a:rPr lang="en-US" altLang="ko-KR" sz="1500" b="1" spc="-133" dirty="0" smtClean="0">
                <a:solidFill>
                  <a:prstClr val="black"/>
                </a:solidFill>
              </a:rPr>
            </a:br>
            <a:r>
              <a:rPr lang="en-US" altLang="ko-KR" sz="1500" b="1" spc="-133" dirty="0" smtClean="0">
                <a:solidFill>
                  <a:prstClr val="black"/>
                </a:solidFill>
              </a:rPr>
              <a:t>  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넘어짐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442209" y="1429530"/>
            <a:ext cx="357190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000" indent="-180000" latinLnBrk="0">
              <a:lnSpc>
                <a:spcPct val="1500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하역작업 주요재해</a:t>
            </a:r>
            <a:endParaRPr lang="en-US" altLang="ko-KR" sz="1800" b="1" spc="-133" dirty="0" smtClean="0">
              <a:solidFill>
                <a:srgbClr val="666699"/>
              </a:solidFill>
            </a:endParaRPr>
          </a:p>
        </p:txBody>
      </p:sp>
      <p:sp>
        <p:nvSpPr>
          <p:cNvPr id="9" name="대각선 방향의 모서리가 잘린 사각형 8"/>
          <p:cNvSpPr/>
          <p:nvPr/>
        </p:nvSpPr>
        <p:spPr>
          <a:xfrm>
            <a:off x="7442209" y="1858158"/>
            <a:ext cx="4000528" cy="1785950"/>
          </a:xfrm>
          <a:prstGeom prst="snip2DiagRect">
            <a:avLst/>
          </a:prstGeom>
          <a:solidFill>
            <a:srgbClr val="33CCCC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642036" y="2032565"/>
            <a:ext cx="3500462" cy="12824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500"/>
              </a:lnSpc>
              <a:buClr>
                <a:srgbClr val="666699"/>
              </a:buClr>
              <a:buFont typeface="Arial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 화물이 떨어지거나 무너져 내림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500"/>
              </a:lnSpc>
              <a:buClr>
                <a:srgbClr val="666699"/>
              </a:buClr>
              <a:buFont typeface="Arial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 화물을 쌓을 때 손이나 발이 끼임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500"/>
              </a:lnSpc>
              <a:buClr>
                <a:srgbClr val="666699"/>
              </a:buClr>
              <a:buFont typeface="Arial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 화물을 들어올릴 때 무리한 힘을 가하거나 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/>
            </a:r>
            <a:br>
              <a:rPr lang="en-US" altLang="ko-KR" sz="1500" b="1" spc="-133" dirty="0" smtClean="0">
                <a:solidFill>
                  <a:prstClr val="black"/>
                </a:solidFill>
              </a:rPr>
            </a:br>
            <a:r>
              <a:rPr lang="en-US" altLang="ko-KR" sz="1500" b="1" spc="-133" dirty="0" smtClean="0">
                <a:solidFill>
                  <a:prstClr val="black"/>
                </a:solidFill>
              </a:rPr>
              <a:t>  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자세불량으로 허리를 다침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</p:txBody>
      </p:sp>
      <p:grpSp>
        <p:nvGrpSpPr>
          <p:cNvPr id="18" name="그룹 17"/>
          <p:cNvGrpSpPr/>
          <p:nvPr/>
        </p:nvGrpSpPr>
        <p:grpSpPr>
          <a:xfrm>
            <a:off x="3469559" y="4077866"/>
            <a:ext cx="8302489" cy="2156035"/>
            <a:chOff x="3584557" y="3929860"/>
            <a:chExt cx="8302489" cy="2156035"/>
          </a:xfrm>
        </p:grpSpPr>
        <p:pic>
          <p:nvPicPr>
            <p:cNvPr id="12" name="그림 11" descr="25 삽화 물건들어올림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655995" y="3929860"/>
              <a:ext cx="8231051" cy="1571636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3584557" y="5572934"/>
              <a:ext cx="1357322" cy="51296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2000"/>
                </a:lnSpc>
                <a:buClr>
                  <a:prstClr val="white"/>
                </a:buClr>
              </a:pPr>
              <a:r>
                <a:rPr lang="ko-KR" altLang="en-US" sz="1300" b="1" spc="-133" dirty="0" smtClean="0">
                  <a:solidFill>
                    <a:prstClr val="black"/>
                  </a:solidFill>
                </a:rPr>
                <a:t>① 무게 중심을 </a:t>
              </a:r>
              <a:endParaRPr lang="en-US" altLang="ko-KR" sz="1300" b="1" spc="-133" dirty="0" smtClean="0">
                <a:solidFill>
                  <a:prstClr val="black"/>
                </a:solidFill>
              </a:endParaRPr>
            </a:p>
            <a:p>
              <a:pPr>
                <a:lnSpc>
                  <a:spcPts val="2000"/>
                </a:lnSpc>
                <a:buClr>
                  <a:prstClr val="white"/>
                </a:buClr>
              </a:pPr>
              <a:r>
                <a:rPr lang="en-US" altLang="ko-KR" sz="1300" b="1" spc="-133" dirty="0" smtClean="0">
                  <a:solidFill>
                    <a:prstClr val="black"/>
                  </a:solidFill>
                </a:rPr>
                <a:t>    </a:t>
              </a:r>
              <a:r>
                <a:rPr lang="ko-KR" altLang="en-US" sz="1300" b="1" spc="-133" dirty="0" smtClean="0">
                  <a:solidFill>
                    <a:prstClr val="black"/>
                  </a:solidFill>
                </a:rPr>
                <a:t>확인한다</a:t>
              </a:r>
              <a:endParaRPr lang="en-US" altLang="ko-KR" sz="1300" b="1" spc="-133" dirty="0" smtClean="0">
                <a:solidFill>
                  <a:prstClr val="black"/>
                </a:solidFill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5156193" y="5572934"/>
              <a:ext cx="1357322" cy="22871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2000"/>
                </a:lnSpc>
                <a:buClr>
                  <a:prstClr val="white"/>
                </a:buClr>
              </a:pPr>
              <a:r>
                <a:rPr lang="ko-KR" altLang="en-US" sz="1300" b="1" spc="-133" dirty="0" smtClean="0">
                  <a:solidFill>
                    <a:prstClr val="black"/>
                  </a:solidFill>
                </a:rPr>
                <a:t>② 가까이 선다</a:t>
              </a:r>
              <a:endParaRPr lang="en-US" altLang="ko-KR" sz="1300" b="1" spc="-133" dirty="0" smtClean="0">
                <a:solidFill>
                  <a:prstClr val="black"/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6870705" y="5572934"/>
              <a:ext cx="1357322" cy="48519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2000"/>
                </a:lnSpc>
                <a:buClr>
                  <a:prstClr val="white"/>
                </a:buClr>
              </a:pPr>
              <a:r>
                <a:rPr lang="ko-KR" altLang="en-US" sz="1300" b="1" spc="-133" dirty="0" smtClean="0">
                  <a:solidFill>
                    <a:prstClr val="black"/>
                  </a:solidFill>
                </a:rPr>
                <a:t>③ 허리를 펴고 </a:t>
              </a:r>
            </a:p>
            <a:p>
              <a:pPr>
                <a:lnSpc>
                  <a:spcPts val="2000"/>
                </a:lnSpc>
                <a:buClr>
                  <a:prstClr val="white"/>
                </a:buClr>
              </a:pPr>
              <a:r>
                <a:rPr lang="ko-KR" altLang="en-US" sz="1300" b="1" spc="-133" dirty="0" smtClean="0">
                  <a:solidFill>
                    <a:prstClr val="black"/>
                  </a:solidFill>
                </a:rPr>
                <a:t>     쪼그리고 앉는다</a:t>
              </a:r>
              <a:endParaRPr lang="en-US" altLang="ko-KR" sz="1300" b="1" spc="-133" dirty="0" smtClean="0">
                <a:solidFill>
                  <a:prstClr val="black"/>
                </a:solidFill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8585217" y="5572934"/>
              <a:ext cx="1428760" cy="51296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2000"/>
                </a:lnSpc>
                <a:buClr>
                  <a:prstClr val="white"/>
                </a:buClr>
              </a:pPr>
              <a:r>
                <a:rPr lang="ko-KR" altLang="en-US" sz="1300" b="1" spc="-133" dirty="0" smtClean="0">
                  <a:solidFill>
                    <a:prstClr val="black"/>
                  </a:solidFill>
                </a:rPr>
                <a:t>④ 몸에 밀착시켜 </a:t>
              </a:r>
            </a:p>
            <a:p>
              <a:pPr>
                <a:lnSpc>
                  <a:spcPts val="2000"/>
                </a:lnSpc>
                <a:buClr>
                  <a:prstClr val="white"/>
                </a:buClr>
              </a:pPr>
              <a:r>
                <a:rPr lang="ko-KR" altLang="en-US" sz="1300" b="1" spc="-133" dirty="0" smtClean="0">
                  <a:solidFill>
                    <a:prstClr val="black"/>
                  </a:solidFill>
                </a:rPr>
                <a:t>    안정되게 잡는다</a:t>
              </a:r>
              <a:endParaRPr lang="en-US" altLang="ko-KR" sz="1300" b="1" spc="-133" dirty="0" smtClean="0">
                <a:solidFill>
                  <a:prstClr val="black"/>
                </a:solidFill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10156853" y="5572934"/>
              <a:ext cx="1571636" cy="51296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2000"/>
                </a:lnSpc>
                <a:buClr>
                  <a:prstClr val="white"/>
                </a:buClr>
              </a:pPr>
              <a:r>
                <a:rPr lang="ko-KR" altLang="en-US" sz="1300" b="1" spc="-133" dirty="0" smtClean="0">
                  <a:solidFill>
                    <a:prstClr val="black"/>
                  </a:solidFill>
                </a:rPr>
                <a:t>⑤ 다리를 이용해 </a:t>
              </a:r>
            </a:p>
            <a:p>
              <a:pPr>
                <a:lnSpc>
                  <a:spcPts val="2000"/>
                </a:lnSpc>
                <a:buClr>
                  <a:prstClr val="white"/>
                </a:buClr>
              </a:pPr>
              <a:r>
                <a:rPr lang="ko-KR" altLang="en-US" sz="1300" b="1" spc="-133" dirty="0" smtClean="0">
                  <a:solidFill>
                    <a:prstClr val="black"/>
                  </a:solidFill>
                </a:rPr>
                <a:t>     들어 올린다</a:t>
              </a:r>
              <a:endParaRPr lang="en-US" altLang="ko-KR" sz="1300" b="1" spc="-133" dirty="0" smtClean="0">
                <a:solidFill>
                  <a:prstClr val="black"/>
                </a:solidFill>
              </a:endParaRPr>
            </a:p>
          </p:txBody>
        </p:sp>
      </p:grpSp>
      <p:grpSp>
        <p:nvGrpSpPr>
          <p:cNvPr id="20" name="그룹 19"/>
          <p:cNvGrpSpPr/>
          <p:nvPr/>
        </p:nvGrpSpPr>
        <p:grpSpPr>
          <a:xfrm>
            <a:off x="869913" y="4287050"/>
            <a:ext cx="2041849" cy="379215"/>
            <a:chOff x="869913" y="3907835"/>
            <a:chExt cx="2041849" cy="379215"/>
          </a:xfrm>
        </p:grpSpPr>
        <p:pic>
          <p:nvPicPr>
            <p:cNvPr id="21" name="그림 20" descr="디자인 타이틀 박스_연보라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69913" y="3929860"/>
              <a:ext cx="2041849" cy="357190"/>
            </a:xfrm>
            <a:prstGeom prst="rect">
              <a:avLst/>
            </a:prstGeom>
          </p:spPr>
        </p:pic>
        <p:sp>
          <p:nvSpPr>
            <p:cNvPr id="22" name="TextBox 21"/>
            <p:cNvSpPr txBox="1"/>
            <p:nvPr/>
          </p:nvSpPr>
          <p:spPr>
            <a:xfrm>
              <a:off x="1084227" y="3907835"/>
              <a:ext cx="1785950" cy="27001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400"/>
                </a:lnSpc>
                <a:buClr>
                  <a:srgbClr val="33CCCC"/>
                </a:buClr>
              </a:pPr>
              <a:r>
                <a:rPr lang="ko-KR" altLang="en-US" sz="1400" b="1" spc="-133" dirty="0" smtClean="0">
                  <a:solidFill>
                    <a:prstClr val="white"/>
                  </a:solidFill>
                </a:rPr>
                <a:t>물건을 들어올리는 방법</a:t>
              </a:r>
              <a:endParaRPr lang="en-US" altLang="ko-KR" sz="1400" b="1" spc="-133" dirty="0" smtClean="0">
                <a:solidFill>
                  <a:prstClr val="white"/>
                </a:solidFill>
              </a:endParaRPr>
            </a:p>
          </p:txBody>
        </p:sp>
      </p:grpSp>
      <p:grpSp>
        <p:nvGrpSpPr>
          <p:cNvPr id="19" name="그룹 18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23" name="직사각형 22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pic>
        <p:nvPicPr>
          <p:cNvPr id="26" name="그림 2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0271" y="181756"/>
            <a:ext cx="11102269" cy="1176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35967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55599" y="1358092"/>
            <a:ext cx="2643206" cy="8207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100" b="1" spc="-133" dirty="0" smtClean="0">
                <a:solidFill>
                  <a:srgbClr val="33CCCC"/>
                </a:solidFill>
              </a:rPr>
              <a:t>11.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100" b="1" spc="-133" dirty="0" smtClean="0">
                <a:solidFill>
                  <a:srgbClr val="33CCCC"/>
                </a:solidFill>
              </a:rPr>
              <a:t>수공구 사용</a:t>
            </a:r>
            <a:endParaRPr lang="ko-KR" altLang="en-US" sz="2100" b="1" spc="-133" dirty="0">
              <a:solidFill>
                <a:srgbClr val="33CCCC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41681" y="1429530"/>
            <a:ext cx="8001056" cy="718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8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 망치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스패너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렌치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줄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드라이버 등을 총칭해 수공구라고 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부름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800"/>
              </a:lnSpc>
              <a:buClr>
                <a:srgbClr val="33CCCC"/>
              </a:buClr>
            </a:pPr>
            <a:endParaRPr lang="en-US" altLang="ko-KR" sz="1500" b="1" spc="-133" dirty="0" smtClean="0">
              <a:solidFill>
                <a:prstClr val="black"/>
              </a:solidFill>
            </a:endParaRPr>
          </a:p>
        </p:txBody>
      </p:sp>
      <p:graphicFrame>
        <p:nvGraphicFramePr>
          <p:cNvPr id="16" name="표 2"/>
          <p:cNvGraphicFramePr>
            <a:graphicFrameLocks noGrp="1"/>
          </p:cNvGraphicFramePr>
          <p:nvPr>
            <p:extLst/>
          </p:nvPr>
        </p:nvGraphicFramePr>
        <p:xfrm>
          <a:off x="3441681" y="2001034"/>
          <a:ext cx="8001056" cy="421484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001056"/>
              </a:tblGrid>
              <a:tr h="514237"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buClr>
                          <a:srgbClr val="666699"/>
                        </a:buClr>
                      </a:pPr>
                      <a:r>
                        <a:rPr lang="ko-KR" altLang="en-US" sz="1700" b="1" spc="-133" dirty="0" smtClean="0">
                          <a:solidFill>
                            <a:schemeClr val="bg1"/>
                          </a:solidFill>
                          <a:latin typeface="+mn-ea"/>
                        </a:rPr>
                        <a:t>수공구에 의한 재해를 방지하기 위한 일반적인 사항</a:t>
                      </a:r>
                      <a:endParaRPr lang="en-US" altLang="ko-KR" sz="1700" b="1" spc="-133" dirty="0" smtClean="0">
                        <a:solidFill>
                          <a:schemeClr val="bg1"/>
                        </a:solidFill>
                        <a:latin typeface="+mn-ea"/>
                      </a:endParaRPr>
                    </a:p>
                  </a:txBody>
                  <a:tcPr marL="108000" marR="108000" marT="36000" marB="5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6699"/>
                    </a:solidFill>
                  </a:tcPr>
                </a:tc>
              </a:tr>
              <a:tr h="3700605">
                <a:tc>
                  <a:txBody>
                    <a:bodyPr/>
                    <a:lstStyle/>
                    <a:p>
                      <a:pPr marL="360000">
                        <a:lnSpc>
                          <a:spcPct val="200000"/>
                        </a:lnSpc>
                        <a:buClr>
                          <a:srgbClr val="666699"/>
                        </a:buClr>
                        <a:buFont typeface="Arial" pitchFamily="34" charset="0"/>
                        <a:buChar char="•"/>
                      </a:pPr>
                      <a:r>
                        <a:rPr lang="ko-KR" altLang="en-US" sz="1450" b="1" spc="-133" dirty="0" smtClean="0">
                          <a:latin typeface="+mn-ea"/>
                        </a:rPr>
                        <a:t>  공구는 사용 전에 반드시 점검하고 불완전한 것은 절대로 사용하지 말 것</a:t>
                      </a:r>
                      <a:endParaRPr lang="en-US" altLang="ko-KR" sz="1450" b="1" spc="-133" dirty="0" smtClean="0">
                        <a:latin typeface="+mn-ea"/>
                      </a:endParaRPr>
                    </a:p>
                    <a:p>
                      <a:pPr marL="360000">
                        <a:lnSpc>
                          <a:spcPct val="200000"/>
                        </a:lnSpc>
                        <a:buClr>
                          <a:srgbClr val="666699"/>
                        </a:buClr>
                        <a:buFont typeface="Arial" pitchFamily="34" charset="0"/>
                        <a:buChar char="•"/>
                      </a:pPr>
                      <a:r>
                        <a:rPr lang="ko-KR" altLang="en-US" sz="1450" b="1" spc="-133" baseline="0" dirty="0" smtClean="0">
                          <a:latin typeface="+mn-ea"/>
                        </a:rPr>
                        <a:t>  </a:t>
                      </a:r>
                      <a:r>
                        <a:rPr lang="ko-KR" altLang="en-US" sz="1450" b="1" spc="-133" dirty="0" smtClean="0">
                          <a:latin typeface="+mn-ea"/>
                        </a:rPr>
                        <a:t>불량 수공구</a:t>
                      </a:r>
                      <a:r>
                        <a:rPr lang="en-US" altLang="ko-KR" sz="1450" b="1" spc="-133" dirty="0" smtClean="0">
                          <a:latin typeface="+mn-ea"/>
                        </a:rPr>
                        <a:t>(</a:t>
                      </a:r>
                      <a:r>
                        <a:rPr lang="ko-KR" altLang="en-US" sz="1450" b="1" spc="-133" dirty="0" smtClean="0">
                          <a:latin typeface="+mn-ea"/>
                        </a:rPr>
                        <a:t>공구 사용 도중 고장이 나거나 구부러지는 것</a:t>
                      </a:r>
                      <a:r>
                        <a:rPr lang="en-US" altLang="ko-KR" sz="1450" b="1" spc="-133" dirty="0" smtClean="0">
                          <a:latin typeface="+mn-ea"/>
                        </a:rPr>
                        <a:t>)</a:t>
                      </a:r>
                      <a:r>
                        <a:rPr lang="ko-KR" altLang="en-US" sz="1450" b="1" spc="-133" dirty="0" smtClean="0">
                          <a:latin typeface="+mn-ea"/>
                        </a:rPr>
                        <a:t>는 즉시 교체 </a:t>
                      </a:r>
                      <a:endParaRPr lang="en-US" altLang="ko-KR" sz="1450" b="1" spc="-133" dirty="0" smtClean="0">
                        <a:latin typeface="+mn-ea"/>
                      </a:endParaRPr>
                    </a:p>
                    <a:p>
                      <a:pPr marL="360000">
                        <a:lnSpc>
                          <a:spcPct val="200000"/>
                        </a:lnSpc>
                        <a:buClr>
                          <a:srgbClr val="666699"/>
                        </a:buClr>
                        <a:buFont typeface="Arial" pitchFamily="34" charset="0"/>
                        <a:buChar char="•"/>
                      </a:pPr>
                      <a:r>
                        <a:rPr lang="ko-KR" altLang="en-US" sz="1450" b="1" spc="-133" dirty="0" smtClean="0">
                          <a:latin typeface="+mn-ea"/>
                        </a:rPr>
                        <a:t>  공구는 일정한 장소에 두어 작업장</a:t>
                      </a:r>
                      <a:r>
                        <a:rPr lang="ko-KR" altLang="en-US" sz="1450" b="1" spc="-133" baseline="0" dirty="0" smtClean="0">
                          <a:latin typeface="+mn-ea"/>
                        </a:rPr>
                        <a:t>을 깨끗이 </a:t>
                      </a:r>
                      <a:r>
                        <a:rPr lang="ko-KR" altLang="en-US" sz="1450" b="1" spc="-133" dirty="0" smtClean="0">
                          <a:latin typeface="+mn-ea"/>
                        </a:rPr>
                        <a:t>할 것</a:t>
                      </a:r>
                      <a:endParaRPr lang="en-US" altLang="ko-KR" sz="1450" b="1" spc="-133" dirty="0" smtClean="0">
                        <a:latin typeface="+mn-ea"/>
                      </a:endParaRPr>
                    </a:p>
                    <a:p>
                      <a:pPr marL="360000">
                        <a:lnSpc>
                          <a:spcPct val="200000"/>
                        </a:lnSpc>
                        <a:buClr>
                          <a:srgbClr val="666699"/>
                        </a:buClr>
                        <a:buFont typeface="Arial" pitchFamily="34" charset="0"/>
                        <a:buChar char="•"/>
                      </a:pPr>
                      <a:r>
                        <a:rPr lang="ko-KR" altLang="en-US" sz="1450" b="1" spc="-133" dirty="0" smtClean="0">
                          <a:latin typeface="+mn-ea"/>
                        </a:rPr>
                        <a:t>  공구를 기계 위나 떨어지기 쉬운 장소에 두어서는 안됨</a:t>
                      </a:r>
                      <a:endParaRPr lang="en-US" altLang="ko-KR" sz="1450" b="1" spc="-133" dirty="0" smtClean="0">
                        <a:latin typeface="+mn-ea"/>
                      </a:endParaRPr>
                    </a:p>
                    <a:p>
                      <a:pPr marL="360000">
                        <a:lnSpc>
                          <a:spcPct val="200000"/>
                        </a:lnSpc>
                        <a:buClr>
                          <a:srgbClr val="666699"/>
                        </a:buClr>
                        <a:buFont typeface="Arial" pitchFamily="34" charset="0"/>
                        <a:buChar char="•"/>
                      </a:pPr>
                      <a:r>
                        <a:rPr lang="ko-KR" altLang="en-US" sz="1450" b="1" spc="-133" dirty="0" smtClean="0">
                          <a:latin typeface="+mn-ea"/>
                        </a:rPr>
                        <a:t>  수공구가 기름에 묻었을 때에는 깨끗하게 닦음</a:t>
                      </a:r>
                      <a:endParaRPr lang="en-US" altLang="ko-KR" sz="1450" b="1" spc="-133" dirty="0" smtClean="0">
                        <a:latin typeface="+mn-ea"/>
                      </a:endParaRPr>
                    </a:p>
                    <a:p>
                      <a:pPr marL="360000">
                        <a:lnSpc>
                          <a:spcPct val="200000"/>
                        </a:lnSpc>
                        <a:buClr>
                          <a:srgbClr val="666699"/>
                        </a:buClr>
                        <a:buFont typeface="Arial" pitchFamily="34" charset="0"/>
                        <a:buChar char="•"/>
                      </a:pPr>
                      <a:r>
                        <a:rPr lang="ko-KR" altLang="en-US" sz="1450" b="1" spc="-133" dirty="0" smtClean="0">
                          <a:latin typeface="+mn-ea"/>
                        </a:rPr>
                        <a:t>  수공구에는 각각의 용도가 정해져 있으므로 용도에 맞는 올바른 공구를 사용</a:t>
                      </a:r>
                      <a:endParaRPr lang="en-US" altLang="ko-KR" sz="1450" b="1" spc="-133" dirty="0" smtClean="0">
                        <a:latin typeface="+mn-ea"/>
                      </a:endParaRPr>
                    </a:p>
                    <a:p>
                      <a:pPr marL="360000">
                        <a:lnSpc>
                          <a:spcPct val="200000"/>
                        </a:lnSpc>
                        <a:buClr>
                          <a:srgbClr val="666699"/>
                        </a:buClr>
                        <a:buFont typeface="Arial" pitchFamily="34" charset="0"/>
                        <a:buChar char="•"/>
                      </a:pPr>
                      <a:r>
                        <a:rPr lang="ko-KR" altLang="en-US" sz="1450" b="1" spc="-133" dirty="0" smtClean="0">
                          <a:latin typeface="+mn-ea"/>
                        </a:rPr>
                        <a:t>  공구를 사용하고 난 후 개수와 상태를 확인하고 정리 정돈한다</a:t>
                      </a:r>
                      <a:r>
                        <a:rPr lang="en-US" altLang="ko-KR" sz="1450" b="1" spc="-133" dirty="0" smtClean="0">
                          <a:latin typeface="+mn-ea"/>
                        </a:rPr>
                        <a:t>.</a:t>
                      </a:r>
                    </a:p>
                  </a:txBody>
                  <a:tcPr marL="108000" marR="108000" marT="36000" marB="5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grpSp>
        <p:nvGrpSpPr>
          <p:cNvPr id="6" name="그룹 5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7" name="직사각형 6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pic>
        <p:nvPicPr>
          <p:cNvPr id="10" name="그림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271" y="181756"/>
            <a:ext cx="11102269" cy="1176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56288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그룹 14"/>
          <p:cNvGrpSpPr/>
          <p:nvPr/>
        </p:nvGrpSpPr>
        <p:grpSpPr>
          <a:xfrm>
            <a:off x="3630707" y="3079961"/>
            <a:ext cx="7858180" cy="3287010"/>
            <a:chOff x="3441681" y="3072604"/>
            <a:chExt cx="7858180" cy="3143272"/>
          </a:xfrm>
        </p:grpSpPr>
        <p:sp>
          <p:nvSpPr>
            <p:cNvPr id="6" name="대각선 방향의 모서리가 잘린 사각형 5"/>
            <p:cNvSpPr/>
            <p:nvPr/>
          </p:nvSpPr>
          <p:spPr>
            <a:xfrm>
              <a:off x="3441681" y="3072604"/>
              <a:ext cx="7858180" cy="1643074"/>
            </a:xfrm>
            <a:prstGeom prst="snip2DiagRect">
              <a:avLst/>
            </a:prstGeom>
            <a:solidFill>
              <a:srgbClr val="DB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0" name="대각선 방향의 모서리가 잘린 사각형 9"/>
            <p:cNvSpPr/>
            <p:nvPr/>
          </p:nvSpPr>
          <p:spPr>
            <a:xfrm>
              <a:off x="3441681" y="4572802"/>
              <a:ext cx="7858180" cy="1643074"/>
            </a:xfrm>
            <a:prstGeom prst="snip2DiagRect">
              <a:avLst/>
            </a:prstGeom>
            <a:solidFill>
              <a:srgbClr val="DB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4" name="대각선 방향의 모서리가 잘린 사각형 13"/>
            <p:cNvSpPr/>
            <p:nvPr/>
          </p:nvSpPr>
          <p:spPr>
            <a:xfrm>
              <a:off x="3441681" y="4215612"/>
              <a:ext cx="7858180" cy="1643074"/>
            </a:xfrm>
            <a:prstGeom prst="snip2DiagRect">
              <a:avLst/>
            </a:prstGeom>
            <a:solidFill>
              <a:srgbClr val="DB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655599" y="1358092"/>
            <a:ext cx="2643206" cy="8207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100" b="1" spc="-133" dirty="0" smtClean="0">
                <a:solidFill>
                  <a:srgbClr val="33CCCC"/>
                </a:solidFill>
              </a:rPr>
              <a:t>12.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100" b="1" spc="-133" dirty="0" smtClean="0">
                <a:solidFill>
                  <a:srgbClr val="33CCCC"/>
                </a:solidFill>
              </a:rPr>
              <a:t>화재예방</a:t>
            </a:r>
            <a:endParaRPr lang="ko-KR" altLang="en-US" sz="2100" b="1" spc="-133" dirty="0">
              <a:solidFill>
                <a:srgbClr val="33CCCC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620276" y="1401446"/>
            <a:ext cx="8001056" cy="13849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200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화재의 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3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요소는 가연물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err="1" smtClean="0">
                <a:solidFill>
                  <a:prstClr val="black"/>
                </a:solidFill>
              </a:rPr>
              <a:t>점화원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산소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ct val="200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en-US" altLang="ko-KR" sz="15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불을 끄는 경우 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3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요소 중 한 가지를 제거해야 함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ct val="200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화재예방을 위해서는 다음의 사항을 준수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</p:txBody>
      </p:sp>
      <p:pic>
        <p:nvPicPr>
          <p:cNvPr id="8" name="그림 7" descr="27 불의삼각형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65207" y="1480595"/>
            <a:ext cx="1582553" cy="1395869"/>
          </a:xfrm>
          <a:prstGeom prst="rect">
            <a:avLst/>
          </a:prstGeom>
        </p:spPr>
      </p:pic>
      <p:pic>
        <p:nvPicPr>
          <p:cNvPr id="9" name="그림 8" descr="27-1 박스제목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41681" y="2971398"/>
            <a:ext cx="1071570" cy="57880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941747" y="3285046"/>
            <a:ext cx="7143800" cy="276998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700"/>
              </a:lnSpc>
              <a:buClr>
                <a:srgbClr val="0070C0"/>
              </a:buClr>
              <a:buFont typeface="Arial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 화기엄금 표시가 있는 장소에서는 화기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(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불 또는 불로 되는 것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)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 사용금지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700"/>
              </a:lnSpc>
              <a:buClr>
                <a:srgbClr val="0070C0"/>
              </a:buClr>
              <a:buFont typeface="Arial" pitchFamily="34" charset="0"/>
              <a:buChar char="•"/>
            </a:pPr>
            <a:r>
              <a:rPr lang="en-US" altLang="ko-KR" sz="1500" b="1" spc="-133" dirty="0">
                <a:solidFill>
                  <a:prstClr val="black"/>
                </a:solidFill>
              </a:rPr>
              <a:t> 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작업 상 필요하더라도 관리자 허가 없이 화기 사용금지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700"/>
              </a:lnSpc>
              <a:buClr>
                <a:srgbClr val="0070C0"/>
              </a:buClr>
              <a:buFont typeface="Arial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 화재위험장소에는 </a:t>
            </a:r>
            <a:r>
              <a:rPr lang="ko-KR" altLang="en-US" sz="1500" b="1" spc="-133" dirty="0" err="1" smtClean="0">
                <a:solidFill>
                  <a:prstClr val="black"/>
                </a:solidFill>
              </a:rPr>
              <a:t>점화원이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 될만한 것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(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성냥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라이터 등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)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 소지금지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700"/>
              </a:lnSpc>
              <a:buClr>
                <a:srgbClr val="0070C0"/>
              </a:buClr>
              <a:buFont typeface="Arial" pitchFamily="34" charset="0"/>
              <a:buChar char="•"/>
            </a:pP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700"/>
              </a:lnSpc>
              <a:buClr>
                <a:srgbClr val="0070C0"/>
              </a:buClr>
              <a:buFont typeface="Arial" pitchFamily="34" charset="0"/>
              <a:buChar char="•"/>
            </a:pP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700"/>
              </a:lnSpc>
              <a:buClr>
                <a:srgbClr val="0070C0"/>
              </a:buClr>
              <a:buFont typeface="Arial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 화기작업이 필요한 경우 반드시 정해진 책임자의 허가를 받음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700"/>
              </a:lnSpc>
              <a:buClr>
                <a:srgbClr val="0070C0"/>
              </a:buClr>
              <a:buFont typeface="Arial" pitchFamily="34" charset="0"/>
              <a:buChar char="•"/>
            </a:pPr>
            <a:r>
              <a:rPr lang="en-US" altLang="ko-KR" sz="1500" b="1" spc="-133" dirty="0">
                <a:solidFill>
                  <a:prstClr val="black"/>
                </a:solidFill>
              </a:rPr>
              <a:t> 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화기작업 시 가연물이 있는 곳은 피하고 바람이 강한 때를 피해 작업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700"/>
              </a:lnSpc>
              <a:buClr>
                <a:srgbClr val="0070C0"/>
              </a:buClr>
              <a:buFont typeface="Arial" pitchFamily="34" charset="0"/>
              <a:buChar char="•"/>
            </a:pPr>
            <a:r>
              <a:rPr lang="en-US" altLang="ko-KR" sz="1500" b="1" spc="-133" dirty="0">
                <a:solidFill>
                  <a:prstClr val="black"/>
                </a:solidFill>
              </a:rPr>
              <a:t> 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화기작업 후 주변을 정리하고 불이 꺼진 것을 확인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</p:txBody>
      </p:sp>
      <p:pic>
        <p:nvPicPr>
          <p:cNvPr id="12" name="그림 11" descr="27-2 박스제목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441681" y="4693429"/>
            <a:ext cx="1071570" cy="578805"/>
          </a:xfrm>
          <a:prstGeom prst="rect">
            <a:avLst/>
          </a:prstGeom>
        </p:spPr>
      </p:pic>
      <p:grpSp>
        <p:nvGrpSpPr>
          <p:cNvPr id="21" name="그룹 20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22" name="직사각형 21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pic>
        <p:nvPicPr>
          <p:cNvPr id="16" name="그림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0271" y="181756"/>
            <a:ext cx="11102269" cy="1176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692839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그룹 14"/>
          <p:cNvGrpSpPr/>
          <p:nvPr/>
        </p:nvGrpSpPr>
        <p:grpSpPr>
          <a:xfrm>
            <a:off x="3441681" y="1557586"/>
            <a:ext cx="7858180" cy="4873466"/>
            <a:chOff x="3441681" y="3072604"/>
            <a:chExt cx="7858180" cy="3143272"/>
          </a:xfrm>
        </p:grpSpPr>
        <p:sp>
          <p:nvSpPr>
            <p:cNvPr id="6" name="대각선 방향의 모서리가 잘린 사각형 5"/>
            <p:cNvSpPr/>
            <p:nvPr/>
          </p:nvSpPr>
          <p:spPr>
            <a:xfrm>
              <a:off x="3441681" y="3072604"/>
              <a:ext cx="7858180" cy="1643074"/>
            </a:xfrm>
            <a:prstGeom prst="snip2DiagRect">
              <a:avLst/>
            </a:prstGeom>
            <a:solidFill>
              <a:srgbClr val="DB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0" name="대각선 방향의 모서리가 잘린 사각형 9"/>
            <p:cNvSpPr/>
            <p:nvPr/>
          </p:nvSpPr>
          <p:spPr>
            <a:xfrm>
              <a:off x="3441681" y="4572802"/>
              <a:ext cx="7858180" cy="1643074"/>
            </a:xfrm>
            <a:prstGeom prst="snip2DiagRect">
              <a:avLst/>
            </a:prstGeom>
            <a:solidFill>
              <a:srgbClr val="DB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4" name="대각선 방향의 모서리가 잘린 사각형 13"/>
            <p:cNvSpPr/>
            <p:nvPr/>
          </p:nvSpPr>
          <p:spPr>
            <a:xfrm>
              <a:off x="3441681" y="4215612"/>
              <a:ext cx="7858180" cy="1643074"/>
            </a:xfrm>
            <a:prstGeom prst="snip2DiagRect">
              <a:avLst/>
            </a:prstGeom>
            <a:solidFill>
              <a:srgbClr val="DB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3727433" y="1753716"/>
            <a:ext cx="7326006" cy="415498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700"/>
              </a:lnSpc>
              <a:buClr>
                <a:srgbClr val="0070C0"/>
              </a:buClr>
              <a:buFont typeface="Arial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 기름이 묻은 걸레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톱밥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셀룰로이드 등은 자연발화 가능성이 있어 지정 용기에 넣고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700"/>
              </a:lnSpc>
              <a:buClr>
                <a:srgbClr val="0070C0"/>
              </a:buClr>
            </a:pPr>
            <a:r>
              <a:rPr lang="en-US" altLang="ko-KR" sz="1500" b="1" spc="-133" dirty="0">
                <a:solidFill>
                  <a:prstClr val="black"/>
                </a:solidFill>
              </a:rPr>
              <a:t> 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  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반드시 뚜껑을 덮음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700"/>
              </a:lnSpc>
              <a:buClr>
                <a:srgbClr val="0070C0"/>
              </a:buClr>
              <a:buFont typeface="Arial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 대패 쓰레기 등 연소하기 쉬운 것은 정해진 장소에 보관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700"/>
              </a:lnSpc>
              <a:buClr>
                <a:srgbClr val="0070C0"/>
              </a:buClr>
              <a:buFont typeface="Arial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 타는 냄새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연기를 본 경우 등 화재위험 감지 시 즉시 보고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700"/>
              </a:lnSpc>
              <a:buClr>
                <a:srgbClr val="0070C0"/>
              </a:buClr>
              <a:buFont typeface="Arial" pitchFamily="34" charset="0"/>
              <a:buChar char="•"/>
            </a:pPr>
            <a:endParaRPr lang="en-US" altLang="ko-KR" sz="1500" b="1" spc="-133" dirty="0">
              <a:solidFill>
                <a:prstClr val="black"/>
              </a:solidFill>
            </a:endParaRPr>
          </a:p>
          <a:p>
            <a:pPr>
              <a:lnSpc>
                <a:spcPts val="2700"/>
              </a:lnSpc>
              <a:buClr>
                <a:srgbClr val="0070C0"/>
              </a:buClr>
              <a:buFont typeface="Arial" pitchFamily="34" charset="0"/>
              <a:buChar char="•"/>
            </a:pPr>
            <a:r>
              <a:rPr lang="en-US" altLang="ko-KR" sz="1500" b="1" spc="-133" dirty="0" smtClean="0">
                <a:solidFill>
                  <a:prstClr val="black"/>
                </a:solidFill>
              </a:rPr>
              <a:t> 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작업자는 소화기가 놓인 장소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(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위치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)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를 알고 있어야 함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700"/>
              </a:lnSpc>
              <a:buClr>
                <a:srgbClr val="0070C0"/>
              </a:buClr>
              <a:buFont typeface="Arial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 소화기재는 정해진 장소에서 임의로 옮기지 않으며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소화기구 주위 정리정돈 실시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700"/>
              </a:lnSpc>
              <a:buClr>
                <a:srgbClr val="0070C0"/>
              </a:buClr>
              <a:buFont typeface="Arial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 </a:t>
            </a:r>
            <a:r>
              <a:rPr lang="ko-KR" altLang="en-US" sz="1500" b="1" spc="-133" dirty="0" err="1" smtClean="0">
                <a:solidFill>
                  <a:prstClr val="black"/>
                </a:solidFill>
              </a:rPr>
              <a:t>대피로를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 확보하고 근로자 대피를 유도하는 화재감시자 지정 및 배치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700"/>
              </a:lnSpc>
              <a:buClr>
                <a:srgbClr val="0070C0"/>
              </a:buClr>
            </a:pPr>
            <a:endParaRPr lang="en-US" altLang="ko-KR" sz="1500" b="1" spc="-133" dirty="0">
              <a:solidFill>
                <a:prstClr val="black"/>
              </a:solidFill>
            </a:endParaRPr>
          </a:p>
          <a:p>
            <a:pPr>
              <a:lnSpc>
                <a:spcPts val="2700"/>
              </a:lnSpc>
              <a:buClr>
                <a:srgbClr val="0070C0"/>
              </a:buClr>
              <a:buFont typeface="Arial" pitchFamily="34" charset="0"/>
              <a:buChar char="•"/>
            </a:pPr>
            <a:r>
              <a:rPr lang="ko-KR" altLang="en-US" sz="1500" b="1" spc="-133" dirty="0">
                <a:solidFill>
                  <a:prstClr val="black"/>
                </a:solidFill>
              </a:rPr>
              <a:t>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 화재 발견 시 경보설비 작동 및 큰 소리로 알림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>
                <a:solidFill>
                  <a:prstClr val="black"/>
                </a:solidFill>
              </a:rPr>
              <a:t>혼자서 불을 끄려고 해서는 안됨</a:t>
            </a:r>
            <a:endParaRPr lang="en-US" altLang="ko-KR" sz="1500" b="1" spc="-133" dirty="0">
              <a:solidFill>
                <a:prstClr val="black"/>
              </a:solidFill>
            </a:endParaRPr>
          </a:p>
          <a:p>
            <a:pPr>
              <a:lnSpc>
                <a:spcPts val="2700"/>
              </a:lnSpc>
              <a:buClr>
                <a:srgbClr val="0070C0"/>
              </a:buClr>
              <a:buFont typeface="Arial" pitchFamily="34" charset="0"/>
              <a:buChar char="•"/>
            </a:pPr>
            <a:r>
              <a:rPr lang="ko-KR" altLang="en-US" sz="1500" b="1" spc="-133" dirty="0">
                <a:solidFill>
                  <a:prstClr val="black"/>
                </a:solidFill>
              </a:rPr>
              <a:t>  화재 보고는 가장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신속하게 하며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전화연락 </a:t>
            </a:r>
            <a:r>
              <a:rPr lang="ko-KR" altLang="en-US" sz="1500" b="1" spc="-133" dirty="0">
                <a:solidFill>
                  <a:prstClr val="black"/>
                </a:solidFill>
              </a:rPr>
              <a:t>요령 및 비상연락망을 잘 기억할 것</a:t>
            </a:r>
            <a:endParaRPr lang="en-US" altLang="ko-KR" sz="1500" b="1" spc="-133" dirty="0">
              <a:solidFill>
                <a:prstClr val="black"/>
              </a:solidFill>
            </a:endParaRPr>
          </a:p>
          <a:p>
            <a:pPr>
              <a:lnSpc>
                <a:spcPts val="2700"/>
              </a:lnSpc>
              <a:buClr>
                <a:srgbClr val="0070C0"/>
              </a:buClr>
              <a:buFont typeface="Arial" pitchFamily="34" charset="0"/>
              <a:buChar char="•"/>
            </a:pPr>
            <a:r>
              <a:rPr lang="ko-KR" altLang="en-US" sz="1500" b="1" spc="-133" dirty="0">
                <a:solidFill>
                  <a:prstClr val="black"/>
                </a:solidFill>
              </a:rPr>
              <a:t> 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감전 방지를 위해 </a:t>
            </a:r>
            <a:r>
              <a:rPr lang="ko-KR" altLang="en-US" sz="1500" b="1" spc="-133" dirty="0">
                <a:solidFill>
                  <a:prstClr val="black"/>
                </a:solidFill>
              </a:rPr>
              <a:t>즉시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부근의 전원 스위치를 끔</a:t>
            </a:r>
            <a:endParaRPr lang="en-US" altLang="ko-KR" sz="1500" b="1" spc="-133" dirty="0">
              <a:solidFill>
                <a:prstClr val="black"/>
              </a:solidFill>
            </a:endParaRPr>
          </a:p>
        </p:txBody>
      </p:sp>
      <p:pic>
        <p:nvPicPr>
          <p:cNvPr id="13" name="그림 12" descr="27-3 박스제목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27367" y="1416818"/>
            <a:ext cx="1060483" cy="572816"/>
          </a:xfrm>
          <a:prstGeom prst="rect">
            <a:avLst/>
          </a:prstGeom>
        </p:spPr>
      </p:pic>
      <p:grpSp>
        <p:nvGrpSpPr>
          <p:cNvPr id="21" name="그룹 20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22" name="직사각형 21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pic>
        <p:nvPicPr>
          <p:cNvPr id="24" name="그림 23" descr="27-3 박스제목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27366" y="3145010"/>
            <a:ext cx="1060483" cy="572816"/>
          </a:xfrm>
          <a:prstGeom prst="rect">
            <a:avLst/>
          </a:prstGeom>
        </p:spPr>
      </p:pic>
      <p:grpSp>
        <p:nvGrpSpPr>
          <p:cNvPr id="18" name="그룹 17"/>
          <p:cNvGrpSpPr/>
          <p:nvPr/>
        </p:nvGrpSpPr>
        <p:grpSpPr>
          <a:xfrm>
            <a:off x="3197303" y="3162373"/>
            <a:ext cx="1071570" cy="285752"/>
            <a:chOff x="3288870" y="5101464"/>
            <a:chExt cx="928694" cy="285752"/>
          </a:xfrm>
        </p:grpSpPr>
        <p:pic>
          <p:nvPicPr>
            <p:cNvPr id="19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341081" y="5130017"/>
              <a:ext cx="869905" cy="232176"/>
            </a:xfrm>
            <a:prstGeom prst="rect">
              <a:avLst/>
            </a:prstGeom>
            <a:solidFill>
              <a:srgbClr val="33CCCC"/>
            </a:solidFill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0" name="TextBox 19"/>
            <p:cNvSpPr txBox="1"/>
            <p:nvPr/>
          </p:nvSpPr>
          <p:spPr>
            <a:xfrm>
              <a:off x="3288870" y="5101464"/>
              <a:ext cx="928694" cy="285752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ko-KR" altLang="en-US" sz="1400" spc="-150" dirty="0" smtClean="0">
                  <a:solidFill>
                    <a:prstClr val="white"/>
                  </a:solidFill>
                </a:rPr>
                <a:t>④ 소화설비</a:t>
              </a:r>
              <a:endParaRPr lang="en-US" altLang="ko-KR" sz="1400" spc="-150" dirty="0" smtClean="0">
                <a:solidFill>
                  <a:prstClr val="white"/>
                </a:solidFill>
              </a:endParaRPr>
            </a:p>
          </p:txBody>
        </p:sp>
      </p:grpSp>
      <p:pic>
        <p:nvPicPr>
          <p:cNvPr id="26" name="그림 25" descr="27-5 박스제목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27367" y="4509914"/>
            <a:ext cx="1071570" cy="578804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655599" y="1358092"/>
            <a:ext cx="2643206" cy="8207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100" b="1" spc="-133" dirty="0" smtClean="0">
                <a:solidFill>
                  <a:srgbClr val="33CCCC"/>
                </a:solidFill>
              </a:rPr>
              <a:t>12.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100" b="1" spc="-133" dirty="0" smtClean="0">
                <a:solidFill>
                  <a:srgbClr val="33CCCC"/>
                </a:solidFill>
              </a:rPr>
              <a:t>화재예방</a:t>
            </a:r>
            <a:endParaRPr lang="ko-KR" altLang="en-US" sz="2100" b="1" spc="-133" dirty="0">
              <a:solidFill>
                <a:srgbClr val="33CCCC"/>
              </a:solidFill>
            </a:endParaRPr>
          </a:p>
        </p:txBody>
      </p:sp>
      <p:pic>
        <p:nvPicPr>
          <p:cNvPr id="27" name="그림 2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0271" y="181756"/>
            <a:ext cx="11102269" cy="1176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6271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869913" y="715150"/>
            <a:ext cx="10572824" cy="714380"/>
            <a:chOff x="869913" y="715150"/>
            <a:chExt cx="10572824" cy="714380"/>
          </a:xfrm>
        </p:grpSpPr>
        <p:sp>
          <p:nvSpPr>
            <p:cNvPr id="3" name="직사각형 2"/>
            <p:cNvSpPr/>
            <p:nvPr/>
          </p:nvSpPr>
          <p:spPr>
            <a:xfrm>
              <a:off x="869913" y="715150"/>
              <a:ext cx="2928958" cy="714380"/>
            </a:xfrm>
            <a:prstGeom prst="rect">
              <a:avLst/>
            </a:prstGeom>
            <a:solidFill>
              <a:srgbClr val="BF9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" name="직사각형 3"/>
            <p:cNvSpPr/>
            <p:nvPr/>
          </p:nvSpPr>
          <p:spPr>
            <a:xfrm>
              <a:off x="3798871" y="715150"/>
              <a:ext cx="7643866" cy="714380"/>
            </a:xfrm>
            <a:prstGeom prst="rect">
              <a:avLst/>
            </a:prstGeom>
            <a:solidFill>
              <a:srgbClr val="6666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4227498" y="715150"/>
            <a:ext cx="4320973" cy="57708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ct val="150000"/>
              </a:lnSpc>
            </a:pPr>
            <a:r>
              <a:rPr lang="ko-KR" altLang="en-US" sz="2500" b="1" spc="-133" dirty="0" smtClean="0">
                <a:solidFill>
                  <a:schemeClr val="bg1"/>
                </a:solidFill>
                <a:latin typeface="맑은 고딕"/>
                <a:ea typeface="맑은 고딕"/>
              </a:rPr>
              <a:t>안전보건나침반  </a:t>
            </a:r>
            <a:r>
              <a:rPr lang="en-US" altLang="ko-KR" sz="2000" spc="-133" dirty="0" smtClean="0">
                <a:solidFill>
                  <a:schemeClr val="bg1"/>
                </a:solidFill>
                <a:latin typeface="맑은 고딕"/>
                <a:ea typeface="맑은 고딕"/>
              </a:rPr>
              <a:t>_ </a:t>
            </a:r>
            <a:r>
              <a:rPr lang="ko-KR" altLang="en-US" sz="2000" spc="-133" dirty="0" smtClean="0">
                <a:solidFill>
                  <a:schemeClr val="bg1"/>
                </a:solidFill>
                <a:latin typeface="맑은 고딕"/>
                <a:ea typeface="맑은 고딕"/>
              </a:rPr>
              <a:t>목 차②</a:t>
            </a:r>
            <a:endParaRPr lang="ko-KR" altLang="en-US" sz="2000" spc="-133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84228" y="824989"/>
            <a:ext cx="2571767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 algn="ctr">
              <a:lnSpc>
                <a:spcPct val="150000"/>
              </a:lnSpc>
            </a:pPr>
            <a:r>
              <a:rPr lang="ko-KR" altLang="en-US" sz="2000" b="1" spc="-133" dirty="0" smtClean="0">
                <a:latin typeface="+mj-ea"/>
                <a:ea typeface="+mj-ea"/>
              </a:rPr>
              <a:t>예비산업인력을 위한</a:t>
            </a:r>
            <a:endParaRPr lang="ko-KR" altLang="en-US" sz="2000" b="1" spc="-133" dirty="0">
              <a:latin typeface="+mj-ea"/>
              <a:ea typeface="+mj-e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69913" y="1786720"/>
            <a:ext cx="2714644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ct val="150000"/>
              </a:lnSpc>
            </a:pPr>
            <a:r>
              <a:rPr lang="en-US" altLang="ko-KR" sz="2000" b="1" spc="-133" dirty="0" smtClean="0">
                <a:solidFill>
                  <a:srgbClr val="33CCCC"/>
                </a:solidFill>
                <a:latin typeface="+mj-ea"/>
                <a:ea typeface="+mj-ea"/>
              </a:rPr>
              <a:t>3. </a:t>
            </a:r>
            <a:r>
              <a:rPr lang="ko-KR" altLang="en-US" sz="1600" b="1" spc="-133" dirty="0" smtClean="0">
                <a:latin typeface="+mj-ea"/>
                <a:ea typeface="+mj-ea"/>
              </a:rPr>
              <a:t>사망재해 다발 </a:t>
            </a:r>
            <a:r>
              <a:rPr lang="ko-KR" altLang="en-US" sz="1600" b="1" spc="-133" dirty="0" err="1" smtClean="0">
                <a:latin typeface="+mj-ea"/>
                <a:ea typeface="+mj-ea"/>
              </a:rPr>
              <a:t>작업공종</a:t>
            </a:r>
            <a:endParaRPr lang="ko-KR" altLang="en-US" sz="1600" b="1" spc="-133" dirty="0">
              <a:latin typeface="+mj-ea"/>
              <a:ea typeface="+mj-e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69913" y="3861842"/>
            <a:ext cx="2714644" cy="6899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500"/>
              </a:lnSpc>
            </a:pPr>
            <a:r>
              <a:rPr lang="en-US" altLang="ko-KR" sz="2000" b="1" spc="-133" dirty="0" smtClean="0">
                <a:solidFill>
                  <a:srgbClr val="33CCCC"/>
                </a:solidFill>
                <a:latin typeface="+mj-ea"/>
                <a:ea typeface="+mj-ea"/>
              </a:rPr>
              <a:t>4. </a:t>
            </a:r>
            <a:r>
              <a:rPr lang="ko-KR" altLang="en-US" sz="1600" b="1" spc="-133" dirty="0" smtClean="0">
                <a:latin typeface="+mj-ea"/>
                <a:ea typeface="+mj-ea"/>
              </a:rPr>
              <a:t>사망재해 다발 사례와 대책</a:t>
            </a:r>
          </a:p>
          <a:p>
            <a:pPr marL="383558" indent="-383558">
              <a:lnSpc>
                <a:spcPct val="150000"/>
              </a:lnSpc>
            </a:pPr>
            <a:endParaRPr lang="ko-KR" altLang="en-US" sz="1600" b="1" spc="-133" dirty="0">
              <a:latin typeface="+mj-ea"/>
              <a:ea typeface="+mj-ea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084623" y="3872243"/>
            <a:ext cx="3429024" cy="10402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30000"/>
              </a:lnSpc>
              <a:buClr>
                <a:srgbClr val="33CCCC"/>
              </a:buClr>
            </a:pPr>
            <a:r>
              <a:rPr lang="en-US" altLang="ko-KR" sz="1300" b="1" spc="-133" dirty="0" smtClean="0">
                <a:latin typeface="+mn-ea"/>
              </a:rPr>
              <a:t>1.  </a:t>
            </a:r>
            <a:r>
              <a:rPr lang="ko-KR" altLang="en-US" sz="1300" b="1" spc="-133" dirty="0" smtClean="0">
                <a:latin typeface="+mn-ea"/>
              </a:rPr>
              <a:t>철근콘크리트 공사</a:t>
            </a:r>
            <a:endParaRPr lang="en-US" altLang="ko-KR" sz="1300" b="1" spc="-133" dirty="0" smtClean="0">
              <a:latin typeface="+mn-ea"/>
            </a:endParaRPr>
          </a:p>
          <a:p>
            <a:pPr>
              <a:lnSpc>
                <a:spcPct val="130000"/>
              </a:lnSpc>
              <a:buClr>
                <a:srgbClr val="33CCCC"/>
              </a:buClr>
            </a:pPr>
            <a:r>
              <a:rPr lang="en-US" altLang="ko-KR" sz="1300" b="1" spc="-133" dirty="0" smtClean="0">
                <a:latin typeface="+mn-ea"/>
              </a:rPr>
              <a:t>2.  </a:t>
            </a:r>
            <a:r>
              <a:rPr lang="ko-KR" altLang="en-US" sz="1300" b="1" spc="-133" dirty="0" smtClean="0">
                <a:latin typeface="+mn-ea"/>
              </a:rPr>
              <a:t>철골조립 공사</a:t>
            </a:r>
          </a:p>
          <a:p>
            <a:pPr>
              <a:lnSpc>
                <a:spcPct val="130000"/>
              </a:lnSpc>
              <a:buClr>
                <a:srgbClr val="33CCCC"/>
              </a:buClr>
            </a:pPr>
            <a:r>
              <a:rPr lang="en-US" altLang="ko-KR" sz="1300" b="1" spc="-133" dirty="0" smtClean="0">
                <a:latin typeface="+mn-ea"/>
              </a:rPr>
              <a:t>3.  </a:t>
            </a:r>
            <a:r>
              <a:rPr lang="ko-KR" altLang="en-US" sz="1300" b="1" spc="-133" dirty="0" smtClean="0">
                <a:latin typeface="+mn-ea"/>
              </a:rPr>
              <a:t>비계 등 가설구조물 공사</a:t>
            </a:r>
          </a:p>
          <a:p>
            <a:pPr>
              <a:lnSpc>
                <a:spcPct val="130000"/>
              </a:lnSpc>
              <a:buClr>
                <a:srgbClr val="33CCCC"/>
              </a:buClr>
            </a:pPr>
            <a:r>
              <a:rPr lang="en-US" altLang="ko-KR" sz="1300" b="1" spc="-133" dirty="0" smtClean="0">
                <a:latin typeface="+mn-ea"/>
              </a:rPr>
              <a:t>4.  </a:t>
            </a:r>
            <a:r>
              <a:rPr lang="ko-KR" altLang="en-US" sz="1300" b="1" spc="-133" dirty="0" err="1" smtClean="0">
                <a:latin typeface="+mn-ea"/>
              </a:rPr>
              <a:t>조적</a:t>
            </a:r>
            <a:r>
              <a:rPr lang="en-US" altLang="ko-KR" sz="1300" b="1" spc="-133" dirty="0" smtClean="0"/>
              <a:t>·</a:t>
            </a:r>
            <a:r>
              <a:rPr lang="ko-KR" altLang="en-US" sz="1300" b="1" spc="-133" dirty="0" smtClean="0"/>
              <a:t>미장</a:t>
            </a:r>
            <a:r>
              <a:rPr lang="en-US" altLang="ko-KR" sz="1300" b="1" spc="-133" dirty="0" smtClean="0"/>
              <a:t>·</a:t>
            </a:r>
            <a:r>
              <a:rPr lang="ko-KR" altLang="en-US" sz="1300" b="1" spc="-133" dirty="0" smtClean="0"/>
              <a:t>방수 공사</a:t>
            </a:r>
            <a:endParaRPr lang="en-US" altLang="ko-KR" sz="1300" b="1" spc="-133" dirty="0" smtClean="0">
              <a:latin typeface="+mn-ea"/>
            </a:endParaRPr>
          </a:p>
        </p:txBody>
      </p:sp>
      <p:cxnSp>
        <p:nvCxnSpPr>
          <p:cNvPr id="12" name="직선 연결선 11"/>
          <p:cNvCxnSpPr/>
          <p:nvPr/>
        </p:nvCxnSpPr>
        <p:spPr>
          <a:xfrm rot="5400000">
            <a:off x="1870442" y="3858025"/>
            <a:ext cx="3857652" cy="794"/>
          </a:xfrm>
          <a:prstGeom prst="line">
            <a:avLst/>
          </a:prstGeom>
          <a:ln w="44450">
            <a:solidFill>
              <a:srgbClr val="33CC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8085151" y="3872243"/>
            <a:ext cx="3000396" cy="101162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30000"/>
              </a:lnSpc>
              <a:buClr>
                <a:srgbClr val="33CCCC"/>
              </a:buClr>
            </a:pPr>
            <a:r>
              <a:rPr lang="en-US" altLang="ko-KR" sz="1300" b="1" spc="-133" dirty="0" smtClean="0">
                <a:latin typeface="+mn-ea"/>
              </a:rPr>
              <a:t>5.  </a:t>
            </a:r>
            <a:r>
              <a:rPr lang="ko-KR" altLang="en-US" sz="1300" b="1" spc="-133" dirty="0" smtClean="0">
                <a:latin typeface="+mn-ea"/>
              </a:rPr>
              <a:t>도로보수 작업</a:t>
            </a:r>
            <a:endParaRPr lang="en-US" altLang="ko-KR" sz="1300" b="1" spc="-133" dirty="0" smtClean="0">
              <a:latin typeface="+mn-ea"/>
            </a:endParaRPr>
          </a:p>
          <a:p>
            <a:pPr>
              <a:lnSpc>
                <a:spcPct val="130000"/>
              </a:lnSpc>
              <a:buClr>
                <a:srgbClr val="33CCCC"/>
              </a:buClr>
            </a:pPr>
            <a:r>
              <a:rPr lang="en-US" altLang="ko-KR" sz="1300" b="1" spc="-133" dirty="0" smtClean="0">
                <a:latin typeface="+mn-ea"/>
              </a:rPr>
              <a:t>6. </a:t>
            </a:r>
            <a:r>
              <a:rPr lang="ko-KR" altLang="en-US" sz="1300" b="1" spc="-133" dirty="0" smtClean="0">
                <a:latin typeface="+mn-ea"/>
              </a:rPr>
              <a:t> 건설기계 관련 작업</a:t>
            </a:r>
            <a:endParaRPr lang="en-US" altLang="ko-KR" sz="1300" b="1" spc="-133" dirty="0" smtClean="0">
              <a:latin typeface="+mn-ea"/>
            </a:endParaRPr>
          </a:p>
          <a:p>
            <a:pPr>
              <a:lnSpc>
                <a:spcPct val="130000"/>
              </a:lnSpc>
              <a:buClr>
                <a:srgbClr val="33CCCC"/>
              </a:buClr>
            </a:pPr>
            <a:r>
              <a:rPr lang="en-US" altLang="ko-KR" sz="1300" b="1" spc="-133" dirty="0" smtClean="0">
                <a:latin typeface="+mn-ea"/>
              </a:rPr>
              <a:t>7.  </a:t>
            </a:r>
            <a:r>
              <a:rPr lang="ko-KR" altLang="en-US" sz="1300" b="1" spc="-133" dirty="0" smtClean="0">
                <a:latin typeface="+mn-ea"/>
              </a:rPr>
              <a:t>외부 도장 공사</a:t>
            </a:r>
            <a:endParaRPr lang="en-US" altLang="ko-KR" sz="1300" b="1" spc="-133" dirty="0" smtClean="0">
              <a:latin typeface="+mn-ea"/>
            </a:endParaRPr>
          </a:p>
          <a:p>
            <a:pPr>
              <a:lnSpc>
                <a:spcPct val="130000"/>
              </a:lnSpc>
              <a:buClr>
                <a:srgbClr val="33CCCC"/>
              </a:buClr>
            </a:pPr>
            <a:r>
              <a:rPr lang="en-US" altLang="ko-KR" sz="1300" b="1" spc="-133" dirty="0" smtClean="0">
                <a:latin typeface="+mn-ea"/>
              </a:rPr>
              <a:t>8.  </a:t>
            </a:r>
            <a:r>
              <a:rPr lang="ko-KR" altLang="en-US" sz="1300" b="1" spc="-133" dirty="0" smtClean="0">
                <a:latin typeface="+mn-ea"/>
              </a:rPr>
              <a:t>상</a:t>
            </a:r>
            <a:r>
              <a:rPr lang="en-US" altLang="ko-KR" sz="1300" b="1" spc="-133" dirty="0" smtClean="0"/>
              <a:t>·</a:t>
            </a:r>
            <a:r>
              <a:rPr lang="ko-KR" altLang="en-US" sz="1300" b="1" spc="-133" dirty="0" smtClean="0"/>
              <a:t>하수도 공사</a:t>
            </a:r>
            <a:endParaRPr lang="en-US" altLang="ko-KR" sz="1300" b="1" spc="-133" dirty="0" smtClean="0">
              <a:latin typeface="+mn-ea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088119" y="1878714"/>
            <a:ext cx="3436928" cy="16804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20000"/>
              </a:lnSpc>
              <a:buClr>
                <a:srgbClr val="33CCCC"/>
              </a:buClr>
            </a:pPr>
            <a:r>
              <a:rPr lang="en-US" altLang="ko-KR" sz="1300" b="1" spc="-133" dirty="0" smtClean="0">
                <a:latin typeface="+mn-ea"/>
              </a:rPr>
              <a:t>1.  </a:t>
            </a:r>
            <a:r>
              <a:rPr lang="ko-KR" altLang="en-US" sz="1300" b="1" spc="-133" dirty="0" smtClean="0">
                <a:latin typeface="+mn-ea"/>
              </a:rPr>
              <a:t>철근콘크리트 공사</a:t>
            </a:r>
            <a:r>
              <a:rPr lang="en-US" altLang="ko-KR" sz="1300" b="1" spc="-133" dirty="0" smtClean="0">
                <a:latin typeface="+mn-ea"/>
              </a:rPr>
              <a:t>(</a:t>
            </a:r>
            <a:r>
              <a:rPr lang="ko-KR" altLang="en-US" sz="1300" b="1" spc="-133" dirty="0" smtClean="0">
                <a:latin typeface="+mn-ea"/>
              </a:rPr>
              <a:t>떨어짐</a:t>
            </a:r>
            <a:r>
              <a:rPr lang="en-US" altLang="ko-KR" sz="1300" b="1" spc="-133" dirty="0" smtClean="0">
                <a:latin typeface="+mn-ea"/>
              </a:rPr>
              <a:t>)</a:t>
            </a:r>
          </a:p>
          <a:p>
            <a:pPr>
              <a:lnSpc>
                <a:spcPct val="120000"/>
              </a:lnSpc>
              <a:buClr>
                <a:srgbClr val="33CCCC"/>
              </a:buClr>
            </a:pPr>
            <a:r>
              <a:rPr lang="en-US" altLang="ko-KR" sz="1300" b="1" spc="-133" dirty="0" smtClean="0">
                <a:latin typeface="+mn-ea"/>
              </a:rPr>
              <a:t>2.  </a:t>
            </a:r>
            <a:r>
              <a:rPr lang="ko-KR" altLang="en-US" sz="1300" b="1" spc="-133" dirty="0" smtClean="0">
                <a:latin typeface="+mn-ea"/>
              </a:rPr>
              <a:t>철근콘크리트 공사</a:t>
            </a:r>
            <a:r>
              <a:rPr lang="en-US" altLang="ko-KR" sz="1300" b="1" spc="-133" dirty="0" smtClean="0">
                <a:latin typeface="+mn-ea"/>
              </a:rPr>
              <a:t>(</a:t>
            </a:r>
            <a:r>
              <a:rPr lang="ko-KR" altLang="en-US" sz="1300" b="1" spc="-133" dirty="0" smtClean="0">
                <a:latin typeface="+mn-ea"/>
              </a:rPr>
              <a:t>무너짐</a:t>
            </a:r>
            <a:r>
              <a:rPr lang="en-US" altLang="ko-KR" sz="1300" b="1" spc="-133" dirty="0" smtClean="0">
                <a:latin typeface="+mn-ea"/>
              </a:rPr>
              <a:t>)</a:t>
            </a:r>
            <a:endParaRPr lang="ko-KR" altLang="en-US" sz="1300" b="1" spc="-133" dirty="0" smtClean="0">
              <a:latin typeface="+mn-ea"/>
            </a:endParaRPr>
          </a:p>
          <a:p>
            <a:pPr>
              <a:lnSpc>
                <a:spcPct val="120000"/>
              </a:lnSpc>
              <a:buClr>
                <a:srgbClr val="33CCCC"/>
              </a:buClr>
            </a:pPr>
            <a:r>
              <a:rPr lang="en-US" altLang="ko-KR" sz="1300" b="1" spc="-133" dirty="0" smtClean="0">
                <a:latin typeface="+mn-ea"/>
              </a:rPr>
              <a:t>3.  </a:t>
            </a:r>
            <a:r>
              <a:rPr lang="ko-KR" altLang="en-US" sz="1300" b="1" spc="-133" dirty="0" smtClean="0">
                <a:latin typeface="+mn-ea"/>
              </a:rPr>
              <a:t>건설기계 관련 작업</a:t>
            </a:r>
            <a:r>
              <a:rPr lang="en-US" altLang="ko-KR" sz="1300" b="1" spc="-133" dirty="0" smtClean="0">
                <a:latin typeface="+mn-ea"/>
              </a:rPr>
              <a:t>(</a:t>
            </a:r>
            <a:r>
              <a:rPr lang="ko-KR" altLang="en-US" sz="1300" b="1" spc="-133" dirty="0" smtClean="0">
                <a:latin typeface="+mn-ea"/>
              </a:rPr>
              <a:t>부딪힘</a:t>
            </a:r>
            <a:r>
              <a:rPr lang="en-US" altLang="ko-KR" sz="1300" b="1" spc="-133" dirty="0" smtClean="0">
                <a:latin typeface="+mn-ea"/>
              </a:rPr>
              <a:t>, </a:t>
            </a:r>
            <a:r>
              <a:rPr lang="ko-KR" altLang="en-US" sz="1300" b="1" spc="-133" dirty="0" smtClean="0">
                <a:latin typeface="+mn-ea"/>
              </a:rPr>
              <a:t>끼임</a:t>
            </a:r>
            <a:r>
              <a:rPr lang="en-US" altLang="ko-KR" sz="1300" b="1" spc="-133" dirty="0" smtClean="0">
                <a:latin typeface="+mn-ea"/>
              </a:rPr>
              <a:t>, </a:t>
            </a:r>
            <a:r>
              <a:rPr lang="ko-KR" altLang="en-US" sz="1300" b="1" spc="-133" dirty="0" smtClean="0">
                <a:latin typeface="+mn-ea"/>
              </a:rPr>
              <a:t>맞음</a:t>
            </a:r>
            <a:r>
              <a:rPr lang="en-US" altLang="ko-KR" sz="1300" b="1" spc="-133" dirty="0" smtClean="0">
                <a:latin typeface="+mn-ea"/>
              </a:rPr>
              <a:t>)</a:t>
            </a:r>
            <a:endParaRPr lang="ko-KR" altLang="en-US" sz="1300" b="1" spc="-133" dirty="0" smtClean="0">
              <a:latin typeface="+mn-ea"/>
            </a:endParaRPr>
          </a:p>
          <a:p>
            <a:pPr>
              <a:lnSpc>
                <a:spcPct val="120000"/>
              </a:lnSpc>
              <a:buClr>
                <a:srgbClr val="33CCCC"/>
              </a:buClr>
            </a:pPr>
            <a:r>
              <a:rPr lang="en-US" altLang="ko-KR" sz="1300" b="1" spc="-133" dirty="0" smtClean="0">
                <a:latin typeface="+mn-ea"/>
              </a:rPr>
              <a:t>4.  </a:t>
            </a:r>
            <a:r>
              <a:rPr lang="ko-KR" altLang="en-US" sz="1300" b="1" spc="-133" dirty="0" smtClean="0">
                <a:latin typeface="+mn-ea"/>
              </a:rPr>
              <a:t>비계 등 가설구조물공사</a:t>
            </a:r>
            <a:r>
              <a:rPr lang="en-US" altLang="ko-KR" sz="1300" b="1" spc="-133" dirty="0" smtClean="0">
                <a:latin typeface="+mn-ea"/>
              </a:rPr>
              <a:t>(</a:t>
            </a:r>
            <a:r>
              <a:rPr lang="ko-KR" altLang="en-US" sz="1300" b="1" spc="-133" dirty="0" smtClean="0">
                <a:latin typeface="+mn-ea"/>
              </a:rPr>
              <a:t>떨어짐</a:t>
            </a:r>
            <a:r>
              <a:rPr lang="en-US" altLang="ko-KR" sz="1300" b="1" spc="-133" dirty="0" smtClean="0">
                <a:latin typeface="+mn-ea"/>
              </a:rPr>
              <a:t>, </a:t>
            </a:r>
            <a:r>
              <a:rPr lang="ko-KR" altLang="en-US" sz="1300" b="1" spc="-133" dirty="0" smtClean="0">
                <a:latin typeface="+mn-ea"/>
              </a:rPr>
              <a:t>무너짐</a:t>
            </a:r>
            <a:r>
              <a:rPr lang="en-US" altLang="ko-KR" sz="1300" b="1" spc="-133" dirty="0" smtClean="0">
                <a:latin typeface="+mn-ea"/>
              </a:rPr>
              <a:t>)</a:t>
            </a:r>
          </a:p>
          <a:p>
            <a:pPr>
              <a:lnSpc>
                <a:spcPct val="120000"/>
              </a:lnSpc>
              <a:buClr>
                <a:srgbClr val="33CCCC"/>
              </a:buClr>
            </a:pPr>
            <a:r>
              <a:rPr lang="en-US" altLang="ko-KR" sz="1300" b="1" spc="-133" dirty="0" smtClean="0">
                <a:latin typeface="+mn-ea"/>
              </a:rPr>
              <a:t>5.  </a:t>
            </a:r>
            <a:r>
              <a:rPr lang="ko-KR" altLang="en-US" sz="1300" b="1" spc="-133" dirty="0" smtClean="0">
                <a:latin typeface="+mn-ea"/>
              </a:rPr>
              <a:t>철골 조립공사</a:t>
            </a:r>
            <a:r>
              <a:rPr lang="en-US" altLang="ko-KR" sz="1300" b="1" spc="-133" dirty="0" smtClean="0">
                <a:latin typeface="+mn-ea"/>
              </a:rPr>
              <a:t>(</a:t>
            </a:r>
            <a:r>
              <a:rPr lang="ko-KR" altLang="en-US" sz="1300" b="1" spc="-133" dirty="0" smtClean="0">
                <a:latin typeface="+mn-ea"/>
              </a:rPr>
              <a:t>떨어짐</a:t>
            </a:r>
            <a:r>
              <a:rPr lang="en-US" altLang="ko-KR" sz="1300" b="1" spc="-133" dirty="0" smtClean="0">
                <a:latin typeface="+mn-ea"/>
              </a:rPr>
              <a:t>, </a:t>
            </a:r>
            <a:r>
              <a:rPr lang="ko-KR" altLang="en-US" sz="1300" b="1" spc="-133" dirty="0" smtClean="0">
                <a:latin typeface="+mn-ea"/>
              </a:rPr>
              <a:t>맞음</a:t>
            </a:r>
            <a:r>
              <a:rPr lang="en-US" altLang="ko-KR" sz="1300" b="1" spc="-133" dirty="0" smtClean="0">
                <a:latin typeface="+mn-ea"/>
              </a:rPr>
              <a:t>)</a:t>
            </a:r>
          </a:p>
          <a:p>
            <a:pPr>
              <a:lnSpc>
                <a:spcPct val="120000"/>
              </a:lnSpc>
              <a:buClr>
                <a:srgbClr val="33CCCC"/>
              </a:buClr>
            </a:pPr>
            <a:r>
              <a:rPr lang="en-US" altLang="ko-KR" sz="1300" b="1" spc="-133" dirty="0" smtClean="0">
                <a:latin typeface="+mn-ea"/>
              </a:rPr>
              <a:t>6. </a:t>
            </a:r>
            <a:r>
              <a:rPr lang="ko-KR" altLang="en-US" sz="1300" b="1" spc="-133" dirty="0" smtClean="0">
                <a:latin typeface="+mn-ea"/>
              </a:rPr>
              <a:t> </a:t>
            </a:r>
            <a:r>
              <a:rPr lang="ko-KR" altLang="en-US" sz="1300" b="1" spc="-133" dirty="0" err="1" smtClean="0">
                <a:latin typeface="+mn-ea"/>
              </a:rPr>
              <a:t>조적</a:t>
            </a:r>
            <a:r>
              <a:rPr lang="en-US" altLang="ko-KR" sz="1300" b="1" spc="-133" dirty="0" smtClean="0">
                <a:latin typeface="+mn-ea"/>
              </a:rPr>
              <a:t>, </a:t>
            </a:r>
            <a:r>
              <a:rPr lang="ko-KR" altLang="en-US" sz="1300" b="1" spc="-133" dirty="0" smtClean="0">
                <a:latin typeface="+mn-ea"/>
              </a:rPr>
              <a:t>미장</a:t>
            </a:r>
            <a:r>
              <a:rPr lang="en-US" altLang="ko-KR" sz="1300" b="1" spc="-133" dirty="0" smtClean="0">
                <a:latin typeface="+mn-ea"/>
              </a:rPr>
              <a:t>, </a:t>
            </a:r>
            <a:r>
              <a:rPr lang="ko-KR" altLang="en-US" sz="1300" b="1" spc="-133" dirty="0" smtClean="0">
                <a:latin typeface="+mn-ea"/>
              </a:rPr>
              <a:t>방수공사</a:t>
            </a:r>
            <a:r>
              <a:rPr lang="en-US" altLang="ko-KR" sz="1300" b="1" spc="-133" dirty="0" smtClean="0">
                <a:latin typeface="+mn-ea"/>
              </a:rPr>
              <a:t>(</a:t>
            </a:r>
            <a:r>
              <a:rPr lang="ko-KR" altLang="en-US" sz="1300" b="1" spc="-133" dirty="0" smtClean="0">
                <a:latin typeface="+mn-ea"/>
              </a:rPr>
              <a:t>떨어짐</a:t>
            </a:r>
            <a:r>
              <a:rPr lang="en-US" altLang="ko-KR" sz="1300" b="1" spc="-133" dirty="0" smtClean="0">
                <a:latin typeface="+mn-ea"/>
              </a:rPr>
              <a:t>, </a:t>
            </a:r>
            <a:r>
              <a:rPr lang="ko-KR" altLang="en-US" sz="1300" b="1" spc="-133" dirty="0" smtClean="0">
                <a:latin typeface="+mn-ea"/>
              </a:rPr>
              <a:t>산소결핍</a:t>
            </a:r>
            <a:r>
              <a:rPr lang="en-US" altLang="ko-KR" sz="1300" b="1" spc="-133" dirty="0" smtClean="0">
                <a:latin typeface="+mn-ea"/>
              </a:rPr>
              <a:t>) </a:t>
            </a:r>
          </a:p>
          <a:p>
            <a:pPr>
              <a:lnSpc>
                <a:spcPct val="120000"/>
              </a:lnSpc>
              <a:buClr>
                <a:srgbClr val="33CCCC"/>
              </a:buClr>
            </a:pPr>
            <a:endParaRPr lang="en-US" altLang="ko-KR" sz="1300" b="1" spc="-133" dirty="0" smtClean="0">
              <a:latin typeface="+mn-ea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101111" y="1845618"/>
            <a:ext cx="3436928" cy="12003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20000"/>
              </a:lnSpc>
              <a:buClr>
                <a:srgbClr val="33CCCC"/>
              </a:buClr>
            </a:pPr>
            <a:r>
              <a:rPr lang="en-US" altLang="ko-KR" sz="1300" b="1" spc="-133" dirty="0" smtClean="0">
                <a:latin typeface="+mn-ea"/>
              </a:rPr>
              <a:t>7.  </a:t>
            </a:r>
            <a:r>
              <a:rPr lang="ko-KR" altLang="en-US" sz="1300" b="1" spc="-133" dirty="0" smtClean="0">
                <a:latin typeface="+mn-ea"/>
              </a:rPr>
              <a:t>화물운반 작업</a:t>
            </a:r>
            <a:r>
              <a:rPr lang="en-US" altLang="ko-KR" sz="1300" b="1" spc="-133" dirty="0" smtClean="0">
                <a:latin typeface="+mn-ea"/>
              </a:rPr>
              <a:t>(</a:t>
            </a:r>
            <a:r>
              <a:rPr lang="ko-KR" altLang="en-US" sz="1300" b="1" spc="-133" dirty="0" smtClean="0">
                <a:latin typeface="+mn-ea"/>
              </a:rPr>
              <a:t>교통사고</a:t>
            </a:r>
            <a:r>
              <a:rPr lang="en-US" altLang="ko-KR" sz="1300" b="1" spc="-133" dirty="0" smtClean="0">
                <a:latin typeface="+mn-ea"/>
              </a:rPr>
              <a:t>)     </a:t>
            </a:r>
          </a:p>
          <a:p>
            <a:pPr>
              <a:lnSpc>
                <a:spcPct val="120000"/>
              </a:lnSpc>
              <a:buClr>
                <a:srgbClr val="33CCCC"/>
              </a:buClr>
            </a:pPr>
            <a:r>
              <a:rPr lang="en-US" altLang="ko-KR" sz="1300" b="1" spc="-133" dirty="0" smtClean="0">
                <a:latin typeface="+mn-ea"/>
              </a:rPr>
              <a:t>8.  </a:t>
            </a:r>
            <a:r>
              <a:rPr lang="ko-KR" altLang="en-US" sz="1300" b="1" spc="-133" dirty="0" err="1" smtClean="0">
                <a:latin typeface="+mn-ea"/>
              </a:rPr>
              <a:t>토공사</a:t>
            </a:r>
            <a:r>
              <a:rPr lang="en-US" altLang="ko-KR" sz="1300" b="1" spc="-133" dirty="0" smtClean="0">
                <a:latin typeface="+mn-ea"/>
              </a:rPr>
              <a:t>(</a:t>
            </a:r>
            <a:r>
              <a:rPr lang="ko-KR" altLang="en-US" sz="1300" b="1" spc="-133" dirty="0" smtClean="0">
                <a:latin typeface="+mn-ea"/>
              </a:rPr>
              <a:t>무너짐 및 부딪힘</a:t>
            </a:r>
            <a:r>
              <a:rPr lang="en-US" altLang="ko-KR" sz="1300" b="1" spc="-133" dirty="0" smtClean="0">
                <a:latin typeface="+mn-ea"/>
              </a:rPr>
              <a:t>)</a:t>
            </a:r>
          </a:p>
          <a:p>
            <a:pPr>
              <a:lnSpc>
                <a:spcPct val="120000"/>
              </a:lnSpc>
              <a:buClr>
                <a:srgbClr val="33CCCC"/>
              </a:buClr>
            </a:pPr>
            <a:r>
              <a:rPr lang="en-US" altLang="ko-KR" sz="1300" b="1" spc="-133" dirty="0" smtClean="0">
                <a:latin typeface="+mn-ea"/>
              </a:rPr>
              <a:t>9.  </a:t>
            </a:r>
            <a:r>
              <a:rPr lang="ko-KR" altLang="en-US" sz="1300" b="1" spc="-133" dirty="0" smtClean="0">
                <a:latin typeface="+mn-ea"/>
              </a:rPr>
              <a:t>지붕공사</a:t>
            </a:r>
            <a:r>
              <a:rPr lang="en-US" altLang="ko-KR" sz="1300" b="1" spc="-133" dirty="0" smtClean="0">
                <a:latin typeface="+mn-ea"/>
              </a:rPr>
              <a:t>(</a:t>
            </a:r>
            <a:r>
              <a:rPr lang="ko-KR" altLang="en-US" sz="1300" b="1" spc="-133" dirty="0" smtClean="0">
                <a:latin typeface="+mn-ea"/>
              </a:rPr>
              <a:t>떨어짐</a:t>
            </a:r>
            <a:r>
              <a:rPr lang="en-US" altLang="ko-KR" sz="1300" b="1" spc="-133" dirty="0" smtClean="0">
                <a:latin typeface="+mn-ea"/>
              </a:rPr>
              <a:t>, </a:t>
            </a:r>
            <a:r>
              <a:rPr lang="ko-KR" altLang="en-US" sz="1300" b="1" spc="-133" dirty="0" smtClean="0">
                <a:latin typeface="+mn-ea"/>
              </a:rPr>
              <a:t>물체에 맞음</a:t>
            </a:r>
            <a:r>
              <a:rPr lang="en-US" altLang="ko-KR" sz="1300" b="1" spc="-133" dirty="0" smtClean="0">
                <a:latin typeface="+mn-ea"/>
              </a:rPr>
              <a:t>)</a:t>
            </a:r>
          </a:p>
          <a:p>
            <a:pPr>
              <a:lnSpc>
                <a:spcPct val="120000"/>
              </a:lnSpc>
              <a:buClr>
                <a:srgbClr val="33CCCC"/>
              </a:buClr>
            </a:pPr>
            <a:r>
              <a:rPr lang="en-US" altLang="ko-KR" sz="1300" b="1" spc="-133" dirty="0" smtClean="0">
                <a:latin typeface="+mn-ea"/>
              </a:rPr>
              <a:t>10.  </a:t>
            </a:r>
            <a:r>
              <a:rPr lang="ko-KR" altLang="en-US" sz="1300" b="1" spc="-133" dirty="0" smtClean="0">
                <a:latin typeface="+mn-ea"/>
              </a:rPr>
              <a:t>외부 도장공사</a:t>
            </a:r>
            <a:r>
              <a:rPr lang="en-US" altLang="ko-KR" sz="1300" b="1" spc="-133" dirty="0" smtClean="0">
                <a:latin typeface="+mn-ea"/>
              </a:rPr>
              <a:t>(</a:t>
            </a:r>
            <a:r>
              <a:rPr lang="ko-KR" altLang="en-US" sz="1300" b="1" spc="-133" dirty="0" smtClean="0">
                <a:latin typeface="+mn-ea"/>
              </a:rPr>
              <a:t>떨어짐</a:t>
            </a:r>
            <a:r>
              <a:rPr lang="en-US" altLang="ko-KR" sz="1300" b="1" spc="-133" dirty="0" smtClean="0">
                <a:latin typeface="+mn-ea"/>
              </a:rPr>
              <a:t>)</a:t>
            </a:r>
          </a:p>
          <a:p>
            <a:pPr>
              <a:lnSpc>
                <a:spcPct val="120000"/>
              </a:lnSpc>
              <a:buClr>
                <a:srgbClr val="33CCCC"/>
              </a:buClr>
            </a:pPr>
            <a:r>
              <a:rPr lang="en-US" altLang="ko-KR" sz="1300" b="1" spc="-133" dirty="0" smtClean="0">
                <a:latin typeface="+mn-ea"/>
              </a:rPr>
              <a:t>11.  </a:t>
            </a:r>
            <a:r>
              <a:rPr lang="ko-KR" altLang="en-US" sz="1300" b="1" spc="-133" dirty="0" smtClean="0">
                <a:latin typeface="+mn-ea"/>
              </a:rPr>
              <a:t>상</a:t>
            </a:r>
            <a:r>
              <a:rPr lang="en-US" altLang="ko-KR" sz="1300" b="1" spc="-133" dirty="0" smtClean="0">
                <a:latin typeface="맑은 고딕"/>
                <a:ea typeface="맑은 고딕"/>
              </a:rPr>
              <a:t>·</a:t>
            </a:r>
            <a:r>
              <a:rPr lang="ko-KR" altLang="en-US" sz="1300" b="1" spc="-133" dirty="0" smtClean="0">
                <a:latin typeface="맑은 고딕"/>
                <a:ea typeface="맑은 고딕"/>
              </a:rPr>
              <a:t>하수도 공사</a:t>
            </a:r>
            <a:r>
              <a:rPr lang="en-US" altLang="ko-KR" sz="1300" b="1" spc="-133" dirty="0" smtClean="0">
                <a:latin typeface="맑은 고딕"/>
                <a:ea typeface="맑은 고딕"/>
              </a:rPr>
              <a:t>(</a:t>
            </a:r>
            <a:r>
              <a:rPr lang="ko-KR" altLang="en-US" sz="1300" b="1" spc="-133" dirty="0" smtClean="0">
                <a:latin typeface="맑은 고딕"/>
                <a:ea typeface="맑은 고딕"/>
              </a:rPr>
              <a:t>무너짐</a:t>
            </a:r>
            <a:r>
              <a:rPr lang="en-US" altLang="ko-KR" sz="1300" b="1" spc="-133" dirty="0" smtClean="0">
                <a:latin typeface="맑은 고딕"/>
                <a:ea typeface="맑은 고딕"/>
              </a:rPr>
              <a:t>, </a:t>
            </a:r>
            <a:r>
              <a:rPr lang="ko-KR" altLang="en-US" sz="1300" b="1" spc="-133" dirty="0" smtClean="0">
                <a:latin typeface="맑은 고딕"/>
                <a:ea typeface="맑은 고딕"/>
              </a:rPr>
              <a:t>부딪힘</a:t>
            </a:r>
            <a:r>
              <a:rPr lang="en-US" altLang="ko-KR" sz="1300" b="1" spc="-133" dirty="0" smtClean="0">
                <a:latin typeface="맑은 고딕"/>
                <a:ea typeface="맑은 고딕"/>
              </a:rPr>
              <a:t>, </a:t>
            </a:r>
            <a:r>
              <a:rPr lang="ko-KR" altLang="en-US" sz="1300" b="1" spc="-133" dirty="0" smtClean="0">
                <a:latin typeface="맑은 고딕"/>
                <a:ea typeface="맑은 고딕"/>
              </a:rPr>
              <a:t>맞음</a:t>
            </a:r>
            <a:r>
              <a:rPr lang="en-US" altLang="ko-KR" sz="1300" b="1" spc="-133" dirty="0" smtClean="0">
                <a:latin typeface="맑은 고딕"/>
                <a:ea typeface="맑은 고딕"/>
              </a:rPr>
              <a:t>)</a:t>
            </a:r>
            <a:endParaRPr lang="en-US" altLang="ko-KR" sz="1300" b="1" spc="-133" dirty="0" smtClean="0">
              <a:latin typeface="+mn-ea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69913" y="5523806"/>
            <a:ext cx="2714644" cy="6899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500"/>
              </a:lnSpc>
            </a:pPr>
            <a:r>
              <a:rPr lang="en-US" altLang="ko-KR" sz="2000" b="1" spc="-133" dirty="0" smtClean="0">
                <a:solidFill>
                  <a:srgbClr val="33CCCC"/>
                </a:solidFill>
                <a:latin typeface="+mj-ea"/>
                <a:ea typeface="+mj-ea"/>
              </a:rPr>
              <a:t>5. </a:t>
            </a:r>
            <a:r>
              <a:rPr lang="ko-KR" altLang="en-US" sz="1600" b="1" spc="-133" dirty="0" smtClean="0">
                <a:latin typeface="+mj-ea"/>
                <a:ea typeface="+mj-ea"/>
              </a:rPr>
              <a:t>안전보건 </a:t>
            </a:r>
            <a:r>
              <a:rPr lang="ko-KR" altLang="en-US" sz="1600" b="1" spc="-133" dirty="0" err="1" smtClean="0">
                <a:latin typeface="+mj-ea"/>
                <a:ea typeface="+mj-ea"/>
              </a:rPr>
              <a:t>콘텐츠</a:t>
            </a:r>
            <a:r>
              <a:rPr lang="ko-KR" altLang="en-US" sz="1600" b="1" spc="-133" dirty="0" smtClean="0">
                <a:latin typeface="+mj-ea"/>
                <a:ea typeface="+mj-ea"/>
              </a:rPr>
              <a:t> 활용 가이드 </a:t>
            </a:r>
          </a:p>
          <a:p>
            <a:pPr marL="383558" indent="-383558">
              <a:lnSpc>
                <a:spcPct val="150000"/>
              </a:lnSpc>
            </a:pPr>
            <a:endParaRPr lang="ko-KR" altLang="en-US" sz="1600" b="1" spc="-133" dirty="0"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그룹 20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22" name="직사각형 21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27" name="그룹 26"/>
          <p:cNvGrpSpPr/>
          <p:nvPr/>
        </p:nvGrpSpPr>
        <p:grpSpPr>
          <a:xfrm>
            <a:off x="730597" y="1506544"/>
            <a:ext cx="2041849" cy="379215"/>
            <a:chOff x="869913" y="3907835"/>
            <a:chExt cx="2041849" cy="379215"/>
          </a:xfrm>
        </p:grpSpPr>
        <p:pic>
          <p:nvPicPr>
            <p:cNvPr id="28" name="그림 27" descr="디자인 타이틀 박스_연보라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69913" y="3929860"/>
              <a:ext cx="2041849" cy="357190"/>
            </a:xfrm>
            <a:prstGeom prst="rect">
              <a:avLst/>
            </a:prstGeom>
          </p:spPr>
        </p:pic>
        <p:sp>
          <p:nvSpPr>
            <p:cNvPr id="29" name="TextBox 28"/>
            <p:cNvSpPr txBox="1"/>
            <p:nvPr/>
          </p:nvSpPr>
          <p:spPr>
            <a:xfrm>
              <a:off x="1084227" y="3907835"/>
              <a:ext cx="1785950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400"/>
                </a:lnSpc>
                <a:buClr>
                  <a:srgbClr val="33CCCC"/>
                </a:buClr>
              </a:pPr>
              <a:r>
                <a:rPr lang="ko-KR" altLang="en-US" sz="1400" b="1" spc="-133" dirty="0" smtClean="0">
                  <a:solidFill>
                    <a:prstClr val="white"/>
                  </a:solidFill>
                </a:rPr>
                <a:t>올바른 소화기 사용법</a:t>
              </a:r>
              <a:endParaRPr lang="en-US" altLang="ko-KR" sz="1400" b="1" spc="-133" dirty="0" smtClean="0">
                <a:solidFill>
                  <a:prstClr val="white"/>
                </a:solidFill>
              </a:endParaRPr>
            </a:p>
          </p:txBody>
        </p:sp>
      </p:grpSp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4687" y="1413570"/>
            <a:ext cx="6300699" cy="4824536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</p:pic>
      <p:sp>
        <p:nvSpPr>
          <p:cNvPr id="30" name="TextBox 29"/>
          <p:cNvSpPr txBox="1"/>
          <p:nvPr/>
        </p:nvSpPr>
        <p:spPr>
          <a:xfrm>
            <a:off x="612279" y="2061642"/>
            <a:ext cx="3005526" cy="207749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700"/>
              </a:lnSpc>
              <a:buClr>
                <a:srgbClr val="0070C0"/>
              </a:buClr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① 소화기를 불이 난 곳으로 옮김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700"/>
              </a:lnSpc>
              <a:buClr>
                <a:srgbClr val="0070C0"/>
              </a:buClr>
            </a:pPr>
            <a:r>
              <a:rPr lang="en-US" altLang="ko-KR" sz="1500" b="1" spc="-133" dirty="0" smtClean="0">
                <a:solidFill>
                  <a:prstClr val="black"/>
                </a:solidFill>
              </a:rPr>
              <a:t>②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손잡이 부분의 안전핀을 뽑음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700"/>
              </a:lnSpc>
              <a:buClr>
                <a:srgbClr val="0070C0"/>
              </a:buClr>
            </a:pPr>
            <a:r>
              <a:rPr lang="en-US" altLang="ko-KR" sz="1500" b="1" spc="-133" dirty="0" smtClean="0">
                <a:solidFill>
                  <a:prstClr val="black"/>
                </a:solidFill>
              </a:rPr>
              <a:t>③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바람을 등지고 서서 호스가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700"/>
              </a:lnSpc>
              <a:buClr>
                <a:srgbClr val="0070C0"/>
              </a:buClr>
            </a:pPr>
            <a:r>
              <a:rPr lang="en-US" altLang="ko-KR" sz="1500" b="1" spc="-133" dirty="0">
                <a:solidFill>
                  <a:prstClr val="black"/>
                </a:solidFill>
              </a:rPr>
              <a:t> 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  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불꽃을 향하게 함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700"/>
              </a:lnSpc>
              <a:buClr>
                <a:srgbClr val="0070C0"/>
              </a:buClr>
            </a:pPr>
            <a:r>
              <a:rPr lang="en-US" altLang="ko-KR" sz="1500" b="1" spc="-133" dirty="0" smtClean="0">
                <a:solidFill>
                  <a:prstClr val="black"/>
                </a:solidFill>
              </a:rPr>
              <a:t>④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손잡이를 힘껏 움켜쥐고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700"/>
              </a:lnSpc>
              <a:buClr>
                <a:srgbClr val="0070C0"/>
              </a:buClr>
            </a:pPr>
            <a:r>
              <a:rPr lang="en-US" altLang="ko-KR" sz="1500" b="1" spc="-133" dirty="0">
                <a:solidFill>
                  <a:prstClr val="black"/>
                </a:solidFill>
              </a:rPr>
              <a:t> 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  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빗자루로 쓸 듯이 뿌림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 </a:t>
            </a:r>
            <a:endParaRPr lang="en-US" altLang="ko-KR" sz="1500" b="1" spc="-133" dirty="0">
              <a:solidFill>
                <a:prstClr val="black"/>
              </a:solidFill>
            </a:endParaRPr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0271" y="181756"/>
            <a:ext cx="11102269" cy="1176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93930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그룹 7"/>
          <p:cNvGrpSpPr/>
          <p:nvPr/>
        </p:nvGrpSpPr>
        <p:grpSpPr>
          <a:xfrm>
            <a:off x="869913" y="1560436"/>
            <a:ext cx="2104380" cy="357190"/>
            <a:chOff x="869913" y="1665869"/>
            <a:chExt cx="2104380" cy="357190"/>
          </a:xfrm>
        </p:grpSpPr>
        <p:pic>
          <p:nvPicPr>
            <p:cNvPr id="4" name="그림 3" descr="디자인 타이틀 박스_연보라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69913" y="1665869"/>
              <a:ext cx="2041849" cy="357190"/>
            </a:xfrm>
            <a:prstGeom prst="rect">
              <a:avLst/>
            </a:prstGeom>
          </p:spPr>
        </p:pic>
        <p:sp>
          <p:nvSpPr>
            <p:cNvPr id="5" name="TextBox 4"/>
            <p:cNvSpPr txBox="1"/>
            <p:nvPr/>
          </p:nvSpPr>
          <p:spPr>
            <a:xfrm>
              <a:off x="1188343" y="1665869"/>
              <a:ext cx="1785950" cy="27001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400"/>
                </a:lnSpc>
                <a:buClr>
                  <a:srgbClr val="33CCCC"/>
                </a:buClr>
              </a:pPr>
              <a:r>
                <a:rPr lang="ko-KR" altLang="en-US" sz="1400" b="1" spc="-133" dirty="0" smtClean="0">
                  <a:solidFill>
                    <a:prstClr val="white"/>
                  </a:solidFill>
                </a:rPr>
                <a:t>옥내 소화전 사용법</a:t>
              </a:r>
              <a:endParaRPr lang="en-US" altLang="ko-KR" sz="1400" b="1" spc="-133" dirty="0" smtClean="0">
                <a:solidFill>
                  <a:prstClr val="white"/>
                </a:solidFill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3749863" y="1695441"/>
            <a:ext cx="2859230" cy="287258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8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 소화전함을 열어 </a:t>
            </a:r>
            <a:r>
              <a:rPr lang="ko-KR" altLang="en-US" sz="1500" b="1" spc="-133" dirty="0" err="1" smtClean="0">
                <a:solidFill>
                  <a:prstClr val="black"/>
                </a:solidFill>
              </a:rPr>
              <a:t>관창을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 잡고 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800"/>
              </a:lnSpc>
              <a:buClr>
                <a:srgbClr val="33CCCC"/>
              </a:buClr>
            </a:pPr>
            <a:r>
              <a:rPr lang="en-US" altLang="ko-KR" sz="1500" b="1" spc="-133" dirty="0">
                <a:solidFill>
                  <a:prstClr val="black"/>
                </a:solidFill>
              </a:rPr>
              <a:t> 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 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적재된 호스를 밖으로 끄집어 낸다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.</a:t>
            </a:r>
          </a:p>
          <a:p>
            <a:pPr>
              <a:lnSpc>
                <a:spcPts val="2800"/>
              </a:lnSpc>
              <a:buClr>
                <a:srgbClr val="33CCCC"/>
              </a:buClr>
              <a:buFont typeface="Arial" pitchFamily="34" charset="0"/>
              <a:buChar char="•"/>
            </a:pP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8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 소화전밸브를 시계 반대 방향으로 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800"/>
              </a:lnSpc>
              <a:buClr>
                <a:srgbClr val="33CCCC"/>
              </a:buClr>
            </a:pPr>
            <a:r>
              <a:rPr lang="en-US" altLang="ko-KR" sz="1500" b="1" spc="-133" dirty="0" smtClean="0">
                <a:solidFill>
                  <a:prstClr val="black"/>
                </a:solidFill>
              </a:rPr>
              <a:t>  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돌려서 개방한다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.</a:t>
            </a:r>
          </a:p>
          <a:p>
            <a:pPr>
              <a:lnSpc>
                <a:spcPts val="2800"/>
              </a:lnSpc>
              <a:buClr>
                <a:srgbClr val="33CCCC"/>
              </a:buClr>
              <a:buFont typeface="Arial" pitchFamily="34" charset="0"/>
              <a:buChar char="•"/>
            </a:pP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8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 두 손으로 </a:t>
            </a:r>
            <a:r>
              <a:rPr lang="ko-KR" altLang="en-US" sz="1500" b="1" spc="-133" dirty="0" err="1" smtClean="0">
                <a:solidFill>
                  <a:prstClr val="black"/>
                </a:solidFill>
              </a:rPr>
              <a:t>관창을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 잡고 불이 난 곳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800"/>
              </a:lnSpc>
              <a:buClr>
                <a:srgbClr val="33CCCC"/>
              </a:buClr>
            </a:pPr>
            <a:r>
              <a:rPr lang="en-US" altLang="ko-KR" sz="1500" b="1" spc="-133" dirty="0">
                <a:solidFill>
                  <a:prstClr val="black"/>
                </a:solidFill>
              </a:rPr>
              <a:t> 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  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까지 호스를 전개하여 불을 끈다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.</a:t>
            </a:r>
          </a:p>
        </p:txBody>
      </p:sp>
      <p:grpSp>
        <p:nvGrpSpPr>
          <p:cNvPr id="15" name="그룹 14"/>
          <p:cNvGrpSpPr/>
          <p:nvPr/>
        </p:nvGrpSpPr>
        <p:grpSpPr>
          <a:xfrm>
            <a:off x="7309023" y="1701602"/>
            <a:ext cx="4357718" cy="3101185"/>
            <a:chOff x="4156061" y="3001166"/>
            <a:chExt cx="4357718" cy="3101185"/>
          </a:xfrm>
        </p:grpSpPr>
        <p:pic>
          <p:nvPicPr>
            <p:cNvPr id="7" name="그림 6" descr="29 삽화 옥내소화전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227499" y="3001166"/>
              <a:ext cx="3858449" cy="3053844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4156061" y="3715546"/>
              <a:ext cx="1357322" cy="19236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marL="108000">
                <a:lnSpc>
                  <a:spcPts val="1500"/>
                </a:lnSpc>
                <a:buClr>
                  <a:prstClr val="white"/>
                </a:buClr>
              </a:pPr>
              <a:r>
                <a:rPr lang="ko-KR" altLang="en-US" sz="1000" b="1" spc="-133" dirty="0" smtClean="0">
                  <a:solidFill>
                    <a:prstClr val="black"/>
                  </a:solidFill>
                </a:rPr>
                <a:t>개폐밸브</a:t>
              </a:r>
              <a:r>
                <a:rPr lang="en-US" altLang="ko-KR" sz="1000" b="1" spc="-133" dirty="0" smtClean="0">
                  <a:solidFill>
                    <a:prstClr val="black"/>
                  </a:solidFill>
                </a:rPr>
                <a:t>(</a:t>
              </a:r>
              <a:r>
                <a:rPr lang="ko-KR" altLang="en-US" sz="1000" b="1" spc="-133" dirty="0" smtClean="0">
                  <a:solidFill>
                    <a:prstClr val="black"/>
                  </a:solidFill>
                </a:rPr>
                <a:t>앵글밸브</a:t>
              </a:r>
              <a:r>
                <a:rPr lang="en-US" altLang="ko-KR" sz="1000" b="1" spc="-133" dirty="0" smtClean="0">
                  <a:solidFill>
                    <a:prstClr val="black"/>
                  </a:solidFill>
                </a:rPr>
                <a:t>)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4799003" y="3144042"/>
              <a:ext cx="1143008" cy="17222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marL="108000">
                <a:lnSpc>
                  <a:spcPts val="1500"/>
                </a:lnSpc>
                <a:buClr>
                  <a:prstClr val="white"/>
                </a:buClr>
              </a:pPr>
              <a:r>
                <a:rPr lang="ko-KR" altLang="en-US" sz="1000" b="1" spc="-133" dirty="0" smtClean="0">
                  <a:solidFill>
                    <a:prstClr val="black"/>
                  </a:solidFill>
                </a:rPr>
                <a:t>표시등</a:t>
              </a:r>
              <a:r>
                <a:rPr lang="en-US" altLang="ko-KR" sz="1000" b="1" spc="-133" dirty="0" smtClean="0">
                  <a:solidFill>
                    <a:prstClr val="black"/>
                  </a:solidFill>
                </a:rPr>
                <a:t>(</a:t>
              </a:r>
              <a:r>
                <a:rPr lang="ko-KR" altLang="en-US" sz="1000" b="1" spc="-133" dirty="0" smtClean="0">
                  <a:solidFill>
                    <a:prstClr val="black"/>
                  </a:solidFill>
                </a:rPr>
                <a:t>적색</a:t>
              </a:r>
              <a:r>
                <a:rPr lang="en-US" altLang="ko-KR" sz="1000" b="1" spc="-133" dirty="0" smtClean="0">
                  <a:solidFill>
                    <a:prstClr val="black"/>
                  </a:solidFill>
                </a:rPr>
                <a:t>)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5870573" y="3001167"/>
              <a:ext cx="785818" cy="19236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marL="108000">
                <a:lnSpc>
                  <a:spcPts val="1500"/>
                </a:lnSpc>
                <a:buClr>
                  <a:prstClr val="white"/>
                </a:buClr>
              </a:pPr>
              <a:r>
                <a:rPr lang="en-US" altLang="ko-KR" sz="1000" b="1" spc="-133" dirty="0" smtClean="0">
                  <a:solidFill>
                    <a:prstClr val="black"/>
                  </a:solidFill>
                </a:rPr>
                <a:t>P</a:t>
              </a:r>
              <a:r>
                <a:rPr lang="ko-KR" altLang="en-US" sz="1000" b="1" spc="-133" dirty="0" smtClean="0">
                  <a:solidFill>
                    <a:prstClr val="black"/>
                  </a:solidFill>
                </a:rPr>
                <a:t>형 발신기</a:t>
              </a:r>
              <a:endParaRPr lang="en-US" altLang="ko-KR" sz="1000" b="1" spc="-133" dirty="0" smtClean="0">
                <a:solidFill>
                  <a:prstClr val="black"/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6584953" y="3144043"/>
              <a:ext cx="1000132" cy="19236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marL="108000">
                <a:lnSpc>
                  <a:spcPts val="1500"/>
                </a:lnSpc>
                <a:buClr>
                  <a:prstClr val="white"/>
                </a:buClr>
              </a:pPr>
              <a:r>
                <a:rPr lang="ko-KR" altLang="en-US" sz="1000" b="1" spc="-133" dirty="0" smtClean="0">
                  <a:solidFill>
                    <a:prstClr val="black"/>
                  </a:solidFill>
                </a:rPr>
                <a:t>음향장치</a:t>
              </a:r>
              <a:r>
                <a:rPr lang="en-US" altLang="ko-KR" sz="1000" b="1" spc="-133" dirty="0" smtClean="0">
                  <a:solidFill>
                    <a:prstClr val="black"/>
                  </a:solidFill>
                </a:rPr>
                <a:t>(</a:t>
              </a:r>
              <a:r>
                <a:rPr lang="ko-KR" altLang="en-US" sz="1000" b="1" spc="-133" dirty="0" smtClean="0">
                  <a:solidFill>
                    <a:prstClr val="black"/>
                  </a:solidFill>
                </a:rPr>
                <a:t>내장</a:t>
              </a:r>
              <a:r>
                <a:rPr lang="en-US" altLang="ko-KR" sz="1000" b="1" spc="-133" dirty="0" smtClean="0">
                  <a:solidFill>
                    <a:prstClr val="black"/>
                  </a:solidFill>
                </a:rPr>
                <a:t>)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7370771" y="4251824"/>
              <a:ext cx="1000132" cy="17222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marL="108000">
                <a:lnSpc>
                  <a:spcPts val="1500"/>
                </a:lnSpc>
                <a:buClr>
                  <a:prstClr val="white"/>
                </a:buClr>
              </a:pPr>
              <a:r>
                <a:rPr lang="ko-KR" altLang="en-US" sz="1000" b="1" spc="-133" dirty="0" smtClean="0">
                  <a:solidFill>
                    <a:prstClr val="black"/>
                  </a:solidFill>
                </a:rPr>
                <a:t>노즐</a:t>
              </a:r>
              <a:endParaRPr lang="en-US" altLang="ko-KR" sz="1000" b="1" dirty="0" smtClean="0">
                <a:solidFill>
                  <a:prstClr val="black"/>
                </a:solidFill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6584953" y="5930124"/>
              <a:ext cx="1928826" cy="17222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marL="108000">
                <a:lnSpc>
                  <a:spcPts val="1500"/>
                </a:lnSpc>
                <a:buClr>
                  <a:prstClr val="white"/>
                </a:buClr>
              </a:pPr>
              <a:r>
                <a:rPr lang="ko-KR" altLang="en-US" sz="1000" b="1" spc="-133" dirty="0" smtClean="0">
                  <a:solidFill>
                    <a:prstClr val="black"/>
                  </a:solidFill>
                </a:rPr>
                <a:t>호스</a:t>
              </a:r>
              <a:endParaRPr lang="en-US" altLang="ko-KR" sz="1000" b="1" dirty="0" smtClean="0">
                <a:solidFill>
                  <a:prstClr val="black"/>
                </a:solidFill>
              </a:endParaRPr>
            </a:p>
          </p:txBody>
        </p:sp>
      </p:grpSp>
      <p:grpSp>
        <p:nvGrpSpPr>
          <p:cNvPr id="16" name="그룹 15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17" name="직사각형 16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pic>
        <p:nvPicPr>
          <p:cNvPr id="20" name="그림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0271" y="181756"/>
            <a:ext cx="11102269" cy="1176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033972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55599" y="1358092"/>
            <a:ext cx="2643206" cy="8207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100" b="1" spc="-133" dirty="0" smtClean="0">
                <a:solidFill>
                  <a:srgbClr val="33CCCC"/>
                </a:solidFill>
              </a:rPr>
              <a:t>13.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100" b="1" spc="-133" dirty="0" smtClean="0">
                <a:solidFill>
                  <a:srgbClr val="33CCCC"/>
                </a:solidFill>
              </a:rPr>
              <a:t>화학물질 안전보건</a:t>
            </a:r>
            <a:endParaRPr lang="ko-KR" altLang="en-US" sz="2100" b="1" spc="-133" dirty="0">
              <a:solidFill>
                <a:srgbClr val="33CCCC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70243" y="1482802"/>
            <a:ext cx="8072493" cy="23442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</a:pPr>
            <a:r>
              <a:rPr lang="ko-KR" altLang="en-US" sz="1600" b="1" spc="-133" dirty="0" smtClean="0">
                <a:solidFill>
                  <a:srgbClr val="666699"/>
                </a:solidFill>
              </a:rPr>
              <a:t>    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물질안전보건자료</a:t>
            </a:r>
            <a:r>
              <a:rPr lang="en-US" altLang="ko-KR" sz="1500" dirty="0" smtClean="0">
                <a:solidFill>
                  <a:srgbClr val="666699"/>
                </a:solidFill>
              </a:rPr>
              <a:t>(MSDS, Material Safety Data Sheet)</a:t>
            </a:r>
            <a:r>
              <a:rPr lang="ko-KR" altLang="en-US" sz="1500" b="1" spc="-133" dirty="0" smtClean="0">
                <a:solidFill>
                  <a:srgbClr val="666699"/>
                </a:solidFill>
              </a:rPr>
              <a:t>란</a:t>
            </a:r>
            <a:r>
              <a:rPr lang="en-US" altLang="ko-KR" sz="1500" b="1" spc="-133" dirty="0" smtClean="0">
                <a:solidFill>
                  <a:srgbClr val="666699"/>
                </a:solidFill>
              </a:rPr>
              <a:t>?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 marL="442913" indent="-192088" latinLnBrk="0">
              <a:lnSpc>
                <a:spcPct val="1500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의약품을 구입하면 그 성분 및 함량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효능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부작용 등을 알려주는 설명서처럼 화학제품의 안전한</a:t>
            </a:r>
            <a:r>
              <a:rPr lang="en-US" altLang="ko-KR" sz="1500" b="1" spc="-133" dirty="0">
                <a:solidFill>
                  <a:prstClr val="black"/>
                </a:solidFill>
              </a:rPr>
              <a:t>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취급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·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사용을 위한 정보자료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 marL="144000" indent="-144000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srgbClr val="666699"/>
                </a:solidFill>
              </a:rPr>
              <a:t>     MSDS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목적</a:t>
            </a:r>
            <a:endParaRPr lang="en-US" altLang="ko-KR" sz="1800" b="1" spc="-133" dirty="0" smtClean="0">
              <a:solidFill>
                <a:prstClr val="black"/>
              </a:solidFill>
            </a:endParaRPr>
          </a:p>
          <a:p>
            <a:pPr marL="442913" indent="-192088" latinLnBrk="0">
              <a:lnSpc>
                <a:spcPct val="1500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화학물질 사용자는 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MSDS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를 통해 화학물질의 유해위험 정보를 바로 알고 화학물질로 인한 중독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  </a:t>
            </a:r>
          </a:p>
          <a:p>
            <a:pPr marL="252000" latinLnBrk="0">
              <a:lnSpc>
                <a:spcPct val="150000"/>
              </a:lnSpc>
              <a:buClr>
                <a:srgbClr val="33CCCC"/>
              </a:buClr>
            </a:pPr>
            <a:r>
              <a:rPr lang="en-US" altLang="ko-KR" sz="1500" b="1" spc="-133" dirty="0" smtClean="0">
                <a:solidFill>
                  <a:prstClr val="black"/>
                </a:solidFill>
              </a:rPr>
              <a:t>   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화재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·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폭발 등 산업재해를 사전에 예방할 수 있음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</p:txBody>
      </p:sp>
      <p:pic>
        <p:nvPicPr>
          <p:cNvPr id="7" name="그림 6" descr="아이콘 화살표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41681" y="1643844"/>
            <a:ext cx="142876" cy="142876"/>
          </a:xfrm>
          <a:prstGeom prst="rect">
            <a:avLst/>
          </a:prstGeom>
        </p:spPr>
      </p:pic>
      <p:pic>
        <p:nvPicPr>
          <p:cNvPr id="8" name="그림 7" descr="아이콘 화살표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41681" y="2808881"/>
            <a:ext cx="142876" cy="142876"/>
          </a:xfrm>
          <a:prstGeom prst="rect">
            <a:avLst/>
          </a:prstGeom>
        </p:spPr>
      </p:pic>
      <p:pic>
        <p:nvPicPr>
          <p:cNvPr id="9" name="그림 8" descr="아이콘 화살표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59125" y="4108739"/>
            <a:ext cx="142876" cy="142876"/>
          </a:xfrm>
          <a:prstGeom prst="rect">
            <a:avLst/>
          </a:prstGeom>
        </p:spPr>
      </p:pic>
      <p:grpSp>
        <p:nvGrpSpPr>
          <p:cNvPr id="10" name="그룹 9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11" name="직사각형 10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4557" y="4478071"/>
            <a:ext cx="7562887" cy="180241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602001" y="4003209"/>
            <a:ext cx="1834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800" b="1" spc="-133" dirty="0">
                <a:solidFill>
                  <a:srgbClr val="666699"/>
                </a:solidFill>
              </a:rPr>
              <a:t>MSDS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경고표지</a:t>
            </a:r>
            <a:endParaRPr lang="ko-KR" altLang="en-US" sz="1800" dirty="0"/>
          </a:p>
        </p:txBody>
      </p:sp>
      <p:pic>
        <p:nvPicPr>
          <p:cNvPr id="14" name="그림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0271" y="181756"/>
            <a:ext cx="11102269" cy="1176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297674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 descr="아이콘 화살표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41681" y="3751196"/>
            <a:ext cx="142876" cy="142876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385527" y="3573810"/>
            <a:ext cx="8072493" cy="305724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</a:pPr>
            <a:r>
              <a:rPr lang="ko-KR" altLang="en-US" sz="1600" b="1" spc="-133" dirty="0" smtClean="0">
                <a:solidFill>
                  <a:srgbClr val="666699"/>
                </a:solidFill>
              </a:rPr>
              <a:t>    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근로자 준수사항</a:t>
            </a:r>
            <a:endParaRPr lang="en-US" altLang="ko-KR" sz="1800" b="1" spc="-133" dirty="0" smtClean="0">
              <a:solidFill>
                <a:prstClr val="black"/>
              </a:solidFill>
            </a:endParaRPr>
          </a:p>
          <a:p>
            <a:pPr marL="442913" indent="-192088" latinLnBrk="0">
              <a:lnSpc>
                <a:spcPct val="150000"/>
              </a:lnSpc>
              <a:spcAft>
                <a:spcPts val="2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화학물질 취급 전 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MSDS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교육 이수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 marL="442913" indent="-192088" latinLnBrk="0">
              <a:lnSpc>
                <a:spcPct val="150000"/>
              </a:lnSpc>
              <a:spcAft>
                <a:spcPts val="2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500" b="1" spc="-133" dirty="0" err="1" smtClean="0">
                <a:solidFill>
                  <a:prstClr val="black"/>
                </a:solidFill>
              </a:rPr>
              <a:t>작업공정별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 관리요령을 준수해 작업</a:t>
            </a:r>
            <a:endParaRPr lang="ko-KR" altLang="en-US" sz="1400" spc="-133" dirty="0" smtClean="0">
              <a:solidFill>
                <a:prstClr val="black"/>
              </a:solidFill>
            </a:endParaRPr>
          </a:p>
          <a:p>
            <a:pPr marL="442913" indent="-192088" latinLnBrk="0">
              <a:lnSpc>
                <a:spcPct val="150000"/>
              </a:lnSpc>
              <a:spcAft>
                <a:spcPts val="2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화학물질을 </a:t>
            </a:r>
            <a:r>
              <a:rPr lang="ko-KR" altLang="en-US" sz="1500" b="1" spc="-133" dirty="0" err="1" smtClean="0">
                <a:solidFill>
                  <a:prstClr val="black"/>
                </a:solidFill>
              </a:rPr>
              <a:t>소분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 용기에 덜어 사용 시 </a:t>
            </a:r>
            <a:r>
              <a:rPr lang="ko-KR" altLang="en-US" sz="1500" b="1" spc="-133" dirty="0" err="1" smtClean="0">
                <a:solidFill>
                  <a:prstClr val="black"/>
                </a:solidFill>
              </a:rPr>
              <a:t>소분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 용기에 경고표지 부착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 marL="252000" latinLnBrk="0">
              <a:lnSpc>
                <a:spcPct val="150000"/>
              </a:lnSpc>
              <a:spcAft>
                <a:spcPts val="200"/>
              </a:spcAft>
              <a:buClr>
                <a:srgbClr val="33CCCC"/>
              </a:buClr>
            </a:pPr>
            <a:r>
              <a:rPr lang="en-US" altLang="ko-KR" sz="1500" b="1" spc="-133" dirty="0" smtClean="0">
                <a:solidFill>
                  <a:prstClr val="black"/>
                </a:solidFill>
              </a:rPr>
              <a:t>  - </a:t>
            </a:r>
            <a:r>
              <a:rPr lang="ko-KR" altLang="en-US" sz="1500" spc="-133" dirty="0" smtClean="0">
                <a:solidFill>
                  <a:prstClr val="black"/>
                </a:solidFill>
              </a:rPr>
              <a:t>경고표지</a:t>
            </a:r>
            <a:r>
              <a:rPr lang="en-US" altLang="ko-KR" sz="1500" spc="-133" dirty="0" smtClean="0">
                <a:solidFill>
                  <a:prstClr val="black"/>
                </a:solidFill>
              </a:rPr>
              <a:t>(</a:t>
            </a:r>
            <a:r>
              <a:rPr lang="ko-KR" altLang="en-US" sz="1500" spc="-133" dirty="0" smtClean="0">
                <a:solidFill>
                  <a:prstClr val="black"/>
                </a:solidFill>
              </a:rPr>
              <a:t>표시</a:t>
            </a:r>
            <a:r>
              <a:rPr lang="en-US" altLang="ko-KR" sz="1500" spc="-133" dirty="0" smtClean="0">
                <a:solidFill>
                  <a:prstClr val="black"/>
                </a:solidFill>
              </a:rPr>
              <a:t>)</a:t>
            </a:r>
            <a:r>
              <a:rPr lang="ko-KR" altLang="en-US" sz="1500" spc="-133" dirty="0" smtClean="0">
                <a:solidFill>
                  <a:prstClr val="black"/>
                </a:solidFill>
              </a:rPr>
              <a:t>가 되어 있는 용기에서 물질안전보건자료대상물질을 옮겨 담기 위해 일시적으로 </a:t>
            </a:r>
            <a:endParaRPr lang="en-US" altLang="ko-KR" sz="1500" spc="-133" dirty="0" smtClean="0">
              <a:solidFill>
                <a:prstClr val="black"/>
              </a:solidFill>
            </a:endParaRPr>
          </a:p>
          <a:p>
            <a:pPr marL="252000" latinLnBrk="0">
              <a:lnSpc>
                <a:spcPct val="150000"/>
              </a:lnSpc>
              <a:spcAft>
                <a:spcPts val="200"/>
              </a:spcAft>
              <a:buClr>
                <a:srgbClr val="33CCCC"/>
              </a:buClr>
            </a:pPr>
            <a:r>
              <a:rPr lang="en-US" altLang="ko-KR" sz="1500" spc="-133" dirty="0">
                <a:solidFill>
                  <a:prstClr val="black"/>
                </a:solidFill>
              </a:rPr>
              <a:t> </a:t>
            </a:r>
            <a:r>
              <a:rPr lang="en-US" altLang="ko-KR" sz="1500" spc="-133" dirty="0" smtClean="0">
                <a:solidFill>
                  <a:prstClr val="black"/>
                </a:solidFill>
              </a:rPr>
              <a:t>   </a:t>
            </a:r>
            <a:r>
              <a:rPr lang="ko-KR" altLang="en-US" sz="1500" spc="-133" dirty="0" smtClean="0">
                <a:solidFill>
                  <a:prstClr val="black"/>
                </a:solidFill>
              </a:rPr>
              <a:t>용기 사용 시 경고표지 부착</a:t>
            </a:r>
            <a:endParaRPr lang="en-US" altLang="ko-KR" sz="1500" spc="-133" dirty="0" smtClean="0">
              <a:solidFill>
                <a:prstClr val="black"/>
              </a:solidFill>
            </a:endParaRPr>
          </a:p>
          <a:p>
            <a:pPr marL="442913" indent="-192088" latinLnBrk="0">
              <a:lnSpc>
                <a:spcPct val="150000"/>
              </a:lnSpc>
              <a:spcAft>
                <a:spcPts val="2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지급 받은 보호구 착용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 marL="442913" indent="-192088" latinLnBrk="0">
              <a:lnSpc>
                <a:spcPct val="150000"/>
              </a:lnSpc>
              <a:spcAft>
                <a:spcPts val="2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화학물질 취급으로 인한 건강이상 발생 시 사업주에게 즉시 보고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</p:txBody>
      </p:sp>
      <p:grpSp>
        <p:nvGrpSpPr>
          <p:cNvPr id="25" name="그룹 24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34" name="직사각형 33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sp>
        <p:nvSpPr>
          <p:cNvPr id="37" name="TextBox 36"/>
          <p:cNvSpPr txBox="1"/>
          <p:nvPr/>
        </p:nvSpPr>
        <p:spPr>
          <a:xfrm>
            <a:off x="3366689" y="1208737"/>
            <a:ext cx="8072493" cy="23134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</a:pPr>
            <a:r>
              <a:rPr lang="ko-KR" altLang="en-US" sz="1600" b="1" spc="-133" dirty="0" smtClean="0">
                <a:solidFill>
                  <a:srgbClr val="666699"/>
                </a:solidFill>
              </a:rPr>
              <a:t>    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사업주 준수사항</a:t>
            </a:r>
            <a:endParaRPr lang="en-US" altLang="ko-KR" sz="1800" b="1" spc="-133" dirty="0" smtClean="0">
              <a:solidFill>
                <a:prstClr val="black"/>
              </a:solidFill>
            </a:endParaRPr>
          </a:p>
          <a:p>
            <a:pPr marL="442913" indent="-192088" latinLnBrk="0">
              <a:lnSpc>
                <a:spcPct val="150000"/>
              </a:lnSpc>
              <a:spcAft>
                <a:spcPts val="2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화학물질 취급 전 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MSDS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교육 실시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 marL="252000" latinLnBrk="0">
              <a:lnSpc>
                <a:spcPct val="150000"/>
              </a:lnSpc>
              <a:spcAft>
                <a:spcPts val="200"/>
              </a:spcAft>
              <a:buClr>
                <a:srgbClr val="33CCCC"/>
              </a:buClr>
            </a:pPr>
            <a:r>
              <a:rPr lang="en-US" altLang="ko-KR" sz="1500" b="1" spc="-133" dirty="0" smtClean="0">
                <a:solidFill>
                  <a:prstClr val="black"/>
                </a:solidFill>
              </a:rPr>
              <a:t>  -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교육내용 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: </a:t>
            </a:r>
            <a:r>
              <a:rPr lang="ko-KR" altLang="en-US" sz="1400" spc="-133" dirty="0" smtClean="0">
                <a:solidFill>
                  <a:prstClr val="black"/>
                </a:solidFill>
              </a:rPr>
              <a:t>해당 화학물질의 </a:t>
            </a:r>
            <a:r>
              <a:rPr lang="ko-KR" altLang="en-US" sz="1400" spc="-133" dirty="0" err="1" smtClean="0">
                <a:solidFill>
                  <a:prstClr val="black"/>
                </a:solidFill>
              </a:rPr>
              <a:t>유해성ㆍ위험성</a:t>
            </a:r>
            <a:r>
              <a:rPr lang="en-US" altLang="ko-KR" sz="1400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400" spc="-133" dirty="0" smtClean="0">
                <a:solidFill>
                  <a:prstClr val="black"/>
                </a:solidFill>
              </a:rPr>
              <a:t>취급상의 주의사항</a:t>
            </a:r>
            <a:r>
              <a:rPr lang="en-US" altLang="ko-KR" sz="1400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400" spc="-133" dirty="0" smtClean="0">
                <a:solidFill>
                  <a:prstClr val="black"/>
                </a:solidFill>
              </a:rPr>
              <a:t>적절한 보호구</a:t>
            </a:r>
            <a:r>
              <a:rPr lang="en-US" altLang="ko-KR" sz="1400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400" spc="-133" dirty="0" smtClean="0">
                <a:solidFill>
                  <a:prstClr val="black"/>
                </a:solidFill>
              </a:rPr>
              <a:t>사고 시 대처방법 등</a:t>
            </a:r>
          </a:p>
          <a:p>
            <a:pPr marL="442913" indent="-192088" latinLnBrk="0">
              <a:lnSpc>
                <a:spcPct val="150000"/>
              </a:lnSpc>
              <a:spcAft>
                <a:spcPts val="2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화학물질 취급에 따른 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MSDS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비치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·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게시</a:t>
            </a:r>
            <a:endParaRPr lang="en-US" altLang="ko-KR" sz="1500" spc="-133" dirty="0" smtClean="0">
              <a:solidFill>
                <a:prstClr val="black"/>
              </a:solidFill>
            </a:endParaRPr>
          </a:p>
          <a:p>
            <a:pPr marL="442913" indent="-192088" latinLnBrk="0">
              <a:lnSpc>
                <a:spcPct val="150000"/>
              </a:lnSpc>
              <a:spcAft>
                <a:spcPts val="2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화학물질 경고표지 부착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(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사업장 내 취급 장소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용기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err="1" smtClean="0">
                <a:solidFill>
                  <a:prstClr val="black"/>
                </a:solidFill>
              </a:rPr>
              <a:t>소분용기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 등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)</a:t>
            </a:r>
          </a:p>
          <a:p>
            <a:pPr marL="442913" indent="-192088" latinLnBrk="0">
              <a:lnSpc>
                <a:spcPct val="150000"/>
              </a:lnSpc>
              <a:spcAft>
                <a:spcPts val="2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보호구 지급 등 화학물질 취급에 따른 각종 건강보호 조치 및 작업 관리 실시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</p:txBody>
      </p:sp>
      <p:pic>
        <p:nvPicPr>
          <p:cNvPr id="38" name="그림 37" descr="아이콘 화살표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20591" y="1369445"/>
            <a:ext cx="142876" cy="14287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55599" y="1358092"/>
            <a:ext cx="2643206" cy="8207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100" b="1" spc="-133" dirty="0" smtClean="0">
                <a:solidFill>
                  <a:srgbClr val="33CCCC"/>
                </a:solidFill>
              </a:rPr>
              <a:t>13.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100" b="1" spc="-133" dirty="0" smtClean="0">
                <a:solidFill>
                  <a:srgbClr val="33CCCC"/>
                </a:solidFill>
              </a:rPr>
              <a:t>화학물질 안전보건</a:t>
            </a:r>
            <a:endParaRPr lang="ko-KR" altLang="en-US" sz="2100" b="1" spc="-133" dirty="0">
              <a:solidFill>
                <a:srgbClr val="33CCCC"/>
              </a:solidFill>
            </a:endParaRPr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271" y="181756"/>
            <a:ext cx="11102269" cy="1176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0173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55599" y="1358092"/>
            <a:ext cx="2643206" cy="8207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100" b="1" spc="-133" dirty="0" smtClean="0">
                <a:solidFill>
                  <a:srgbClr val="33CCCC"/>
                </a:solidFill>
              </a:rPr>
              <a:t>14.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100" b="1" spc="-133" dirty="0" smtClean="0">
                <a:solidFill>
                  <a:srgbClr val="33CCCC"/>
                </a:solidFill>
              </a:rPr>
              <a:t>위험물질</a:t>
            </a:r>
            <a:r>
              <a:rPr lang="en-US" altLang="ko-KR" sz="2100" b="1" spc="-133" dirty="0" smtClean="0">
                <a:solidFill>
                  <a:srgbClr val="33CCCC"/>
                </a:solidFill>
              </a:rPr>
              <a:t>, </a:t>
            </a:r>
            <a:r>
              <a:rPr lang="ko-KR" altLang="en-US" sz="2100" b="1" spc="-133" dirty="0" smtClean="0">
                <a:solidFill>
                  <a:srgbClr val="33CCCC"/>
                </a:solidFill>
              </a:rPr>
              <a:t>안전한 취급</a:t>
            </a:r>
            <a:endParaRPr lang="ko-KR" altLang="en-US" sz="2100" b="1" spc="-133" dirty="0">
              <a:solidFill>
                <a:srgbClr val="33CCCC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70243" y="1482802"/>
            <a:ext cx="8072493" cy="7551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물질 </a:t>
            </a:r>
            <a:r>
              <a:rPr lang="ko-KR" altLang="en-US" sz="1600" b="1" spc="-133" dirty="0">
                <a:solidFill>
                  <a:prstClr val="black"/>
                </a:solidFill>
              </a:rPr>
              <a:t>중에서 화재</a:t>
            </a:r>
            <a:r>
              <a:rPr lang="en-US" altLang="ko-KR" sz="1600" b="1" spc="-133" dirty="0">
                <a:solidFill>
                  <a:prstClr val="black"/>
                </a:solidFill>
              </a:rPr>
              <a:t>·</a:t>
            </a:r>
            <a:r>
              <a:rPr lang="ko-KR" altLang="en-US" sz="1600" b="1" spc="-133" dirty="0">
                <a:solidFill>
                  <a:prstClr val="black"/>
                </a:solidFill>
              </a:rPr>
              <a:t>폭발 등의 원인이 되는 위험성을 가진 물질을 위험물이라고 함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.</a:t>
            </a:r>
          </a:p>
          <a:p>
            <a:pPr marL="180975" indent="-180975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이러한 </a:t>
            </a:r>
            <a:r>
              <a:rPr lang="ko-KR" altLang="en-US" sz="1600" b="1" spc="-133" dirty="0">
                <a:solidFill>
                  <a:prstClr val="black"/>
                </a:solidFill>
              </a:rPr>
              <a:t>물질들은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취급 부주의 </a:t>
            </a:r>
            <a:r>
              <a:rPr lang="ko-KR" altLang="en-US" sz="1600" b="1" spc="-133" dirty="0">
                <a:solidFill>
                  <a:prstClr val="black"/>
                </a:solidFill>
              </a:rPr>
              <a:t>등에 따라 대형사고가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발생할 수 있어 </a:t>
            </a:r>
            <a:r>
              <a:rPr lang="ko-KR" altLang="en-US" sz="1600" b="1" spc="-133" dirty="0">
                <a:solidFill>
                  <a:prstClr val="black"/>
                </a:solidFill>
              </a:rPr>
              <a:t>안전수칙을 반드시 준수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</p:txBody>
      </p:sp>
      <p:sp>
        <p:nvSpPr>
          <p:cNvPr id="9" name="대각선 방향의 모서리가 잘린 사각형 8"/>
          <p:cNvSpPr/>
          <p:nvPr/>
        </p:nvSpPr>
        <p:spPr>
          <a:xfrm>
            <a:off x="3441681" y="2975272"/>
            <a:ext cx="5643602" cy="1246610"/>
          </a:xfrm>
          <a:prstGeom prst="snip2DiagRect">
            <a:avLst/>
          </a:prstGeom>
          <a:solidFill>
            <a:srgbClr val="DBFA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6" name="그림 5" descr="아이콘 화살표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41681" y="2689520"/>
            <a:ext cx="142876" cy="14287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370244" y="2507370"/>
            <a:ext cx="3429024" cy="16030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</a:pPr>
            <a:r>
              <a:rPr lang="en-US" altLang="ko-KR" sz="2000" b="1" spc="-133" dirty="0" smtClean="0">
                <a:solidFill>
                  <a:srgbClr val="666699"/>
                </a:solidFill>
              </a:rPr>
              <a:t>   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위험물질의 종류</a:t>
            </a:r>
            <a:endParaRPr lang="en-US" altLang="ko-KR" sz="1800" b="1" spc="-133" dirty="0" smtClean="0">
              <a:solidFill>
                <a:prstClr val="black"/>
              </a:solidFill>
            </a:endParaRPr>
          </a:p>
          <a:p>
            <a:pPr marL="360000" latinLnBrk="0">
              <a:lnSpc>
                <a:spcPts val="2100"/>
              </a:lnSpc>
              <a:buClr>
                <a:srgbClr val="33CCCC"/>
              </a:buClr>
            </a:pPr>
            <a:r>
              <a:rPr lang="en-US" altLang="ko-KR" sz="1500" b="1" spc="-133" dirty="0" smtClean="0">
                <a:solidFill>
                  <a:srgbClr val="33CCCC"/>
                </a:solidFill>
              </a:rPr>
              <a:t>•  </a:t>
            </a:r>
            <a:r>
              <a:rPr lang="ko-KR" altLang="en-US" sz="1500" b="1" spc="-133" dirty="0" err="1" smtClean="0">
                <a:solidFill>
                  <a:prstClr val="black"/>
                </a:solidFill>
              </a:rPr>
              <a:t>폭발성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 물질 및 </a:t>
            </a:r>
            <a:r>
              <a:rPr lang="ko-KR" altLang="en-US" sz="1500" b="1" spc="-133" dirty="0" err="1" smtClean="0">
                <a:solidFill>
                  <a:prstClr val="black"/>
                </a:solidFill>
              </a:rPr>
              <a:t>유기과산화물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 </a:t>
            </a:r>
          </a:p>
          <a:p>
            <a:pPr marL="360000" latinLnBrk="0">
              <a:lnSpc>
                <a:spcPts val="2100"/>
              </a:lnSpc>
              <a:buClr>
                <a:srgbClr val="33CCCC"/>
              </a:buClr>
            </a:pPr>
            <a:r>
              <a:rPr lang="en-US" altLang="ko-KR" sz="1500" b="1" spc="-133" dirty="0" smtClean="0">
                <a:solidFill>
                  <a:srgbClr val="33CCCC"/>
                </a:solidFill>
              </a:rPr>
              <a:t>•  </a:t>
            </a:r>
            <a:r>
              <a:rPr lang="ko-KR" altLang="en-US" sz="1500" b="1" spc="-133" dirty="0" err="1" smtClean="0">
                <a:solidFill>
                  <a:prstClr val="black"/>
                </a:solidFill>
              </a:rPr>
              <a:t>물반응성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 물질 및 인화성 고체 </a:t>
            </a:r>
          </a:p>
          <a:p>
            <a:pPr marL="360000" latinLnBrk="0">
              <a:lnSpc>
                <a:spcPts val="2100"/>
              </a:lnSpc>
              <a:buClr>
                <a:srgbClr val="33CCCC"/>
              </a:buClr>
            </a:pPr>
            <a:r>
              <a:rPr lang="en-US" altLang="ko-KR" sz="1500" b="1" spc="-133" dirty="0" smtClean="0">
                <a:solidFill>
                  <a:srgbClr val="33CCCC"/>
                </a:solidFill>
              </a:rPr>
              <a:t>•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500" b="1" spc="-133" dirty="0" err="1" smtClean="0">
                <a:solidFill>
                  <a:prstClr val="black"/>
                </a:solidFill>
              </a:rPr>
              <a:t>산화성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 액체 및 고체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 marL="360000" latinLnBrk="0">
              <a:lnSpc>
                <a:spcPts val="2100"/>
              </a:lnSpc>
              <a:buClr>
                <a:srgbClr val="33CCCC"/>
              </a:buClr>
            </a:pPr>
            <a:r>
              <a:rPr lang="en-US" altLang="ko-KR" sz="1500" b="1" spc="-133" dirty="0" smtClean="0">
                <a:solidFill>
                  <a:srgbClr val="33CCCC"/>
                </a:solidFill>
              </a:rPr>
              <a:t>• 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급성 독성 물질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085019" y="3007436"/>
            <a:ext cx="1928826" cy="80791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ts val="2100"/>
              </a:lnSpc>
              <a:buClr>
                <a:srgbClr val="33CCCC"/>
              </a:buClr>
            </a:pPr>
            <a:r>
              <a:rPr lang="en-US" altLang="ko-KR" sz="1500" b="1" spc="-133" dirty="0" smtClean="0">
                <a:solidFill>
                  <a:srgbClr val="33CCCC"/>
                </a:solidFill>
              </a:rPr>
              <a:t>• 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인화성 액체 </a:t>
            </a:r>
          </a:p>
          <a:p>
            <a:pPr latinLnBrk="0">
              <a:lnSpc>
                <a:spcPts val="2100"/>
              </a:lnSpc>
              <a:buClr>
                <a:srgbClr val="33CCCC"/>
              </a:buClr>
            </a:pPr>
            <a:r>
              <a:rPr lang="en-US" altLang="ko-KR" sz="1500" b="1" spc="-133" dirty="0" smtClean="0">
                <a:solidFill>
                  <a:srgbClr val="33CCCC"/>
                </a:solidFill>
              </a:rPr>
              <a:t>• 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인화성 가스 </a:t>
            </a:r>
          </a:p>
          <a:p>
            <a:pPr latinLnBrk="0">
              <a:lnSpc>
                <a:spcPts val="2100"/>
              </a:lnSpc>
              <a:buClr>
                <a:srgbClr val="33CCCC"/>
              </a:buClr>
            </a:pPr>
            <a:r>
              <a:rPr lang="en-US" altLang="ko-KR" sz="1500" b="1" spc="-133" dirty="0" smtClean="0">
                <a:solidFill>
                  <a:srgbClr val="33CCCC"/>
                </a:solidFill>
              </a:rPr>
              <a:t>•  </a:t>
            </a:r>
            <a:r>
              <a:rPr lang="ko-KR" altLang="en-US" sz="1500" b="1" spc="-133" dirty="0" err="1" smtClean="0">
                <a:solidFill>
                  <a:prstClr val="black"/>
                </a:solidFill>
              </a:rPr>
              <a:t>부식성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 물질</a:t>
            </a:r>
          </a:p>
        </p:txBody>
      </p:sp>
      <p:grpSp>
        <p:nvGrpSpPr>
          <p:cNvPr id="13" name="그룹 12"/>
          <p:cNvGrpSpPr/>
          <p:nvPr/>
        </p:nvGrpSpPr>
        <p:grpSpPr>
          <a:xfrm>
            <a:off x="3441680" y="4509914"/>
            <a:ext cx="7929618" cy="1326004"/>
            <a:chOff x="3441681" y="4501364"/>
            <a:chExt cx="7929618" cy="1326004"/>
          </a:xfrm>
        </p:grpSpPr>
        <p:sp>
          <p:nvSpPr>
            <p:cNvPr id="11" name="TextBox 10"/>
            <p:cNvSpPr txBox="1"/>
            <p:nvPr/>
          </p:nvSpPr>
          <p:spPr>
            <a:xfrm>
              <a:off x="3441681" y="4501364"/>
              <a:ext cx="7929618" cy="132600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144000" indent="-144000" latinLnBrk="0">
                <a:lnSpc>
                  <a:spcPct val="150000"/>
                </a:lnSpc>
                <a:spcAft>
                  <a:spcPts val="500"/>
                </a:spcAft>
                <a:buClr>
                  <a:srgbClr val="33CCCC"/>
                </a:buClr>
              </a:pPr>
              <a:r>
                <a:rPr lang="ko-KR" altLang="en-US" sz="1800" b="1" spc="-133" dirty="0" smtClean="0">
                  <a:solidFill>
                    <a:srgbClr val="666699"/>
                  </a:solidFill>
                </a:rPr>
                <a:t>    위험물질관련 재해사례</a:t>
              </a:r>
              <a:endParaRPr lang="en-US" altLang="ko-KR" sz="1800" b="1" spc="-133" dirty="0" smtClean="0">
                <a:solidFill>
                  <a:prstClr val="black"/>
                </a:solidFill>
              </a:endParaRPr>
            </a:p>
            <a:p>
              <a:pPr marL="361950" indent="-146050" latinLnBrk="0">
                <a:lnSpc>
                  <a:spcPts val="2200"/>
                </a:lnSpc>
                <a:buClr>
                  <a:srgbClr val="33CCCC"/>
                </a:buClr>
                <a:buFont typeface="Arial" panose="020B0604020202020204" pitchFamily="34" charset="0"/>
                <a:buChar char="•"/>
              </a:pPr>
              <a:r>
                <a:rPr lang="ko-KR" altLang="en-US" sz="1600" b="1" spc="-133" dirty="0" smtClean="0">
                  <a:solidFill>
                    <a:prstClr val="black"/>
                  </a:solidFill>
                </a:rPr>
                <a:t>유류가 들어 있던 빈 드럼통에 불을 가까이 해 폭발</a:t>
              </a:r>
            </a:p>
            <a:p>
              <a:pPr marL="361950" indent="-146050" latinLnBrk="0">
                <a:lnSpc>
                  <a:spcPts val="2200"/>
                </a:lnSpc>
                <a:buClr>
                  <a:srgbClr val="33CCCC"/>
                </a:buClr>
                <a:buFont typeface="Arial" panose="020B0604020202020204" pitchFamily="34" charset="0"/>
                <a:buChar char="•"/>
              </a:pPr>
              <a:r>
                <a:rPr lang="ko-KR" altLang="en-US" sz="1600" b="1" spc="-133" dirty="0" smtClean="0">
                  <a:solidFill>
                    <a:prstClr val="black"/>
                  </a:solidFill>
                </a:rPr>
                <a:t>스토브에 기름을 붓다가 폭발</a:t>
              </a:r>
            </a:p>
            <a:p>
              <a:pPr marL="361950" indent="-146050" latinLnBrk="0">
                <a:lnSpc>
                  <a:spcPts val="2200"/>
                </a:lnSpc>
                <a:buClr>
                  <a:srgbClr val="33CCCC"/>
                </a:buClr>
                <a:buFont typeface="Arial" panose="020B0604020202020204" pitchFamily="34" charset="0"/>
                <a:buChar char="•"/>
              </a:pPr>
              <a:r>
                <a:rPr lang="ko-KR" altLang="en-US" sz="1600" b="1" spc="-133" dirty="0" smtClean="0">
                  <a:solidFill>
                    <a:prstClr val="black"/>
                  </a:solidFill>
                </a:rPr>
                <a:t>도장 작업 후 작업장에 화기를 가까이 해 폭발 등</a:t>
              </a:r>
            </a:p>
          </p:txBody>
        </p:sp>
        <p:pic>
          <p:nvPicPr>
            <p:cNvPr id="12" name="그림 11" descr="아이콘 화살표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41681" y="4644240"/>
              <a:ext cx="142876" cy="142876"/>
            </a:xfrm>
            <a:prstGeom prst="rect">
              <a:avLst/>
            </a:prstGeom>
          </p:spPr>
        </p:pic>
      </p:grpSp>
      <p:pic>
        <p:nvPicPr>
          <p:cNvPr id="14" name="그림 13" descr="32 삽화 위험물질관련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181231" y="4781207"/>
            <a:ext cx="2571768" cy="1374707"/>
          </a:xfrm>
          <a:prstGeom prst="rect">
            <a:avLst/>
          </a:prstGeom>
        </p:spPr>
      </p:pic>
      <p:grpSp>
        <p:nvGrpSpPr>
          <p:cNvPr id="15" name="그룹 14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16" name="직사각형 15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pic>
        <p:nvPicPr>
          <p:cNvPr id="19" name="그림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0271" y="181756"/>
            <a:ext cx="11102269" cy="1176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856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55599" y="1358092"/>
            <a:ext cx="2643206" cy="8207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100" b="1" spc="-133" dirty="0" smtClean="0">
                <a:solidFill>
                  <a:srgbClr val="33CCCC"/>
                </a:solidFill>
              </a:rPr>
              <a:t>15.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100" b="1" spc="-133" dirty="0" smtClean="0">
                <a:solidFill>
                  <a:srgbClr val="33CCCC"/>
                </a:solidFill>
              </a:rPr>
              <a:t>유해물질</a:t>
            </a:r>
            <a:r>
              <a:rPr lang="en-US" altLang="ko-KR" sz="2100" b="1" spc="-133" dirty="0" smtClean="0">
                <a:solidFill>
                  <a:srgbClr val="33CCCC"/>
                </a:solidFill>
              </a:rPr>
              <a:t>, </a:t>
            </a:r>
            <a:r>
              <a:rPr lang="ko-KR" altLang="en-US" sz="2100" b="1" spc="-133" dirty="0" smtClean="0">
                <a:solidFill>
                  <a:srgbClr val="33CCCC"/>
                </a:solidFill>
              </a:rPr>
              <a:t>안전한 취급</a:t>
            </a:r>
            <a:endParaRPr lang="ko-KR" altLang="en-US" sz="2100" b="1" spc="-133" dirty="0">
              <a:solidFill>
                <a:srgbClr val="33CCCC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84557" y="3044150"/>
            <a:ext cx="8260970" cy="36445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>
                <a:solidFill>
                  <a:prstClr val="black"/>
                </a:solidFill>
              </a:rPr>
              <a:t>유해물질 취급 전 반드시 물질안전보건자료</a:t>
            </a:r>
            <a:r>
              <a:rPr lang="en-US" altLang="ko-KR" sz="1600" b="1" spc="-133" dirty="0">
                <a:solidFill>
                  <a:prstClr val="black"/>
                </a:solidFill>
              </a:rPr>
              <a:t>(MSDS)</a:t>
            </a:r>
            <a:r>
              <a:rPr lang="ko-KR" altLang="en-US" sz="1600" b="1" spc="-133" dirty="0">
                <a:solidFill>
                  <a:prstClr val="black"/>
                </a:solidFill>
              </a:rPr>
              <a:t>를 참고하여                                                 해당물질의 유해위험성 및 적정한 보호구</a:t>
            </a:r>
            <a:r>
              <a:rPr lang="en-US" altLang="ko-KR" sz="1600" b="1" spc="-133" dirty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>
                <a:solidFill>
                  <a:prstClr val="black"/>
                </a:solidFill>
              </a:rPr>
              <a:t>비상시 대응요령을 숙지한다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.</a:t>
            </a:r>
          </a:p>
          <a:p>
            <a:pPr marL="180975" indent="-180975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유해물질이 들어 있는 용기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(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들어 있던 빈 용기도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)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는 밀폐해 유해물질이 공기 중에 날린다거나 가스가 발생되지 않도록 할 것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  <a:p>
            <a:pPr marL="180975" indent="-180975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유해물질을 마음대로 갖고 다니거나 다른 작업장으로 옮기지 말 것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  <a:p>
            <a:pPr marL="180975" indent="-180975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손으로 직접 만지지 말고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작업한 손으로 담배 등을 피우지 말 것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  <a:p>
            <a:pPr marL="180975" indent="-180975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유해물질을 사용하는 장소에서 흡연을 하거나 음식물을 먹지 않도록 한다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.</a:t>
            </a:r>
          </a:p>
          <a:p>
            <a:pPr marL="180975" indent="-180975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유해물질에서 발생하는 분진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가스 및 증기가 국소배기장치의 후드와 공기정화장치를 거쳐 외부배기가 되도록 한다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</p:txBody>
      </p:sp>
      <p:sp>
        <p:nvSpPr>
          <p:cNvPr id="6" name="대각선 방향의 모서리가 잘린 사각형 5"/>
          <p:cNvSpPr/>
          <p:nvPr/>
        </p:nvSpPr>
        <p:spPr>
          <a:xfrm>
            <a:off x="3441681" y="1901142"/>
            <a:ext cx="6572296" cy="428628"/>
          </a:xfrm>
          <a:prstGeom prst="snip2DiagRect">
            <a:avLst/>
          </a:prstGeom>
          <a:solidFill>
            <a:srgbClr val="DBFA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70243" y="1455853"/>
            <a:ext cx="6286543" cy="8207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</a:pPr>
            <a:r>
              <a:rPr lang="en-US" altLang="ko-KR" sz="2000" b="1" spc="-133" dirty="0" smtClean="0">
                <a:solidFill>
                  <a:srgbClr val="666699"/>
                </a:solidFill>
              </a:rPr>
              <a:t>   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유해물질 </a:t>
            </a:r>
            <a:r>
              <a:rPr lang="en-US" altLang="ko-KR" sz="1800" b="1" spc="-133" dirty="0" smtClean="0">
                <a:solidFill>
                  <a:srgbClr val="666699"/>
                </a:solidFill>
              </a:rPr>
              <a:t>(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관리대상</a:t>
            </a:r>
            <a:r>
              <a:rPr lang="en-US" altLang="ko-KR" sz="1800" b="1" spc="-133" dirty="0" smtClean="0">
                <a:solidFill>
                  <a:srgbClr val="666699"/>
                </a:solidFill>
              </a:rPr>
              <a:t>)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의 종류</a:t>
            </a:r>
            <a:endParaRPr lang="en-US" altLang="ko-KR" sz="1800" b="1" spc="-133" dirty="0" smtClean="0">
              <a:solidFill>
                <a:prstClr val="black"/>
              </a:solidFill>
            </a:endParaRPr>
          </a:p>
          <a:p>
            <a:pPr marL="360000" latinLnBrk="0">
              <a:lnSpc>
                <a:spcPts val="23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33CCCC"/>
                </a:solidFill>
              </a:rPr>
              <a:t>•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유기화합물        </a:t>
            </a:r>
            <a:r>
              <a:rPr lang="en-US" altLang="ko-KR" sz="1600" b="1" spc="-133" dirty="0" smtClean="0">
                <a:solidFill>
                  <a:srgbClr val="33CCCC"/>
                </a:solidFill>
              </a:rPr>
              <a:t>•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금속류       </a:t>
            </a:r>
            <a:r>
              <a:rPr lang="en-US" altLang="ko-KR" sz="1600" b="1" spc="-133" dirty="0" smtClean="0">
                <a:solidFill>
                  <a:srgbClr val="33CCCC"/>
                </a:solidFill>
              </a:rPr>
              <a:t>• </a:t>
            </a:r>
            <a:r>
              <a:rPr lang="ko-KR" altLang="en-US" sz="1600" b="1" spc="-133" dirty="0" err="1" smtClean="0">
                <a:solidFill>
                  <a:prstClr val="black"/>
                </a:solidFill>
              </a:rPr>
              <a:t>산ㆍ알칼리류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      </a:t>
            </a:r>
            <a:r>
              <a:rPr lang="en-US" altLang="ko-KR" sz="1600" b="1" spc="-133" dirty="0" smtClean="0">
                <a:solidFill>
                  <a:srgbClr val="33CCCC"/>
                </a:solidFill>
              </a:rPr>
              <a:t>•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가스상태 </a:t>
            </a:r>
            <a:r>
              <a:rPr lang="ko-KR" altLang="en-US" sz="1600" b="1" spc="-133" dirty="0" err="1" smtClean="0">
                <a:solidFill>
                  <a:prstClr val="black"/>
                </a:solidFill>
              </a:rPr>
              <a:t>물질류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</p:txBody>
      </p:sp>
      <p:pic>
        <p:nvPicPr>
          <p:cNvPr id="8" name="그림 7" descr="아이콘 화살표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41681" y="1615390"/>
            <a:ext cx="142876" cy="14287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378899" y="2491047"/>
            <a:ext cx="6286543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</a:pPr>
            <a:r>
              <a:rPr lang="en-US" altLang="ko-KR" sz="2000" b="1" spc="-133" dirty="0" smtClean="0">
                <a:solidFill>
                  <a:srgbClr val="666699"/>
                </a:solidFill>
              </a:rPr>
              <a:t>   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유해물질 취급 시 주의사항</a:t>
            </a:r>
            <a:endParaRPr lang="en-US" altLang="ko-KR" sz="1800" b="1" spc="-133" dirty="0" smtClean="0">
              <a:solidFill>
                <a:prstClr val="black"/>
              </a:solidFill>
            </a:endParaRPr>
          </a:p>
        </p:txBody>
      </p:sp>
      <p:pic>
        <p:nvPicPr>
          <p:cNvPr id="10" name="그림 9" descr="아이콘 화살표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41681" y="2705361"/>
            <a:ext cx="142876" cy="142876"/>
          </a:xfrm>
          <a:prstGeom prst="rect">
            <a:avLst/>
          </a:prstGeom>
        </p:spPr>
      </p:pic>
      <p:grpSp>
        <p:nvGrpSpPr>
          <p:cNvPr id="11" name="그룹 10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12" name="직사각형 11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pic>
        <p:nvPicPr>
          <p:cNvPr id="15" name="그림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271" y="181756"/>
            <a:ext cx="11102269" cy="1176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835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3513119" y="1786720"/>
            <a:ext cx="7429552" cy="3214710"/>
          </a:xfrm>
          <a:prstGeom prst="rect">
            <a:avLst/>
          </a:prstGeom>
          <a:solidFill>
            <a:srgbClr val="33CCCC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4584689" y="1500968"/>
            <a:ext cx="5143536" cy="642942"/>
            <a:chOff x="4799003" y="1572406"/>
            <a:chExt cx="5143536" cy="642942"/>
          </a:xfrm>
        </p:grpSpPr>
        <p:pic>
          <p:nvPicPr>
            <p:cNvPr id="8" name="그림 7" descr="안전팁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799003" y="1572406"/>
              <a:ext cx="1815074" cy="642942"/>
            </a:xfrm>
            <a:prstGeom prst="rect">
              <a:avLst/>
            </a:prstGeom>
          </p:spPr>
        </p:pic>
        <p:sp>
          <p:nvSpPr>
            <p:cNvPr id="9" name="모서리가 둥근 직사각형 8"/>
            <p:cNvSpPr/>
            <p:nvPr/>
          </p:nvSpPr>
          <p:spPr>
            <a:xfrm>
              <a:off x="6084887" y="1715282"/>
              <a:ext cx="3643338" cy="35719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rgbClr val="4F874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6370639" y="1703140"/>
              <a:ext cx="3571900" cy="36933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>
                <a:lnSpc>
                  <a:spcPct val="150000"/>
                </a:lnSpc>
              </a:pPr>
              <a:r>
                <a:rPr lang="ko-KR" altLang="en-US" sz="1600" b="1" spc="-133" dirty="0" smtClean="0">
                  <a:solidFill>
                    <a:prstClr val="black"/>
                  </a:solidFill>
                </a:rPr>
                <a:t>화학물질 취급자 </a:t>
              </a:r>
              <a:r>
                <a:rPr lang="en-US" altLang="ko-KR" sz="1600" b="1" spc="-133" dirty="0" smtClean="0">
                  <a:solidFill>
                    <a:prstClr val="black"/>
                  </a:solidFill>
                </a:rPr>
                <a:t>5</a:t>
              </a:r>
              <a:r>
                <a:rPr lang="ko-KR" altLang="en-US" sz="1600" b="1" spc="-133" dirty="0" smtClean="0">
                  <a:solidFill>
                    <a:prstClr val="black"/>
                  </a:solidFill>
                </a:rPr>
                <a:t>대 안전보건수칙</a:t>
              </a:r>
              <a:endParaRPr lang="ko-KR" altLang="en-US" sz="1600" b="1" spc="-133" dirty="0">
                <a:solidFill>
                  <a:prstClr val="black"/>
                </a:solidFill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3941747" y="2429662"/>
            <a:ext cx="7215238" cy="230832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800"/>
              </a:lnSpc>
              <a:spcAft>
                <a:spcPts val="1000"/>
              </a:spcAft>
              <a:buClr>
                <a:srgbClr val="666699"/>
              </a:buClr>
            </a:pPr>
            <a:r>
              <a:rPr lang="ko-KR" altLang="en-US" sz="1600" b="1" spc="-133" dirty="0" smtClean="0">
                <a:solidFill>
                  <a:srgbClr val="33CCCC"/>
                </a:solidFill>
              </a:rPr>
              <a:t>➊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  내가 사용하는 물질이 무엇이고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어떤 독성이 있는지 제대로 알 것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800"/>
              </a:lnSpc>
              <a:spcAft>
                <a:spcPts val="1000"/>
              </a:spcAft>
              <a:buClr>
                <a:srgbClr val="666699"/>
              </a:buClr>
            </a:pPr>
            <a:r>
              <a:rPr lang="en-US" altLang="ko-KR" sz="1600" b="1" spc="-133" dirty="0" smtClean="0">
                <a:solidFill>
                  <a:srgbClr val="33CCCC"/>
                </a:solidFill>
              </a:rPr>
              <a:t>➋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 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공기 중에 화학물질이 섞이지 않도록 용기뚜껑을 잘 닫을 것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800"/>
              </a:lnSpc>
              <a:spcAft>
                <a:spcPts val="1000"/>
              </a:spcAft>
              <a:buClr>
                <a:srgbClr val="666699"/>
              </a:buClr>
            </a:pPr>
            <a:r>
              <a:rPr lang="en-US" altLang="ko-KR" sz="1600" b="1" spc="-133" dirty="0" smtClean="0">
                <a:solidFill>
                  <a:srgbClr val="33CCCC"/>
                </a:solidFill>
              </a:rPr>
              <a:t>➌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 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환기시설을 잘 가동하여 작업장의 공기가 깨끗하도록 해야 함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800"/>
              </a:lnSpc>
              <a:spcAft>
                <a:spcPts val="1000"/>
              </a:spcAft>
              <a:buClr>
                <a:srgbClr val="666699"/>
              </a:buClr>
            </a:pPr>
            <a:r>
              <a:rPr lang="en-US" altLang="ko-KR" sz="1600" b="1" spc="-133" dirty="0" smtClean="0">
                <a:solidFill>
                  <a:srgbClr val="33CCCC"/>
                </a:solidFill>
              </a:rPr>
              <a:t>➍ 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적합한 개인용 보호구를 잘 착용할 것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800"/>
              </a:lnSpc>
              <a:spcAft>
                <a:spcPts val="1000"/>
              </a:spcAft>
              <a:buClr>
                <a:srgbClr val="666699"/>
              </a:buClr>
            </a:pPr>
            <a:r>
              <a:rPr lang="en-US" altLang="ko-KR" sz="1600" b="1" spc="-133" dirty="0" smtClean="0">
                <a:solidFill>
                  <a:srgbClr val="33CCCC"/>
                </a:solidFill>
              </a:rPr>
              <a:t>➎ 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정기적으로 건강진단을 받아야 함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</p:txBody>
      </p:sp>
      <p:grpSp>
        <p:nvGrpSpPr>
          <p:cNvPr id="13" name="그룹 12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14" name="직사각형 13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655599" y="1358092"/>
            <a:ext cx="2643206" cy="8207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100" b="1" spc="-133" dirty="0" smtClean="0">
                <a:solidFill>
                  <a:srgbClr val="33CCCC"/>
                </a:solidFill>
              </a:rPr>
              <a:t>15.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100" b="1" spc="-133" dirty="0" smtClean="0">
                <a:solidFill>
                  <a:srgbClr val="33CCCC"/>
                </a:solidFill>
              </a:rPr>
              <a:t>유해물질</a:t>
            </a:r>
            <a:r>
              <a:rPr lang="en-US" altLang="ko-KR" sz="2100" b="1" spc="-133" dirty="0" smtClean="0">
                <a:solidFill>
                  <a:srgbClr val="33CCCC"/>
                </a:solidFill>
              </a:rPr>
              <a:t>, </a:t>
            </a:r>
            <a:r>
              <a:rPr lang="ko-KR" altLang="en-US" sz="2100" b="1" spc="-133" dirty="0" smtClean="0">
                <a:solidFill>
                  <a:srgbClr val="33CCCC"/>
                </a:solidFill>
              </a:rPr>
              <a:t>안전한 취급</a:t>
            </a:r>
            <a:endParaRPr lang="ko-KR" altLang="en-US" sz="2100" b="1" spc="-133" dirty="0">
              <a:solidFill>
                <a:srgbClr val="33CCCC"/>
              </a:solidFill>
            </a:endParaRPr>
          </a:p>
        </p:txBody>
      </p:sp>
      <p:pic>
        <p:nvPicPr>
          <p:cNvPr id="18" name="그림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271" y="181756"/>
            <a:ext cx="11102269" cy="1176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05970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55599" y="1358092"/>
            <a:ext cx="2643206" cy="12824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100" b="1" spc="-133" dirty="0" smtClean="0">
                <a:solidFill>
                  <a:srgbClr val="33CCCC"/>
                </a:solidFill>
              </a:rPr>
              <a:t>16.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100" b="1" spc="-133" dirty="0" smtClean="0">
                <a:solidFill>
                  <a:srgbClr val="33CCCC"/>
                </a:solidFill>
              </a:rPr>
              <a:t>유해위험장소에</a:t>
            </a:r>
            <a:endParaRPr lang="en-US" altLang="ko-KR" sz="2100" b="1" spc="-133" dirty="0" smtClean="0">
              <a:solidFill>
                <a:srgbClr val="33CCCC"/>
              </a:solidFill>
            </a:endParaRP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100" b="1" spc="-133" dirty="0" smtClean="0">
                <a:solidFill>
                  <a:srgbClr val="33CCCC"/>
                </a:solidFill>
              </a:rPr>
              <a:t>출입제한 </a:t>
            </a:r>
            <a:endParaRPr lang="ko-KR" altLang="en-US" sz="2100" b="1" spc="-133" dirty="0">
              <a:solidFill>
                <a:srgbClr val="33CCCC"/>
              </a:solidFill>
            </a:endParaRPr>
          </a:p>
        </p:txBody>
      </p:sp>
      <p:pic>
        <p:nvPicPr>
          <p:cNvPr id="9" name="그림 8" descr="아이콘 화살표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95066" y="1482580"/>
            <a:ext cx="142876" cy="142876"/>
          </a:xfrm>
          <a:prstGeom prst="rect">
            <a:avLst/>
          </a:prstGeom>
        </p:spPr>
      </p:pic>
      <p:grpSp>
        <p:nvGrpSpPr>
          <p:cNvPr id="16" name="그룹 15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17" name="직사각형 16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sp>
        <p:nvSpPr>
          <p:cNvPr id="14" name="대각선 방향의 모서리가 잘린 사각형 13"/>
          <p:cNvSpPr/>
          <p:nvPr/>
        </p:nvSpPr>
        <p:spPr>
          <a:xfrm>
            <a:off x="3620275" y="1806911"/>
            <a:ext cx="5786478" cy="1143008"/>
          </a:xfrm>
          <a:prstGeom prst="snip2DiagRect">
            <a:avLst/>
          </a:prstGeom>
          <a:solidFill>
            <a:srgbClr val="DBFA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392860" y="1314556"/>
            <a:ext cx="6286543" cy="15260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</a:pPr>
            <a:r>
              <a:rPr lang="en-US" altLang="ko-KR" sz="2000" b="1" spc="-133" dirty="0" smtClean="0">
                <a:solidFill>
                  <a:srgbClr val="666699"/>
                </a:solidFill>
              </a:rPr>
              <a:t>   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산소결핍의 위험성이 있는 장소의 예</a:t>
            </a:r>
            <a:endParaRPr lang="en-US" altLang="ko-KR" sz="1800" b="1" spc="-133" dirty="0" smtClean="0">
              <a:solidFill>
                <a:prstClr val="black"/>
              </a:solidFill>
            </a:endParaRPr>
          </a:p>
          <a:p>
            <a:pPr marL="360000" latinLnBrk="0">
              <a:lnSpc>
                <a:spcPts val="26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33CCCC"/>
                </a:solidFill>
              </a:rPr>
              <a:t>• 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분뇨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폐수 등의 부패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/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분해가 이루어지는 장소 내부</a:t>
            </a:r>
          </a:p>
          <a:p>
            <a:pPr marL="360000" latinLnBrk="0">
              <a:lnSpc>
                <a:spcPts val="26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33CCCC"/>
                </a:solidFill>
              </a:rPr>
              <a:t>• 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장기간 밀폐된 산화가 쉬운 금속재의 탱크나 반응기 등 내부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  <a:p>
            <a:pPr marL="360000" latinLnBrk="0">
              <a:lnSpc>
                <a:spcPts val="26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33CCCC"/>
                </a:solidFill>
              </a:rPr>
              <a:t>• 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곡물 또는 사료를 저장고나 발효를 위한 장소 등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</p:txBody>
      </p:sp>
      <p:grpSp>
        <p:nvGrpSpPr>
          <p:cNvPr id="21" name="그룹 20"/>
          <p:cNvGrpSpPr/>
          <p:nvPr/>
        </p:nvGrpSpPr>
        <p:grpSpPr>
          <a:xfrm>
            <a:off x="3420591" y="3349570"/>
            <a:ext cx="7858180" cy="802784"/>
            <a:chOff x="3441681" y="3358356"/>
            <a:chExt cx="7858180" cy="802784"/>
          </a:xfrm>
        </p:grpSpPr>
        <p:sp>
          <p:nvSpPr>
            <p:cNvPr id="22" name="TextBox 21"/>
            <p:cNvSpPr txBox="1"/>
            <p:nvPr/>
          </p:nvSpPr>
          <p:spPr>
            <a:xfrm>
              <a:off x="3655995" y="3358356"/>
              <a:ext cx="7643866" cy="80278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ct val="150000"/>
                </a:lnSpc>
                <a:spcAft>
                  <a:spcPts val="500"/>
                </a:spcAft>
                <a:buClr>
                  <a:srgbClr val="33CCCC"/>
                </a:buClr>
              </a:pPr>
              <a:r>
                <a:rPr lang="ko-KR" altLang="en-US" sz="1600" b="1" spc="-133" dirty="0">
                  <a:solidFill>
                    <a:prstClr val="black"/>
                  </a:solidFill>
                </a:rPr>
                <a:t>이들 장소에서는  산소가 부족할 위험이</a:t>
              </a:r>
              <a:r>
                <a:rPr lang="en-US" altLang="ko-KR" sz="1600" b="1" spc="-133" dirty="0">
                  <a:solidFill>
                    <a:prstClr val="black"/>
                  </a:solidFill>
                </a:rPr>
                <a:t>(</a:t>
              </a:r>
              <a:r>
                <a:rPr lang="ko-KR" altLang="en-US" sz="1600" b="1" spc="-133" dirty="0">
                  <a:solidFill>
                    <a:prstClr val="black"/>
                  </a:solidFill>
                </a:rPr>
                <a:t>해당 물질이 산소를 </a:t>
              </a:r>
              <a:r>
                <a:rPr lang="ko-KR" altLang="en-US" sz="1600" b="1" spc="-133" dirty="0" smtClean="0">
                  <a:solidFill>
                    <a:prstClr val="black"/>
                  </a:solidFill>
                </a:rPr>
                <a:t>소모함</a:t>
              </a:r>
              <a:r>
                <a:rPr lang="en-US" altLang="ko-KR" sz="1600" b="1" spc="-133" dirty="0" smtClean="0">
                  <a:solidFill>
                    <a:prstClr val="black"/>
                  </a:solidFill>
                </a:rPr>
                <a:t>)</a:t>
              </a:r>
              <a:r>
                <a:rPr lang="ko-KR" altLang="en-US" sz="1600" b="1" spc="-133" dirty="0">
                  <a:solidFill>
                    <a:prstClr val="black"/>
                  </a:solidFill>
                </a:rPr>
                <a:t>있기 </a:t>
              </a:r>
              <a:r>
                <a:rPr lang="ko-KR" altLang="en-US" sz="1600" b="1" spc="-133" dirty="0" smtClean="0">
                  <a:solidFill>
                    <a:prstClr val="black"/>
                  </a:solidFill>
                </a:rPr>
                <a:t>때문에 </a:t>
              </a:r>
              <a:endParaRPr lang="en-US" altLang="ko-KR" sz="1600" b="1" spc="-133" dirty="0" smtClean="0">
                <a:solidFill>
                  <a:prstClr val="black"/>
                </a:solidFill>
              </a:endParaRPr>
            </a:p>
            <a:p>
              <a:pPr latinLnBrk="0">
                <a:lnSpc>
                  <a:spcPct val="150000"/>
                </a:lnSpc>
                <a:spcAft>
                  <a:spcPts val="500"/>
                </a:spcAft>
                <a:buClr>
                  <a:srgbClr val="33CCCC"/>
                </a:buClr>
              </a:pPr>
              <a:r>
                <a:rPr lang="ko-KR" altLang="en-US" sz="1600" b="1" spc="-133" dirty="0" smtClean="0">
                  <a:solidFill>
                    <a:prstClr val="black"/>
                  </a:solidFill>
                </a:rPr>
                <a:t>어디에서나 산소 결핍에 의한 사고가 일어날 위험이 있다</a:t>
              </a:r>
              <a:r>
                <a:rPr lang="en-US" altLang="ko-KR" sz="1600" b="1" spc="-133" dirty="0" smtClean="0">
                  <a:solidFill>
                    <a:prstClr val="black"/>
                  </a:solidFill>
                </a:rPr>
                <a:t>.</a:t>
              </a:r>
            </a:p>
          </p:txBody>
        </p:sp>
        <p:pic>
          <p:nvPicPr>
            <p:cNvPr id="23" name="그림 22" descr="아이콘 화살표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41681" y="3501232"/>
              <a:ext cx="142876" cy="142876"/>
            </a:xfrm>
            <a:prstGeom prst="rect">
              <a:avLst/>
            </a:prstGeom>
          </p:spPr>
        </p:pic>
      </p:grpSp>
      <p:grpSp>
        <p:nvGrpSpPr>
          <p:cNvPr id="24" name="그룹 23"/>
          <p:cNvGrpSpPr/>
          <p:nvPr/>
        </p:nvGrpSpPr>
        <p:grpSpPr>
          <a:xfrm>
            <a:off x="3370243" y="4358488"/>
            <a:ext cx="6286543" cy="887744"/>
            <a:chOff x="3370243" y="4287050"/>
            <a:chExt cx="6286543" cy="887744"/>
          </a:xfrm>
        </p:grpSpPr>
        <p:sp>
          <p:nvSpPr>
            <p:cNvPr id="25" name="TextBox 24"/>
            <p:cNvSpPr txBox="1"/>
            <p:nvPr/>
          </p:nvSpPr>
          <p:spPr>
            <a:xfrm>
              <a:off x="3370243" y="4287050"/>
              <a:ext cx="6286543" cy="8877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144000" indent="-144000" latinLnBrk="0">
                <a:lnSpc>
                  <a:spcPct val="150000"/>
                </a:lnSpc>
                <a:spcAft>
                  <a:spcPts val="500"/>
                </a:spcAft>
                <a:buClr>
                  <a:srgbClr val="33CCCC"/>
                </a:buClr>
              </a:pPr>
              <a:r>
                <a:rPr lang="en-US" altLang="ko-KR" sz="2000" b="1" spc="-133" dirty="0" smtClean="0">
                  <a:solidFill>
                    <a:srgbClr val="666699"/>
                  </a:solidFill>
                </a:rPr>
                <a:t>    </a:t>
              </a:r>
              <a:r>
                <a:rPr lang="ko-KR" altLang="en-US" sz="1800" b="1" spc="-133" dirty="0" smtClean="0">
                  <a:solidFill>
                    <a:srgbClr val="666699"/>
                  </a:solidFill>
                </a:rPr>
                <a:t>화재폭발의 위험성이 있는 장소의 예 </a:t>
              </a:r>
            </a:p>
            <a:p>
              <a:pPr marL="144000" indent="-144000" latinLnBrk="0">
                <a:lnSpc>
                  <a:spcPct val="150000"/>
                </a:lnSpc>
                <a:spcAft>
                  <a:spcPts val="500"/>
                </a:spcAft>
                <a:buClr>
                  <a:srgbClr val="33CCCC"/>
                </a:buClr>
              </a:pPr>
              <a:endParaRPr lang="en-US" altLang="ko-KR" sz="1800" b="1" spc="-133" dirty="0" smtClean="0">
                <a:solidFill>
                  <a:prstClr val="black"/>
                </a:solidFill>
              </a:endParaRPr>
            </a:p>
          </p:txBody>
        </p:sp>
        <p:pic>
          <p:nvPicPr>
            <p:cNvPr id="26" name="그림 25" descr="아이콘 화살표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41681" y="4438276"/>
              <a:ext cx="142876" cy="142876"/>
            </a:xfrm>
            <a:prstGeom prst="rect">
              <a:avLst/>
            </a:prstGeom>
          </p:spPr>
        </p:pic>
      </p:grpSp>
      <p:sp>
        <p:nvSpPr>
          <p:cNvPr id="27" name="대각선 방향의 모서리가 잘린 사각형 26"/>
          <p:cNvSpPr/>
          <p:nvPr/>
        </p:nvSpPr>
        <p:spPr>
          <a:xfrm>
            <a:off x="3560021" y="4854639"/>
            <a:ext cx="5786478" cy="1143008"/>
          </a:xfrm>
          <a:prstGeom prst="snip2DiagRect">
            <a:avLst/>
          </a:prstGeom>
          <a:solidFill>
            <a:srgbClr val="DBFA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798871" y="4945242"/>
            <a:ext cx="5094328" cy="9618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500"/>
              </a:lnSpc>
              <a:buClr>
                <a:srgbClr val="666699"/>
              </a:buClr>
              <a:buFont typeface="Arial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 인화성 액체의 증기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인화성 가스 또는 인화성 고체가 존재하여 </a:t>
            </a:r>
            <a:r>
              <a:rPr lang="en-US" altLang="ko-KR" sz="1500" b="1" spc="-133" dirty="0">
                <a:solidFill>
                  <a:prstClr val="black"/>
                </a:solidFill>
              </a:rPr>
              <a:t> 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        </a:t>
            </a:r>
          </a:p>
          <a:p>
            <a:pPr>
              <a:lnSpc>
                <a:spcPts val="2500"/>
              </a:lnSpc>
              <a:buClr>
                <a:srgbClr val="666699"/>
              </a:buClr>
            </a:pPr>
            <a:r>
              <a:rPr lang="en-US" altLang="ko-KR" sz="1500" b="1" spc="-133" dirty="0" smtClean="0">
                <a:solidFill>
                  <a:prstClr val="black"/>
                </a:solidFill>
              </a:rPr>
              <a:t>  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폭발이나 화재가 발생할 우려가 있는 장소</a:t>
            </a:r>
          </a:p>
          <a:p>
            <a:pPr>
              <a:lnSpc>
                <a:spcPts val="2500"/>
              </a:lnSpc>
              <a:buClr>
                <a:srgbClr val="666699"/>
              </a:buClr>
              <a:buFont typeface="Arial" pitchFamily="34" charset="0"/>
              <a:buChar char="•"/>
            </a:pPr>
            <a:r>
              <a:rPr lang="en-US" altLang="ko-KR" sz="1500" b="1" spc="-133" dirty="0" smtClean="0">
                <a:solidFill>
                  <a:prstClr val="black"/>
                </a:solidFill>
              </a:rPr>
              <a:t>  </a:t>
            </a:r>
            <a:r>
              <a:rPr lang="ko-KR" altLang="en-US" sz="1500" b="1" spc="-133" dirty="0" err="1" smtClean="0">
                <a:solidFill>
                  <a:prstClr val="black"/>
                </a:solidFill>
              </a:rPr>
              <a:t>화재ㆍ폭발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 등 유해위험물질 보관 취급 장소 등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</p:txBody>
      </p:sp>
      <p:pic>
        <p:nvPicPr>
          <p:cNvPr id="20" name="그림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271" y="181756"/>
            <a:ext cx="11102269" cy="1176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85794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 descr="36 삽화 사고발생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656655" y="3572670"/>
            <a:ext cx="2700528" cy="272491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55599" y="1358092"/>
            <a:ext cx="2643206" cy="12824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100" b="1" spc="-133" dirty="0" smtClean="0">
                <a:solidFill>
                  <a:srgbClr val="33CCCC"/>
                </a:solidFill>
              </a:rPr>
              <a:t>17.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100" b="1" spc="-133" dirty="0" smtClean="0">
                <a:solidFill>
                  <a:srgbClr val="33CCCC"/>
                </a:solidFill>
              </a:rPr>
              <a:t>사고 발생시 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100" b="1" spc="-133" dirty="0" smtClean="0">
                <a:solidFill>
                  <a:srgbClr val="33CCCC"/>
                </a:solidFill>
              </a:rPr>
              <a:t>대처 사항</a:t>
            </a:r>
            <a:endParaRPr lang="ko-KR" altLang="en-US" sz="2100" b="1" spc="-133" dirty="0">
              <a:solidFill>
                <a:srgbClr val="33CCCC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41681" y="1429530"/>
            <a:ext cx="8001056" cy="230832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3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  당황하지 말고 심호흡을 한번 하기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  <a:p>
            <a:pPr>
              <a:lnSpc>
                <a:spcPts val="3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  경솔한 행동을 하지 말고 마음을 단단히 먹을 것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  <a:p>
            <a:pPr>
              <a:lnSpc>
                <a:spcPts val="3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  어떠한 조치를 할 때는 그 조치로 일어날 수 있는 것을 예상해보기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  <a:p>
            <a:pPr>
              <a:lnSpc>
                <a:spcPts val="3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  다른 사람에게 연락을 신속하게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오해가 생기지 않도록 정확하게 하기</a:t>
            </a:r>
            <a:endParaRPr lang="en-US" altLang="ko-KR" sz="1600" b="1" spc="-133" dirty="0">
              <a:solidFill>
                <a:prstClr val="black"/>
              </a:solidFill>
            </a:endParaRPr>
          </a:p>
          <a:p>
            <a:pPr>
              <a:lnSpc>
                <a:spcPts val="3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en-US" altLang="ko-KR" sz="1600" b="1" spc="-133" dirty="0" smtClean="0">
                <a:solidFill>
                  <a:prstClr val="black"/>
                </a:solidFill>
              </a:rPr>
              <a:t> 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절차 등을 임의로 바꾸지 않고 행동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  <a:p>
            <a:pPr>
              <a:lnSpc>
                <a:spcPts val="3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  부상을 입지 않은 사고나 작은 부상이라도 결코 숨기지 말 것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</p:txBody>
      </p:sp>
      <p:grpSp>
        <p:nvGrpSpPr>
          <p:cNvPr id="7" name="그룹 6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8" name="직사각형 7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pic>
        <p:nvPicPr>
          <p:cNvPr id="11" name="그림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0271" y="181756"/>
            <a:ext cx="11102269" cy="1176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090476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55599" y="1500968"/>
            <a:ext cx="2643206" cy="8207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100" b="1" spc="-133" dirty="0" smtClean="0">
                <a:solidFill>
                  <a:srgbClr val="33CCCC"/>
                </a:solidFill>
              </a:rPr>
              <a:t>18.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100" b="1" spc="-133" dirty="0" smtClean="0">
                <a:solidFill>
                  <a:srgbClr val="33CCCC"/>
                </a:solidFill>
              </a:rPr>
              <a:t>응급조치</a:t>
            </a:r>
            <a:endParaRPr lang="ko-KR" altLang="en-US" sz="2100" b="1" spc="-133" dirty="0">
              <a:solidFill>
                <a:srgbClr val="33CCCC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705629" y="2188881"/>
            <a:ext cx="8001056" cy="34624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3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  환자와 자신의 안전성 등 현장 현황 파악</a:t>
            </a:r>
          </a:p>
          <a:p>
            <a:pPr>
              <a:lnSpc>
                <a:spcPts val="3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  호흡정지 등 우선순위를 파악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후 알맞은 처치 실시</a:t>
            </a:r>
          </a:p>
          <a:p>
            <a:pPr>
              <a:lnSpc>
                <a:spcPts val="3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  무의식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상태 위급 시 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119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에 도움 요청</a:t>
            </a:r>
          </a:p>
          <a:p>
            <a:pPr>
              <a:lnSpc>
                <a:spcPts val="3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  주위의 도움을 요청하며 필요사항을 구체적으로 지시</a:t>
            </a:r>
          </a:p>
          <a:p>
            <a:pPr>
              <a:lnSpc>
                <a:spcPts val="3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  불안해 하지 않도록 조용한 대화로 환자의 안정 유지</a:t>
            </a:r>
          </a:p>
          <a:p>
            <a:pPr>
              <a:lnSpc>
                <a:spcPts val="3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  모포나 옷으로 체온 유지와 의식이 있는 경우 음료 준비</a:t>
            </a:r>
          </a:p>
          <a:p>
            <a:pPr>
              <a:lnSpc>
                <a:spcPts val="3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  현장에 대한 관찰과 증거물 파악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소지품 보존</a:t>
            </a:r>
          </a:p>
          <a:p>
            <a:pPr>
              <a:lnSpc>
                <a:spcPts val="3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  모든 처치를 기록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병원 이송 후 제시 </a:t>
            </a:r>
          </a:p>
          <a:p>
            <a:pPr>
              <a:lnSpc>
                <a:spcPts val="3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  환부 고정 등의 조치 후 주의하며 운반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</p:txBody>
      </p:sp>
      <p:grpSp>
        <p:nvGrpSpPr>
          <p:cNvPr id="6" name="그룹 5"/>
          <p:cNvGrpSpPr/>
          <p:nvPr/>
        </p:nvGrpSpPr>
        <p:grpSpPr>
          <a:xfrm>
            <a:off x="3513119" y="1606790"/>
            <a:ext cx="6286543" cy="402161"/>
            <a:chOff x="3370243" y="4287050"/>
            <a:chExt cx="6286543" cy="402161"/>
          </a:xfrm>
        </p:grpSpPr>
        <p:sp>
          <p:nvSpPr>
            <p:cNvPr id="7" name="TextBox 6"/>
            <p:cNvSpPr txBox="1"/>
            <p:nvPr/>
          </p:nvSpPr>
          <p:spPr>
            <a:xfrm>
              <a:off x="3370243" y="4287050"/>
              <a:ext cx="6286543" cy="40216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144000" indent="-144000" latinLnBrk="0">
                <a:lnSpc>
                  <a:spcPct val="150000"/>
                </a:lnSpc>
                <a:spcAft>
                  <a:spcPts val="500"/>
                </a:spcAft>
                <a:buClr>
                  <a:srgbClr val="33CCCC"/>
                </a:buClr>
              </a:pPr>
              <a:r>
                <a:rPr lang="en-US" altLang="ko-KR" sz="2000" b="1" spc="-133" dirty="0" smtClean="0">
                  <a:solidFill>
                    <a:srgbClr val="666699"/>
                  </a:solidFill>
                </a:rPr>
                <a:t>    </a:t>
              </a:r>
              <a:r>
                <a:rPr lang="ko-KR" altLang="en-US" sz="1800" b="1" spc="-133" dirty="0" smtClean="0">
                  <a:solidFill>
                    <a:srgbClr val="666699"/>
                  </a:solidFill>
                </a:rPr>
                <a:t>구급조치의 일반적 주의사항</a:t>
              </a:r>
            </a:p>
          </p:txBody>
        </p:sp>
        <p:pic>
          <p:nvPicPr>
            <p:cNvPr id="8" name="그림 7" descr="아이콘 화살표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441681" y="4460414"/>
              <a:ext cx="142876" cy="142876"/>
            </a:xfrm>
            <a:prstGeom prst="rect">
              <a:avLst/>
            </a:prstGeom>
          </p:spPr>
        </p:pic>
      </p:grpSp>
      <p:pic>
        <p:nvPicPr>
          <p:cNvPr id="10" name="그림 9" descr="37 삽화 응급조치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992040" y="1851592"/>
            <a:ext cx="2428892" cy="2362347"/>
          </a:xfrm>
          <a:prstGeom prst="rect">
            <a:avLst/>
          </a:prstGeom>
        </p:spPr>
      </p:pic>
      <p:grpSp>
        <p:nvGrpSpPr>
          <p:cNvPr id="14" name="그룹 13"/>
          <p:cNvGrpSpPr/>
          <p:nvPr/>
        </p:nvGrpSpPr>
        <p:grpSpPr>
          <a:xfrm>
            <a:off x="9253239" y="4536745"/>
            <a:ext cx="2000264" cy="1431767"/>
            <a:chOff x="727037" y="4144174"/>
            <a:chExt cx="2000264" cy="1431767"/>
          </a:xfrm>
        </p:grpSpPr>
        <p:pic>
          <p:nvPicPr>
            <p:cNvPr id="9" name="그림 8" descr="37 구급조치 체크박스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27037" y="4144174"/>
              <a:ext cx="2000264" cy="1431767"/>
            </a:xfrm>
            <a:prstGeom prst="rect">
              <a:avLst/>
            </a:prstGeom>
          </p:spPr>
        </p:pic>
        <p:pic>
          <p:nvPicPr>
            <p:cNvPr id="12" name="Picture 2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798475" y="4358488"/>
              <a:ext cx="1857388" cy="12144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3" name="TextBox 12"/>
            <p:cNvSpPr txBox="1"/>
            <p:nvPr/>
          </p:nvSpPr>
          <p:spPr>
            <a:xfrm>
              <a:off x="869913" y="4475574"/>
              <a:ext cx="1714512" cy="10259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ts val="2000"/>
                </a:lnSpc>
              </a:pPr>
              <a:r>
                <a:rPr lang="ko-KR" altLang="en-US" sz="1200" b="1" kern="0" spc="-133" dirty="0" smtClean="0">
                  <a:solidFill>
                    <a:prstClr val="black"/>
                  </a:solidFill>
                </a:rPr>
                <a:t>자세한 응급조치에 대한 </a:t>
              </a:r>
              <a:endParaRPr lang="en-US" altLang="ko-KR" sz="1200" b="1" kern="0" spc="-133" dirty="0" smtClean="0">
                <a:solidFill>
                  <a:prstClr val="black"/>
                </a:solidFill>
              </a:endParaRPr>
            </a:p>
            <a:p>
              <a:pPr algn="ctr">
                <a:lnSpc>
                  <a:spcPts val="2000"/>
                </a:lnSpc>
              </a:pPr>
              <a:r>
                <a:rPr lang="ko-KR" altLang="en-US" sz="1200" b="1" kern="0" spc="-133" dirty="0" smtClean="0">
                  <a:solidFill>
                    <a:prstClr val="black"/>
                  </a:solidFill>
                </a:rPr>
                <a:t>궁금한 사항은</a:t>
              </a:r>
              <a:endParaRPr lang="en-US" altLang="ko-KR" sz="1200" b="1" kern="0" spc="-133" dirty="0" smtClean="0">
                <a:solidFill>
                  <a:prstClr val="black"/>
                </a:solidFill>
              </a:endParaRPr>
            </a:p>
            <a:p>
              <a:pPr algn="ctr">
                <a:lnSpc>
                  <a:spcPts val="2000"/>
                </a:lnSpc>
              </a:pPr>
              <a:r>
                <a:rPr lang="ko-KR" altLang="en-US" sz="1200" b="1" kern="0" spc="-133" dirty="0" smtClean="0">
                  <a:solidFill>
                    <a:srgbClr val="33CCCC"/>
                  </a:solidFill>
                </a:rPr>
                <a:t> “위기탈출 안전보건 </a:t>
              </a:r>
              <a:r>
                <a:rPr lang="ko-KR" altLang="en-US" sz="1200" b="1" kern="0" spc="-133" dirty="0" err="1" smtClean="0">
                  <a:solidFill>
                    <a:srgbClr val="33CCCC"/>
                  </a:solidFill>
                </a:rPr>
                <a:t>앱</a:t>
              </a:r>
              <a:r>
                <a:rPr lang="ko-KR" altLang="en-US" sz="1200" b="1" kern="0" spc="-133" dirty="0" smtClean="0">
                  <a:solidFill>
                    <a:srgbClr val="33CCCC"/>
                  </a:solidFill>
                </a:rPr>
                <a:t>”</a:t>
              </a:r>
              <a:r>
                <a:rPr lang="ko-KR" altLang="en-US" sz="1200" b="1" kern="0" spc="-133" dirty="0" smtClean="0">
                  <a:solidFill>
                    <a:prstClr val="black"/>
                  </a:solidFill>
                </a:rPr>
                <a:t>을 </a:t>
              </a:r>
              <a:endParaRPr lang="en-US" altLang="ko-KR" sz="1200" b="1" kern="0" spc="-133" dirty="0" smtClean="0">
                <a:solidFill>
                  <a:prstClr val="black"/>
                </a:solidFill>
              </a:endParaRPr>
            </a:p>
            <a:p>
              <a:pPr algn="ctr">
                <a:lnSpc>
                  <a:spcPts val="2000"/>
                </a:lnSpc>
              </a:pPr>
              <a:r>
                <a:rPr lang="ko-KR" altLang="en-US" sz="1200" b="1" kern="0" spc="-133" dirty="0" smtClean="0">
                  <a:solidFill>
                    <a:prstClr val="black"/>
                  </a:solidFill>
                </a:rPr>
                <a:t>설치하여 사용해보세요</a:t>
              </a:r>
              <a:r>
                <a:rPr lang="en-US" altLang="ko-KR" sz="1200" b="1" kern="0" spc="-133" dirty="0" smtClean="0">
                  <a:solidFill>
                    <a:prstClr val="black"/>
                  </a:solidFill>
                </a:rPr>
                <a:t>! </a:t>
              </a:r>
              <a:endParaRPr lang="ko-KR" altLang="en-US" sz="1100" b="1" kern="0" spc="-133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15" name="그룹 14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16" name="직사각형 15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pic>
        <p:nvPicPr>
          <p:cNvPr id="19" name="그림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0271" y="181756"/>
            <a:ext cx="11102269" cy="1176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9148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0" y="0"/>
            <a:ext cx="12169775" cy="6859588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80" tIns="60890" rIns="121780" bIns="60890"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3370243" y="2572538"/>
            <a:ext cx="6929486" cy="212782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20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latin typeface="+mn-ea"/>
              </a:rPr>
              <a:t>1.  </a:t>
            </a:r>
            <a:r>
              <a:rPr lang="ko-KR" altLang="en-US" sz="1800" b="1" spc="-133" dirty="0" smtClean="0">
                <a:latin typeface="+mn-ea"/>
              </a:rPr>
              <a:t>직장에 들어가면</a:t>
            </a:r>
            <a:r>
              <a:rPr lang="en-US" altLang="ko-KR" sz="1800" b="1" spc="-133" dirty="0" smtClean="0">
                <a:latin typeface="+mn-ea"/>
              </a:rPr>
              <a:t>…</a:t>
            </a:r>
          </a:p>
          <a:p>
            <a:pPr>
              <a:lnSpc>
                <a:spcPct val="20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latin typeface="+mn-ea"/>
              </a:rPr>
              <a:t>2.  </a:t>
            </a:r>
            <a:r>
              <a:rPr lang="ko-KR" altLang="en-US" sz="1800" b="1" spc="-133" dirty="0" smtClean="0">
                <a:latin typeface="+mn-ea"/>
              </a:rPr>
              <a:t>신규입사자 재해발생현황</a:t>
            </a:r>
          </a:p>
          <a:p>
            <a:pPr>
              <a:lnSpc>
                <a:spcPct val="20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latin typeface="+mn-ea"/>
              </a:rPr>
              <a:t>3.  </a:t>
            </a:r>
            <a:r>
              <a:rPr lang="ko-KR" altLang="en-US" sz="1800" b="1" spc="-133" dirty="0" smtClean="0">
                <a:latin typeface="+mn-ea"/>
              </a:rPr>
              <a:t>안전보건 활동의 첫걸음</a:t>
            </a:r>
            <a:r>
              <a:rPr lang="en-US" altLang="ko-KR" sz="1800" b="1" spc="-133" dirty="0" smtClean="0">
                <a:latin typeface="+mn-ea"/>
              </a:rPr>
              <a:t>, </a:t>
            </a:r>
            <a:r>
              <a:rPr lang="ko-KR" altLang="en-US" sz="1800" b="1" spc="-133" dirty="0" smtClean="0">
                <a:latin typeface="+mn-ea"/>
              </a:rPr>
              <a:t>안전보건교육</a:t>
            </a:r>
          </a:p>
          <a:p>
            <a:pPr>
              <a:lnSpc>
                <a:spcPct val="20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latin typeface="+mn-ea"/>
              </a:rPr>
              <a:t>4.  </a:t>
            </a:r>
            <a:r>
              <a:rPr lang="ko-KR" altLang="en-US" sz="1800" b="1" spc="-133" dirty="0" smtClean="0">
                <a:latin typeface="+mn-ea"/>
              </a:rPr>
              <a:t>작업 전 안전점검 등 안전의 </a:t>
            </a:r>
            <a:r>
              <a:rPr lang="ko-KR" altLang="en-US" sz="1800" b="1" spc="-133" dirty="0" err="1" smtClean="0">
                <a:latin typeface="+mn-ea"/>
              </a:rPr>
              <a:t>습관화ㆍ생활화</a:t>
            </a:r>
            <a:r>
              <a:rPr lang="ko-KR" altLang="en-US" sz="1800" b="1" spc="-133" dirty="0" smtClean="0">
                <a:latin typeface="+mn-ea"/>
              </a:rPr>
              <a:t> </a:t>
            </a:r>
            <a:endParaRPr lang="en-US" altLang="ko-KR" sz="1800" b="1" spc="-133" dirty="0" smtClean="0">
              <a:latin typeface="+mn-ea"/>
            </a:endParaRPr>
          </a:p>
        </p:txBody>
      </p:sp>
      <p:grpSp>
        <p:nvGrpSpPr>
          <p:cNvPr id="10" name="그룹 9"/>
          <p:cNvGrpSpPr/>
          <p:nvPr/>
        </p:nvGrpSpPr>
        <p:grpSpPr>
          <a:xfrm>
            <a:off x="2370111" y="1016149"/>
            <a:ext cx="9787006" cy="984885"/>
            <a:chOff x="2370111" y="658959"/>
            <a:chExt cx="9787006" cy="984885"/>
          </a:xfrm>
        </p:grpSpPr>
        <p:sp>
          <p:nvSpPr>
            <p:cNvPr id="5" name="TextBox 4"/>
            <p:cNvSpPr txBox="1"/>
            <p:nvPr/>
          </p:nvSpPr>
          <p:spPr>
            <a:xfrm>
              <a:off x="3298805" y="726865"/>
              <a:ext cx="8858312" cy="8043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ko-KR" altLang="en-US" sz="4000" b="1" spc="-133" dirty="0" smtClean="0">
                  <a:solidFill>
                    <a:schemeClr val="bg1"/>
                  </a:solidFill>
                  <a:latin typeface="+mj-ea"/>
                  <a:ea typeface="+mj-ea"/>
                </a:rPr>
                <a:t>신규 입사자의 직장생활</a:t>
              </a:r>
              <a:endParaRPr lang="ko-KR" altLang="en-US" sz="4000" b="1" spc="-133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grpSp>
          <p:nvGrpSpPr>
            <p:cNvPr id="9" name="그룹 8"/>
            <p:cNvGrpSpPr/>
            <p:nvPr/>
          </p:nvGrpSpPr>
          <p:grpSpPr>
            <a:xfrm>
              <a:off x="2370111" y="658959"/>
              <a:ext cx="928694" cy="984885"/>
              <a:chOff x="2370111" y="658959"/>
              <a:chExt cx="928694" cy="984885"/>
            </a:xfrm>
          </p:grpSpPr>
          <p:sp>
            <p:nvSpPr>
              <p:cNvPr id="6" name="직사각형 5"/>
              <p:cNvSpPr/>
              <p:nvPr/>
            </p:nvSpPr>
            <p:spPr>
              <a:xfrm>
                <a:off x="2370111" y="929464"/>
                <a:ext cx="642942" cy="64294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" name="TextBox 7"/>
              <p:cNvSpPr txBox="1"/>
              <p:nvPr/>
            </p:nvSpPr>
            <p:spPr>
              <a:xfrm>
                <a:off x="2584425" y="658959"/>
                <a:ext cx="714380" cy="98488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lnSpc>
                    <a:spcPct val="200000"/>
                  </a:lnSpc>
                  <a:buClr>
                    <a:srgbClr val="33CCCC"/>
                  </a:buClr>
                </a:pPr>
                <a:r>
                  <a:rPr lang="en-US" altLang="ko-KR" sz="3200" b="1" spc="-133" dirty="0" smtClean="0">
                    <a:solidFill>
                      <a:srgbClr val="33CCCC"/>
                    </a:solidFill>
                    <a:latin typeface="+mn-ea"/>
                  </a:rPr>
                  <a:t>1</a:t>
                </a:r>
                <a:r>
                  <a:rPr lang="en-US" altLang="ko-KR" sz="2800" b="1" spc="-133" dirty="0" smtClean="0">
                    <a:latin typeface="+mn-ea"/>
                  </a:rPr>
                  <a:t> </a:t>
                </a: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그룹 24"/>
          <p:cNvGrpSpPr/>
          <p:nvPr/>
        </p:nvGrpSpPr>
        <p:grpSpPr>
          <a:xfrm>
            <a:off x="4227499" y="1341562"/>
            <a:ext cx="7215238" cy="4806512"/>
            <a:chOff x="4227499" y="1358092"/>
            <a:chExt cx="7215238" cy="4806512"/>
          </a:xfrm>
        </p:grpSpPr>
        <p:pic>
          <p:nvPicPr>
            <p:cNvPr id="13" name="그림 12" descr="38 요양신청절차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227499" y="1500968"/>
              <a:ext cx="7140240" cy="4663636"/>
            </a:xfrm>
            <a:prstGeom prst="rect">
              <a:avLst/>
            </a:prstGeom>
          </p:spPr>
        </p:pic>
        <p:pic>
          <p:nvPicPr>
            <p:cNvPr id="7172" name="Picture 4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513647" y="5215743"/>
              <a:ext cx="1500198" cy="6485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0" name="Picture 4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9942539" y="4358488"/>
              <a:ext cx="1428760" cy="5000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7173" name="Picture 5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227499" y="5215744"/>
              <a:ext cx="1428760" cy="571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7174" name="Picture 6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9942539" y="2929728"/>
              <a:ext cx="1500198" cy="4286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3" name="Picture 6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9942539" y="1929596"/>
              <a:ext cx="1500198" cy="4286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9" name="TextBox 8"/>
            <p:cNvSpPr txBox="1"/>
            <p:nvPr/>
          </p:nvSpPr>
          <p:spPr>
            <a:xfrm>
              <a:off x="10371167" y="2037542"/>
              <a:ext cx="642942" cy="17780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ts val="1500"/>
                </a:lnSpc>
                <a:buClr>
                  <a:prstClr val="white"/>
                </a:buClr>
              </a:pPr>
              <a:r>
                <a:rPr lang="ko-KR" altLang="en-US" sz="1200" b="1" spc="-100" dirty="0" smtClean="0">
                  <a:solidFill>
                    <a:prstClr val="white"/>
                  </a:solidFill>
                </a:rPr>
                <a:t>응급조치</a:t>
              </a:r>
              <a:endParaRPr lang="en-US" altLang="ko-KR" sz="1200" b="1" spc="-100" dirty="0" smtClean="0">
                <a:solidFill>
                  <a:prstClr val="white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0013977" y="3358356"/>
              <a:ext cx="1357322" cy="33342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ts val="1300"/>
                </a:lnSpc>
                <a:buClr>
                  <a:prstClr val="white"/>
                </a:buClr>
              </a:pPr>
              <a:r>
                <a:rPr lang="ko-KR" altLang="en-US" sz="1100" b="1" spc="-100" dirty="0" smtClean="0">
                  <a:solidFill>
                    <a:prstClr val="black"/>
                  </a:solidFill>
                </a:rPr>
                <a:t>산재지정 의료기관 </a:t>
              </a:r>
            </a:p>
            <a:p>
              <a:pPr algn="ctr">
                <a:lnSpc>
                  <a:spcPts val="1300"/>
                </a:lnSpc>
                <a:buClr>
                  <a:prstClr val="white"/>
                </a:buClr>
              </a:pPr>
              <a:r>
                <a:rPr lang="ko-KR" altLang="en-US" sz="1100" b="1" spc="-100" dirty="0" smtClean="0">
                  <a:solidFill>
                    <a:prstClr val="black"/>
                  </a:solidFill>
                </a:rPr>
                <a:t>여부 확인</a:t>
              </a:r>
              <a:endParaRPr lang="en-US" altLang="ko-KR" sz="1100" b="1" spc="-100" dirty="0" smtClean="0">
                <a:solidFill>
                  <a:prstClr val="black"/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9942539" y="4416950"/>
              <a:ext cx="1500198" cy="3701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ts val="1500"/>
                </a:lnSpc>
                <a:buClr>
                  <a:prstClr val="white"/>
                </a:buClr>
              </a:pPr>
              <a:r>
                <a:rPr lang="ko-KR" altLang="en-US" sz="1200" b="1" spc="-100" dirty="0" smtClean="0">
                  <a:solidFill>
                    <a:prstClr val="white"/>
                  </a:solidFill>
                </a:rPr>
                <a:t>요양급여 신청서 </a:t>
              </a:r>
              <a:endParaRPr lang="en-US" altLang="ko-KR" sz="1200" b="1" spc="-100" dirty="0" smtClean="0">
                <a:solidFill>
                  <a:prstClr val="white"/>
                </a:solidFill>
              </a:endParaRPr>
            </a:p>
            <a:p>
              <a:pPr algn="ctr">
                <a:lnSpc>
                  <a:spcPts val="1500"/>
                </a:lnSpc>
                <a:buClr>
                  <a:prstClr val="white"/>
                </a:buClr>
              </a:pPr>
              <a:r>
                <a:rPr lang="ko-KR" altLang="en-US" sz="1200" b="1" spc="-100" dirty="0" smtClean="0">
                  <a:solidFill>
                    <a:prstClr val="white"/>
                  </a:solidFill>
                </a:rPr>
                <a:t>작성</a:t>
              </a:r>
              <a:endParaRPr lang="en-US" altLang="ko-KR" sz="1200" b="1" spc="-100" dirty="0" smtClean="0">
                <a:solidFill>
                  <a:prstClr val="white"/>
                </a:solidFill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7585085" y="5287182"/>
              <a:ext cx="1357322" cy="57708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ts val="1500"/>
                </a:lnSpc>
                <a:buClr>
                  <a:prstClr val="white"/>
                </a:buClr>
              </a:pPr>
              <a:r>
                <a:rPr lang="ko-KR" altLang="en-US" sz="1200" b="1" spc="-100" dirty="0" smtClean="0">
                  <a:solidFill>
                    <a:prstClr val="white"/>
                  </a:solidFill>
                </a:rPr>
                <a:t>제출</a:t>
              </a:r>
              <a:r>
                <a:rPr lang="en-US" altLang="ko-KR" sz="1200" b="1" spc="-100" dirty="0" smtClean="0">
                  <a:solidFill>
                    <a:prstClr val="white"/>
                  </a:solidFill>
                </a:rPr>
                <a:t>(</a:t>
              </a:r>
              <a:r>
                <a:rPr lang="ko-KR" altLang="en-US" sz="1200" b="1" spc="-100" dirty="0" smtClean="0">
                  <a:solidFill>
                    <a:prstClr val="white"/>
                  </a:solidFill>
                </a:rPr>
                <a:t>근로복지공단</a:t>
              </a:r>
              <a:r>
                <a:rPr lang="en-US" altLang="ko-KR" sz="1200" b="1" spc="-100" dirty="0" smtClean="0">
                  <a:solidFill>
                    <a:prstClr val="white"/>
                  </a:solidFill>
                </a:rPr>
                <a:t>)</a:t>
              </a:r>
            </a:p>
            <a:p>
              <a:pPr algn="ctr">
                <a:lnSpc>
                  <a:spcPts val="1500"/>
                </a:lnSpc>
                <a:buClr>
                  <a:prstClr val="white"/>
                </a:buClr>
              </a:pPr>
              <a:r>
                <a:rPr lang="ko-KR" altLang="en-US" sz="1000" b="1" spc="-100" dirty="0" smtClean="0">
                  <a:solidFill>
                    <a:prstClr val="white"/>
                  </a:solidFill>
                </a:rPr>
                <a:t>산재보험의료기관에서</a:t>
              </a:r>
              <a:endParaRPr lang="en-US" altLang="ko-KR" sz="1000" b="1" spc="-100" dirty="0" smtClean="0">
                <a:solidFill>
                  <a:prstClr val="white"/>
                </a:solidFill>
              </a:endParaRPr>
            </a:p>
            <a:p>
              <a:pPr algn="ctr">
                <a:lnSpc>
                  <a:spcPts val="1500"/>
                </a:lnSpc>
                <a:buClr>
                  <a:prstClr val="white"/>
                </a:buClr>
              </a:pPr>
              <a:r>
                <a:rPr lang="ko-KR" altLang="en-US" sz="1000" b="1" spc="-100" dirty="0" smtClean="0">
                  <a:solidFill>
                    <a:prstClr val="white"/>
                  </a:solidFill>
                </a:rPr>
                <a:t>대행제출 가능</a:t>
              </a:r>
              <a:endParaRPr lang="en-US" altLang="ko-KR" sz="1000" b="1" spc="-100" dirty="0" smtClean="0">
                <a:solidFill>
                  <a:prstClr val="white"/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5942011" y="5572934"/>
              <a:ext cx="1357322" cy="50006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noAutofit/>
            </a:bodyPr>
            <a:lstStyle/>
            <a:p>
              <a:pPr algn="ctr">
                <a:lnSpc>
                  <a:spcPts val="1300"/>
                </a:lnSpc>
                <a:buClr>
                  <a:prstClr val="white"/>
                </a:buClr>
              </a:pPr>
              <a:r>
                <a:rPr lang="ko-KR" altLang="en-US" sz="1100" b="1" spc="-100" dirty="0" smtClean="0">
                  <a:solidFill>
                    <a:prstClr val="black"/>
                  </a:solidFill>
                </a:rPr>
                <a:t>업무상 재해여부 </a:t>
              </a:r>
            </a:p>
            <a:p>
              <a:pPr algn="ctr">
                <a:lnSpc>
                  <a:spcPts val="1300"/>
                </a:lnSpc>
                <a:buClr>
                  <a:prstClr val="white"/>
                </a:buClr>
              </a:pPr>
              <a:r>
                <a:rPr lang="ko-KR" altLang="en-US" sz="1100" b="1" spc="-100" dirty="0" smtClean="0">
                  <a:solidFill>
                    <a:prstClr val="black"/>
                  </a:solidFill>
                </a:rPr>
                <a:t>확인 후 </a:t>
              </a:r>
              <a:r>
                <a:rPr lang="en-US" altLang="ko-KR" sz="1100" b="1" spc="-100" dirty="0" smtClean="0">
                  <a:solidFill>
                    <a:prstClr val="black"/>
                  </a:solidFill>
                </a:rPr>
                <a:t>7</a:t>
              </a:r>
              <a:r>
                <a:rPr lang="ko-KR" altLang="en-US" sz="1100" b="1" spc="-100" dirty="0" smtClean="0">
                  <a:solidFill>
                    <a:prstClr val="black"/>
                  </a:solidFill>
                </a:rPr>
                <a:t>일 이내</a:t>
              </a:r>
              <a:endParaRPr lang="en-US" altLang="ko-KR" sz="1100" b="1" spc="-100" dirty="0" smtClean="0">
                <a:solidFill>
                  <a:prstClr val="black"/>
                </a:solidFill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4227499" y="5345644"/>
              <a:ext cx="1357322" cy="3701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ts val="1500"/>
                </a:lnSpc>
                <a:buClr>
                  <a:prstClr val="white"/>
                </a:buClr>
              </a:pPr>
              <a:r>
                <a:rPr lang="ko-KR" altLang="en-US" sz="1200" b="1" spc="-100" dirty="0" smtClean="0">
                  <a:solidFill>
                    <a:prstClr val="white"/>
                  </a:solidFill>
                </a:rPr>
                <a:t>요양 승인여부</a:t>
              </a:r>
            </a:p>
            <a:p>
              <a:pPr algn="ctr">
                <a:lnSpc>
                  <a:spcPts val="1500"/>
                </a:lnSpc>
                <a:buClr>
                  <a:prstClr val="white"/>
                </a:buClr>
              </a:pPr>
              <a:r>
                <a:rPr lang="ko-KR" altLang="en-US" sz="1200" b="1" spc="-100" dirty="0" smtClean="0">
                  <a:solidFill>
                    <a:prstClr val="white"/>
                  </a:solidFill>
                </a:rPr>
                <a:t>    통지</a:t>
              </a:r>
              <a:endParaRPr lang="en-US" altLang="ko-KR" sz="1200" b="1" spc="-100" dirty="0" smtClean="0">
                <a:solidFill>
                  <a:prstClr val="white"/>
                </a:solidFill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10228291" y="3072604"/>
              <a:ext cx="928694" cy="19236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ts val="1500"/>
                </a:lnSpc>
                <a:buClr>
                  <a:prstClr val="white"/>
                </a:buClr>
              </a:pPr>
              <a:r>
                <a:rPr lang="ko-KR" altLang="en-US" sz="1200" b="1" spc="-100" dirty="0" smtClean="0">
                  <a:solidFill>
                    <a:prstClr val="white"/>
                  </a:solidFill>
                </a:rPr>
                <a:t>병원 후송</a:t>
              </a:r>
              <a:endParaRPr lang="en-US" altLang="ko-KR" sz="1200" b="1" spc="-100" dirty="0" smtClean="0">
                <a:solidFill>
                  <a:prstClr val="white"/>
                </a:solidFill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9871101" y="1358092"/>
              <a:ext cx="1500198" cy="35719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>
                <a:lnSpc>
                  <a:spcPts val="1500"/>
                </a:lnSpc>
                <a:buClr>
                  <a:prstClr val="white"/>
                </a:buClr>
              </a:pPr>
              <a:r>
                <a:rPr lang="ko-KR" altLang="en-US" sz="1400" b="1" spc="-100" dirty="0" smtClean="0">
                  <a:solidFill>
                    <a:srgbClr val="33CCCC"/>
                  </a:solidFill>
                </a:rPr>
                <a:t>요양 신청절차</a:t>
              </a:r>
              <a:endParaRPr lang="en-US" altLang="ko-KR" sz="1400" b="1" spc="-100" dirty="0" smtClean="0">
                <a:solidFill>
                  <a:srgbClr val="33CCCC"/>
                </a:solidFill>
              </a:endParaRPr>
            </a:p>
          </p:txBody>
        </p:sp>
      </p:grpSp>
      <p:sp>
        <p:nvSpPr>
          <p:cNvPr id="4" name="직사각형 3"/>
          <p:cNvSpPr/>
          <p:nvPr/>
        </p:nvSpPr>
        <p:spPr>
          <a:xfrm>
            <a:off x="3513119" y="1929596"/>
            <a:ext cx="6000792" cy="2500330"/>
          </a:xfrm>
          <a:prstGeom prst="rect">
            <a:avLst/>
          </a:prstGeom>
          <a:solidFill>
            <a:srgbClr val="33CCCC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grpSp>
        <p:nvGrpSpPr>
          <p:cNvPr id="5" name="그룹 4"/>
          <p:cNvGrpSpPr/>
          <p:nvPr/>
        </p:nvGrpSpPr>
        <p:grpSpPr>
          <a:xfrm>
            <a:off x="3370243" y="1643844"/>
            <a:ext cx="5000660" cy="642942"/>
            <a:chOff x="3584557" y="1572406"/>
            <a:chExt cx="5000660" cy="642942"/>
          </a:xfrm>
        </p:grpSpPr>
        <p:pic>
          <p:nvPicPr>
            <p:cNvPr id="6" name="그림 5" descr="안전팁.pn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584557" y="1572406"/>
              <a:ext cx="1815074" cy="642942"/>
            </a:xfrm>
            <a:prstGeom prst="rect">
              <a:avLst/>
            </a:prstGeom>
          </p:spPr>
        </p:pic>
        <p:sp>
          <p:nvSpPr>
            <p:cNvPr id="7" name="모서리가 둥근 직사각형 6"/>
            <p:cNvSpPr/>
            <p:nvPr/>
          </p:nvSpPr>
          <p:spPr>
            <a:xfrm>
              <a:off x="4727565" y="1727424"/>
              <a:ext cx="3286148" cy="35719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rgbClr val="4F874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5013317" y="1715282"/>
              <a:ext cx="3571900" cy="32169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>
                <a:lnSpc>
                  <a:spcPct val="150000"/>
                </a:lnSpc>
              </a:pPr>
              <a:r>
                <a:rPr lang="ko-KR" altLang="en-US" sz="1600" b="1" spc="-133" dirty="0" smtClean="0">
                  <a:solidFill>
                    <a:prstClr val="black"/>
                  </a:solidFill>
                </a:rPr>
                <a:t>산업재해 발생 시 요양신청 절차</a:t>
              </a:r>
              <a:endParaRPr lang="ko-KR" altLang="en-US" sz="1600" b="1" spc="-133" dirty="0">
                <a:solidFill>
                  <a:prstClr val="black"/>
                </a:solidFill>
              </a:endParaRP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3727433" y="2317274"/>
            <a:ext cx="5500726" cy="192360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ts val="3000"/>
              </a:lnSpc>
              <a:buClr>
                <a:srgbClr val="33CCCC"/>
              </a:buClr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산업재해 발생 시 </a:t>
            </a:r>
            <a:r>
              <a:rPr lang="ko-KR" altLang="en-US" sz="1500" b="1" spc="-133" dirty="0" smtClean="0">
                <a:solidFill>
                  <a:srgbClr val="1F497D"/>
                </a:solidFill>
              </a:rPr>
              <a:t>근로복지공단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에 요양신청 절차를 알아 둘 필요가 있다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. </a:t>
            </a:r>
          </a:p>
          <a:p>
            <a:pPr latinLnBrk="0">
              <a:lnSpc>
                <a:spcPts val="3000"/>
              </a:lnSpc>
              <a:buClr>
                <a:srgbClr val="33CCCC"/>
              </a:buClr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사업장 내에서 근로자가 업무상의 사유로 부상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질병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장해 또는 사망이 발생하면 산재지정병원에서 치료중인 상태에서 요양급여 신청서를 관할 근로복지공단에 신청 후 공단에서 승인여부를 결정 받아 요양급여를 받을 수 있다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.</a:t>
            </a:r>
          </a:p>
        </p:txBody>
      </p:sp>
      <p:grpSp>
        <p:nvGrpSpPr>
          <p:cNvPr id="26" name="그룹 25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27" name="직사각형 26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655599" y="1500968"/>
            <a:ext cx="2643206" cy="8207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100" b="1" spc="-133" dirty="0" smtClean="0">
                <a:solidFill>
                  <a:srgbClr val="33CCCC"/>
                </a:solidFill>
              </a:rPr>
              <a:t>18.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100" b="1" spc="-133" dirty="0" smtClean="0">
                <a:solidFill>
                  <a:srgbClr val="33CCCC"/>
                </a:solidFill>
              </a:rPr>
              <a:t>응급조치</a:t>
            </a:r>
            <a:endParaRPr lang="ko-KR" altLang="en-US" sz="2100" b="1" spc="-133" dirty="0">
              <a:solidFill>
                <a:srgbClr val="33CCCC"/>
              </a:solidFill>
            </a:endParaRPr>
          </a:p>
        </p:txBody>
      </p:sp>
      <p:pic>
        <p:nvPicPr>
          <p:cNvPr id="31" name="그림 3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0271" y="181756"/>
            <a:ext cx="11102269" cy="1176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030411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/>
          <p:cNvGrpSpPr/>
          <p:nvPr/>
        </p:nvGrpSpPr>
        <p:grpSpPr>
          <a:xfrm>
            <a:off x="727037" y="1643844"/>
            <a:ext cx="2041849" cy="379215"/>
            <a:chOff x="869913" y="1643844"/>
            <a:chExt cx="2041849" cy="379215"/>
          </a:xfrm>
        </p:grpSpPr>
        <p:pic>
          <p:nvPicPr>
            <p:cNvPr id="5" name="그림 4" descr="디자인 타이틀 박스_연보라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69913" y="1665869"/>
              <a:ext cx="2041849" cy="357190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1084227" y="1643844"/>
              <a:ext cx="1785950" cy="27001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400"/>
                </a:lnSpc>
                <a:buClr>
                  <a:srgbClr val="33CCCC"/>
                </a:buClr>
              </a:pPr>
              <a:r>
                <a:rPr lang="ko-KR" altLang="en-US" sz="1400" b="1" spc="-133" dirty="0" smtClean="0">
                  <a:solidFill>
                    <a:prstClr val="white"/>
                  </a:solidFill>
                </a:rPr>
                <a:t>근로자의 권리</a:t>
              </a:r>
              <a:endParaRPr lang="en-US" altLang="ko-KR" sz="1400" b="1" spc="-133" dirty="0" smtClean="0">
                <a:solidFill>
                  <a:prstClr val="white"/>
                </a:solidFill>
              </a:endParaRPr>
            </a:p>
          </p:txBody>
        </p:sp>
      </p:grpSp>
      <p:pic>
        <p:nvPicPr>
          <p:cNvPr id="9" name="그림 8" descr="39 근로자 권리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27368" y="1715282"/>
            <a:ext cx="8286807" cy="4357718"/>
          </a:xfrm>
          <a:prstGeom prst="rect">
            <a:avLst/>
          </a:prstGeom>
        </p:spPr>
      </p:pic>
      <p:graphicFrame>
        <p:nvGraphicFramePr>
          <p:cNvPr id="7" name="표 2"/>
          <p:cNvGraphicFramePr>
            <a:graphicFrameLocks noGrp="1"/>
          </p:cNvGraphicFramePr>
          <p:nvPr>
            <p:extLst/>
          </p:nvPr>
        </p:nvGraphicFramePr>
        <p:xfrm>
          <a:off x="3870309" y="1572406"/>
          <a:ext cx="7759194" cy="452354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25735"/>
                <a:gridCol w="6133459"/>
              </a:tblGrid>
              <a:tr h="653716">
                <a:tc>
                  <a:txBody>
                    <a:bodyPr/>
                    <a:lstStyle/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solidFill>
                            <a:srgbClr val="0070C0"/>
                          </a:solidFill>
                          <a:latin typeface="+mj-ea"/>
                          <a:ea typeface="+mj-ea"/>
                        </a:rPr>
                        <a:t>급박한 위험시 </a:t>
                      </a:r>
                    </a:p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solidFill>
                            <a:srgbClr val="0070C0"/>
                          </a:solidFill>
                          <a:latin typeface="+mj-ea"/>
                          <a:ea typeface="+mj-ea"/>
                        </a:rPr>
                        <a:t>작업중지 및 대피</a:t>
                      </a:r>
                      <a:r>
                        <a:rPr lang="en-US" altLang="ko-KR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제</a:t>
                      </a:r>
                      <a:r>
                        <a:rPr lang="en-US" altLang="ko-KR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52</a:t>
                      </a:r>
                      <a:r>
                        <a:rPr lang="ko-KR" altLang="en-US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조</a:t>
                      </a:r>
                      <a:r>
                        <a:rPr lang="en-US" altLang="ko-KR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)</a:t>
                      </a:r>
                      <a:r>
                        <a:rPr lang="ko-KR" altLang="en-US" sz="1200" b="1" kern="1200" spc="-100" baseline="0" dirty="0" smtClean="0">
                          <a:solidFill>
                            <a:srgbClr val="0070C0"/>
                          </a:solidFill>
                          <a:latin typeface="+mj-ea"/>
                          <a:ea typeface="+mn-ea"/>
                          <a:cs typeface="+mn-cs"/>
                        </a:rPr>
                        <a:t> </a:t>
                      </a:r>
                      <a:endParaRPr lang="ko-KR" altLang="en-US" sz="1200" b="1" spc="-100" baseline="0" dirty="0" smtClean="0">
                        <a:solidFill>
                          <a:srgbClr val="0070C0"/>
                        </a:solidFill>
                        <a:latin typeface="+mj-ea"/>
                        <a:ea typeface="+mj-ea"/>
                      </a:endParaRPr>
                    </a:p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endParaRPr lang="ko-KR" altLang="en-US" sz="1200" b="1" spc="-100" baseline="0" dirty="0"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000" lvl="0" indent="0" algn="l" latinLnBrk="1">
                        <a:lnSpc>
                          <a:spcPts val="20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근로자는 산업재해가 발생할 급박한 위험이 있을 때에는 작업을 중지하고 대피할 수 있음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. </a:t>
                      </a:r>
                    </a:p>
                    <a:p>
                      <a:pPr marL="180000" lvl="0" indent="0" algn="l" latinLnBrk="1">
                        <a:lnSpc>
                          <a:spcPts val="20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이 경우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지체 없이 그 사실을 관리감독자 또는 부서의 장에게 보고하여야 함</a:t>
                      </a:r>
                      <a:endParaRPr lang="ko-KR" altLang="en-US" sz="1200" b="1" spc="-100" baseline="0" dirty="0"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726351">
                <a:tc>
                  <a:txBody>
                    <a:bodyPr/>
                    <a:lstStyle/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solidFill>
                            <a:srgbClr val="0070C0"/>
                          </a:solidFill>
                          <a:latin typeface="+mj-ea"/>
                          <a:ea typeface="+mj-ea"/>
                        </a:rPr>
                        <a:t>물질안전보건자료</a:t>
                      </a:r>
                    </a:p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solidFill>
                            <a:srgbClr val="0070C0"/>
                          </a:solidFill>
                          <a:latin typeface="+mj-ea"/>
                          <a:ea typeface="+mj-ea"/>
                        </a:rPr>
                        <a:t>정보를 요구할 수 있음</a:t>
                      </a:r>
                    </a:p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제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110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조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)</a:t>
                      </a:r>
                      <a:endParaRPr lang="ko-KR" altLang="en-US" sz="1200" b="1" spc="-100" baseline="0" dirty="0"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000" lvl="0" indent="0" algn="l" latinLnBrk="1">
                        <a:lnSpc>
                          <a:spcPts val="20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근로자의 안전 및 보건을 유지하거나 직업성 질환 발생 원인을 규명하기 위하여 물질안전보건자료대상물질을 제조하거나 수입한 자에게 대체자료로 적힌 화학물질의 명칭 및 함유량 정보를 제공할 것을 요구할 수 있음</a:t>
                      </a:r>
                      <a:endParaRPr lang="ko-KR" altLang="en-US" sz="1200" b="1" spc="-100" baseline="0" dirty="0"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</a:tr>
              <a:tr h="1120263">
                <a:tc>
                  <a:txBody>
                    <a:bodyPr/>
                    <a:lstStyle/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solidFill>
                            <a:srgbClr val="0070C0"/>
                          </a:solidFill>
                          <a:latin typeface="+mj-ea"/>
                          <a:ea typeface="+mj-ea"/>
                        </a:rPr>
                        <a:t>사업장  작업환경측정 시 </a:t>
                      </a:r>
                    </a:p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solidFill>
                            <a:srgbClr val="0070C0"/>
                          </a:solidFill>
                          <a:latin typeface="+mj-ea"/>
                          <a:ea typeface="+mj-ea"/>
                        </a:rPr>
                        <a:t>결과에 대한 설명을 </a:t>
                      </a:r>
                    </a:p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solidFill>
                            <a:srgbClr val="0070C0"/>
                          </a:solidFill>
                          <a:latin typeface="+mj-ea"/>
                          <a:ea typeface="+mj-ea"/>
                        </a:rPr>
                        <a:t>요구할 수 있음</a:t>
                      </a:r>
                    </a:p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제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125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조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)</a:t>
                      </a:r>
                      <a:endParaRPr lang="ko-KR" altLang="en-US" sz="1200" b="1" spc="-100" baseline="0" dirty="0"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000" lvl="0" indent="0" algn="l" latinLnBrk="1">
                        <a:lnSpc>
                          <a:spcPts val="2000"/>
                        </a:lnSpc>
                        <a:buFont typeface="Arial" pitchFamily="34" charset="0"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산업안전보건위원회 또는 근로자대표는 등은 화학물질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유기용제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금속류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산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·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알칼리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가스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금속가공유 등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)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을 취급하거나 작업 과정에서 소음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분진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고열 등이 발생하는 작업에 종사할 경우 </a:t>
                      </a:r>
                      <a:endParaRPr lang="en-US" altLang="ko-KR" sz="1200" b="1" spc="-100" baseline="0" dirty="0" smtClean="0">
                        <a:latin typeface="+mj-ea"/>
                        <a:ea typeface="+mj-ea"/>
                      </a:endParaRPr>
                    </a:p>
                    <a:p>
                      <a:pPr marL="180000" lvl="0" indent="0" algn="l" latinLnBrk="1">
                        <a:lnSpc>
                          <a:spcPts val="2000"/>
                        </a:lnSpc>
                        <a:buFont typeface="Arial" pitchFamily="34" charset="0"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사업주에게 작업환경측정에 대한 설명회 개최를 요구할 수 있음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.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근로자 대표 등은 직업병 등 건강장해 발생 시 취급하는 화학물질의 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MSDS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에 적지 아니한 정보를 제공할 것을 요구할 수 있음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1357322">
                <a:tc>
                  <a:txBody>
                    <a:bodyPr/>
                    <a:lstStyle/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solidFill>
                            <a:srgbClr val="0070C0"/>
                          </a:solidFill>
                          <a:latin typeface="+mj-ea"/>
                          <a:ea typeface="+mj-ea"/>
                        </a:rPr>
                        <a:t>안전보건활동 </a:t>
                      </a:r>
                    </a:p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solidFill>
                            <a:srgbClr val="0070C0"/>
                          </a:solidFill>
                          <a:latin typeface="+mj-ea"/>
                          <a:ea typeface="+mj-ea"/>
                        </a:rPr>
                        <a:t>참여권</a:t>
                      </a:r>
                    </a:p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근로자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근로자 단체 </a:t>
                      </a:r>
                    </a:p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또는 노조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)</a:t>
                      </a:r>
                      <a:endParaRPr lang="ko-KR" altLang="en-US" sz="1200" b="1" spc="-100" baseline="0" dirty="0"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000" lvl="0" indent="0" algn="l" latinLnBrk="1">
                        <a:lnSpc>
                          <a:spcPts val="20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• </a:t>
                      </a:r>
                      <a:r>
                        <a:rPr lang="ko-KR" altLang="en-US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산업안전보건위원회 심의</a:t>
                      </a:r>
                      <a:r>
                        <a:rPr lang="en-US" altLang="ko-KR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·</a:t>
                      </a:r>
                      <a:r>
                        <a:rPr lang="ko-KR" altLang="en-US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의결 또는 결정에 참여</a:t>
                      </a:r>
                    </a:p>
                    <a:p>
                      <a:pPr marL="180000" lvl="0" indent="0" algn="l" latinLnBrk="1">
                        <a:lnSpc>
                          <a:spcPts val="20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• </a:t>
                      </a:r>
                      <a:r>
                        <a:rPr lang="ko-KR" altLang="en-US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안전보건관리규정 작성</a:t>
                      </a:r>
                      <a:r>
                        <a:rPr lang="en-US" altLang="ko-KR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·</a:t>
                      </a:r>
                      <a:r>
                        <a:rPr lang="ko-KR" altLang="en-US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변경 시 동의</a:t>
                      </a:r>
                    </a:p>
                    <a:p>
                      <a:pPr marL="180000" lvl="0" indent="0" algn="l" latinLnBrk="1">
                        <a:lnSpc>
                          <a:spcPts val="20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• </a:t>
                      </a:r>
                      <a:r>
                        <a:rPr lang="ko-KR" altLang="en-US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자율검사프로그램에 따른 안전검사 시 협의</a:t>
                      </a:r>
                    </a:p>
                    <a:p>
                      <a:pPr marL="180000" lvl="0" indent="0" algn="l" latinLnBrk="1">
                        <a:lnSpc>
                          <a:spcPts val="20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• </a:t>
                      </a:r>
                      <a:r>
                        <a:rPr lang="ko-KR" altLang="en-US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작업환경측정 및 건강진단 시 입회</a:t>
                      </a:r>
                    </a:p>
                    <a:p>
                      <a:pPr marL="180000" lvl="0" indent="0" algn="l" latinLnBrk="1">
                        <a:lnSpc>
                          <a:spcPts val="20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• </a:t>
                      </a:r>
                      <a:r>
                        <a:rPr lang="ko-KR" altLang="en-US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공정안전보고서 작성 및 안전보건개선계획 수립 시 의견제시</a:t>
                      </a:r>
                      <a:endParaRPr lang="ko-KR" altLang="en-US" sz="1200" b="1" spc="-100" baseline="0" dirty="0" smtClean="0"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</a:tr>
              <a:tr h="630243">
                <a:tc>
                  <a:txBody>
                    <a:bodyPr/>
                    <a:lstStyle/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solidFill>
                            <a:srgbClr val="0070C0"/>
                          </a:solidFill>
                          <a:latin typeface="+mj-ea"/>
                          <a:ea typeface="+mj-ea"/>
                        </a:rPr>
                        <a:t>사업주의 법 위반사실을 </a:t>
                      </a:r>
                    </a:p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solidFill>
                            <a:srgbClr val="0070C0"/>
                          </a:solidFill>
                          <a:latin typeface="+mj-ea"/>
                          <a:ea typeface="+mj-ea"/>
                        </a:rPr>
                        <a:t>신고할 권리</a:t>
                      </a:r>
                      <a:endParaRPr lang="ko-KR" altLang="en-US" sz="1200" b="1" spc="-100" baseline="0" dirty="0">
                        <a:solidFill>
                          <a:srgbClr val="0070C0"/>
                        </a:solidFill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000" lvl="0" indent="0" algn="l" latinLnBrk="1">
                        <a:lnSpc>
                          <a:spcPts val="2000"/>
                        </a:lnSpc>
                        <a:buFont typeface="Arial" pitchFamily="34" charset="0"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감독기관에 사업주의 법 위반사항을 신고할 수 있음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pSp>
        <p:nvGrpSpPr>
          <p:cNvPr id="8" name="그룹 7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10" name="직사각형 9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pic>
        <p:nvPicPr>
          <p:cNvPr id="13" name="그림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0271" y="181756"/>
            <a:ext cx="11102269" cy="1176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665992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0"/>
            <a:ext cx="12169775" cy="6859588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80" tIns="60890" rIns="121780" bIns="60890" rtlCol="0" anchor="ctr"/>
          <a:lstStyle/>
          <a:p>
            <a:pPr algn="ctr"/>
            <a:endParaRPr lang="ko-KR" altLang="en-US"/>
          </a:p>
        </p:txBody>
      </p:sp>
      <p:sp>
        <p:nvSpPr>
          <p:cNvPr id="5" name="TextBox 4"/>
          <p:cNvSpPr txBox="1"/>
          <p:nvPr/>
        </p:nvSpPr>
        <p:spPr>
          <a:xfrm>
            <a:off x="3370243" y="2421682"/>
            <a:ext cx="6929486" cy="36563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2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latin typeface="+mn-ea"/>
              </a:rPr>
              <a:t>1.  </a:t>
            </a:r>
            <a:r>
              <a:rPr lang="ko-KR" altLang="en-US" sz="1800" b="1" spc="-133" dirty="0" smtClean="0">
                <a:latin typeface="+mn-ea"/>
              </a:rPr>
              <a:t>철근콘크리트 공사</a:t>
            </a:r>
            <a:r>
              <a:rPr lang="en-US" altLang="ko-KR" sz="1800" b="1" spc="-133" dirty="0" smtClean="0">
                <a:latin typeface="+mn-ea"/>
              </a:rPr>
              <a:t>(</a:t>
            </a:r>
            <a:r>
              <a:rPr lang="ko-KR" altLang="en-US" sz="1800" b="1" spc="-133" dirty="0" smtClean="0">
                <a:latin typeface="+mn-ea"/>
              </a:rPr>
              <a:t>떨어짐</a:t>
            </a:r>
            <a:r>
              <a:rPr lang="en-US" altLang="ko-KR" sz="1800" b="1" spc="-133" dirty="0" smtClean="0">
                <a:latin typeface="+mn-ea"/>
              </a:rPr>
              <a:t>)</a:t>
            </a:r>
          </a:p>
          <a:p>
            <a:pPr>
              <a:lnSpc>
                <a:spcPct val="12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latin typeface="+mn-ea"/>
              </a:rPr>
              <a:t>2.  </a:t>
            </a:r>
            <a:r>
              <a:rPr lang="ko-KR" altLang="en-US" sz="1800" b="1" spc="-133" dirty="0" smtClean="0">
                <a:latin typeface="+mn-ea"/>
              </a:rPr>
              <a:t>철근콘크리트 공사</a:t>
            </a:r>
            <a:r>
              <a:rPr lang="en-US" altLang="ko-KR" sz="1800" b="1" spc="-133" dirty="0" smtClean="0">
                <a:latin typeface="+mn-ea"/>
              </a:rPr>
              <a:t>(</a:t>
            </a:r>
            <a:r>
              <a:rPr lang="ko-KR" altLang="en-US" sz="1800" b="1" spc="-133" dirty="0" smtClean="0">
                <a:latin typeface="+mn-ea"/>
              </a:rPr>
              <a:t>무너짐</a:t>
            </a:r>
            <a:r>
              <a:rPr lang="en-US" altLang="ko-KR" sz="1800" b="1" spc="-133" dirty="0" smtClean="0">
                <a:latin typeface="+mn-ea"/>
              </a:rPr>
              <a:t>)</a:t>
            </a:r>
            <a:endParaRPr lang="ko-KR" altLang="en-US" sz="1800" b="1" spc="-133" dirty="0" smtClean="0">
              <a:latin typeface="+mn-ea"/>
            </a:endParaRPr>
          </a:p>
          <a:p>
            <a:pPr>
              <a:lnSpc>
                <a:spcPct val="12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latin typeface="+mn-ea"/>
              </a:rPr>
              <a:t>3.  </a:t>
            </a:r>
            <a:r>
              <a:rPr lang="ko-KR" altLang="en-US" sz="1800" b="1" spc="-133" dirty="0" smtClean="0">
                <a:latin typeface="+mn-ea"/>
              </a:rPr>
              <a:t>건설기계 관련 작업</a:t>
            </a:r>
            <a:r>
              <a:rPr lang="en-US" altLang="ko-KR" sz="1800" b="1" spc="-133" dirty="0" smtClean="0">
                <a:latin typeface="+mn-ea"/>
              </a:rPr>
              <a:t>(</a:t>
            </a:r>
            <a:r>
              <a:rPr lang="ko-KR" altLang="en-US" sz="1800" b="1" spc="-133" dirty="0" smtClean="0">
                <a:latin typeface="+mn-ea"/>
              </a:rPr>
              <a:t>부딪힘</a:t>
            </a:r>
            <a:r>
              <a:rPr lang="en-US" altLang="ko-KR" sz="1800" b="1" spc="-133" dirty="0" smtClean="0">
                <a:latin typeface="+mn-ea"/>
              </a:rPr>
              <a:t>, </a:t>
            </a:r>
            <a:r>
              <a:rPr lang="ko-KR" altLang="en-US" sz="1800" b="1" spc="-133" dirty="0" smtClean="0">
                <a:latin typeface="+mn-ea"/>
              </a:rPr>
              <a:t>끼임</a:t>
            </a:r>
            <a:r>
              <a:rPr lang="en-US" altLang="ko-KR" sz="1800" b="1" spc="-133" dirty="0" smtClean="0">
                <a:latin typeface="+mn-ea"/>
              </a:rPr>
              <a:t>, </a:t>
            </a:r>
            <a:r>
              <a:rPr lang="ko-KR" altLang="en-US" sz="1800" b="1" spc="-133" dirty="0" smtClean="0">
                <a:latin typeface="+mn-ea"/>
              </a:rPr>
              <a:t>맞음</a:t>
            </a:r>
            <a:r>
              <a:rPr lang="en-US" altLang="ko-KR" sz="1800" b="1" spc="-133" dirty="0" smtClean="0">
                <a:latin typeface="+mn-ea"/>
              </a:rPr>
              <a:t>)</a:t>
            </a:r>
            <a:endParaRPr lang="ko-KR" altLang="en-US" sz="1800" b="1" spc="-133" dirty="0" smtClean="0">
              <a:latin typeface="+mn-ea"/>
            </a:endParaRPr>
          </a:p>
          <a:p>
            <a:pPr>
              <a:lnSpc>
                <a:spcPct val="12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latin typeface="+mn-ea"/>
              </a:rPr>
              <a:t>4.  </a:t>
            </a:r>
            <a:r>
              <a:rPr lang="ko-KR" altLang="en-US" sz="1800" b="1" spc="-133" dirty="0" smtClean="0">
                <a:latin typeface="+mn-ea"/>
              </a:rPr>
              <a:t>비계 등 가설구조물공사</a:t>
            </a:r>
            <a:r>
              <a:rPr lang="en-US" altLang="ko-KR" sz="1800" b="1" spc="-133" dirty="0" smtClean="0">
                <a:latin typeface="+mn-ea"/>
              </a:rPr>
              <a:t>(</a:t>
            </a:r>
            <a:r>
              <a:rPr lang="ko-KR" altLang="en-US" sz="1800" b="1" spc="-133" dirty="0" smtClean="0">
                <a:latin typeface="+mn-ea"/>
              </a:rPr>
              <a:t>떨어짐</a:t>
            </a:r>
            <a:r>
              <a:rPr lang="en-US" altLang="ko-KR" sz="1800" b="1" spc="-133" dirty="0" smtClean="0">
                <a:latin typeface="+mn-ea"/>
              </a:rPr>
              <a:t>, </a:t>
            </a:r>
            <a:r>
              <a:rPr lang="ko-KR" altLang="en-US" sz="1800" b="1" spc="-133" dirty="0" smtClean="0">
                <a:latin typeface="+mn-ea"/>
              </a:rPr>
              <a:t>무너짐</a:t>
            </a:r>
            <a:r>
              <a:rPr lang="en-US" altLang="ko-KR" sz="1800" b="1" spc="-133" dirty="0" smtClean="0">
                <a:latin typeface="+mn-ea"/>
              </a:rPr>
              <a:t>)</a:t>
            </a:r>
          </a:p>
          <a:p>
            <a:pPr>
              <a:lnSpc>
                <a:spcPct val="12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latin typeface="+mn-ea"/>
              </a:rPr>
              <a:t>5.  </a:t>
            </a:r>
            <a:r>
              <a:rPr lang="ko-KR" altLang="en-US" sz="1800" b="1" spc="-133" dirty="0" smtClean="0">
                <a:latin typeface="+mn-ea"/>
              </a:rPr>
              <a:t>철골 조립공사</a:t>
            </a:r>
            <a:r>
              <a:rPr lang="en-US" altLang="ko-KR" sz="1800" b="1" spc="-133" dirty="0" smtClean="0">
                <a:latin typeface="+mn-ea"/>
              </a:rPr>
              <a:t>(</a:t>
            </a:r>
            <a:r>
              <a:rPr lang="ko-KR" altLang="en-US" sz="1800" b="1" spc="-133" dirty="0" smtClean="0">
                <a:latin typeface="+mn-ea"/>
              </a:rPr>
              <a:t>떨어짐</a:t>
            </a:r>
            <a:r>
              <a:rPr lang="en-US" altLang="ko-KR" sz="1800" b="1" spc="-133" dirty="0" smtClean="0">
                <a:latin typeface="+mn-ea"/>
              </a:rPr>
              <a:t>, </a:t>
            </a:r>
            <a:r>
              <a:rPr lang="ko-KR" altLang="en-US" sz="1800" b="1" spc="-133" dirty="0" smtClean="0">
                <a:latin typeface="+mn-ea"/>
              </a:rPr>
              <a:t>맞음</a:t>
            </a:r>
            <a:r>
              <a:rPr lang="en-US" altLang="ko-KR" sz="1800" b="1" spc="-133" dirty="0" smtClean="0">
                <a:latin typeface="+mn-ea"/>
              </a:rPr>
              <a:t>)</a:t>
            </a:r>
          </a:p>
          <a:p>
            <a:pPr>
              <a:lnSpc>
                <a:spcPct val="12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latin typeface="+mn-ea"/>
              </a:rPr>
              <a:t>6. </a:t>
            </a:r>
            <a:r>
              <a:rPr lang="ko-KR" altLang="en-US" sz="1800" b="1" spc="-133" dirty="0" smtClean="0">
                <a:latin typeface="+mn-ea"/>
              </a:rPr>
              <a:t> </a:t>
            </a:r>
            <a:r>
              <a:rPr lang="ko-KR" altLang="en-US" sz="1800" b="1" spc="-133" dirty="0" err="1" smtClean="0">
                <a:latin typeface="+mn-ea"/>
              </a:rPr>
              <a:t>조적</a:t>
            </a:r>
            <a:r>
              <a:rPr lang="en-US" altLang="ko-KR" sz="1800" b="1" spc="-133" dirty="0" smtClean="0">
                <a:latin typeface="+mn-ea"/>
              </a:rPr>
              <a:t>, </a:t>
            </a:r>
            <a:r>
              <a:rPr lang="ko-KR" altLang="en-US" sz="1800" b="1" spc="-133" dirty="0" smtClean="0">
                <a:latin typeface="+mn-ea"/>
              </a:rPr>
              <a:t>미장</a:t>
            </a:r>
            <a:r>
              <a:rPr lang="en-US" altLang="ko-KR" sz="1800" b="1" spc="-133" dirty="0" smtClean="0">
                <a:latin typeface="+mn-ea"/>
              </a:rPr>
              <a:t>, </a:t>
            </a:r>
            <a:r>
              <a:rPr lang="ko-KR" altLang="en-US" sz="1800" b="1" spc="-133" dirty="0" smtClean="0">
                <a:latin typeface="+mn-ea"/>
              </a:rPr>
              <a:t>방수공사</a:t>
            </a:r>
            <a:r>
              <a:rPr lang="en-US" altLang="ko-KR" sz="1800" b="1" spc="-133" dirty="0" smtClean="0">
                <a:latin typeface="+mn-ea"/>
              </a:rPr>
              <a:t>(</a:t>
            </a:r>
            <a:r>
              <a:rPr lang="ko-KR" altLang="en-US" sz="1800" b="1" spc="-133" dirty="0" smtClean="0">
                <a:latin typeface="+mn-ea"/>
              </a:rPr>
              <a:t>떨어짐</a:t>
            </a:r>
            <a:r>
              <a:rPr lang="en-US" altLang="ko-KR" sz="1800" b="1" spc="-133" dirty="0" smtClean="0">
                <a:latin typeface="+mn-ea"/>
              </a:rPr>
              <a:t>, </a:t>
            </a:r>
            <a:r>
              <a:rPr lang="ko-KR" altLang="en-US" sz="1800" b="1" spc="-133" dirty="0" smtClean="0">
                <a:latin typeface="+mn-ea"/>
              </a:rPr>
              <a:t>산소결핍</a:t>
            </a:r>
            <a:r>
              <a:rPr lang="en-US" altLang="ko-KR" sz="1800" b="1" spc="-133" dirty="0" smtClean="0">
                <a:latin typeface="+mn-ea"/>
              </a:rPr>
              <a:t>) </a:t>
            </a:r>
          </a:p>
          <a:p>
            <a:pPr>
              <a:lnSpc>
                <a:spcPct val="12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latin typeface="+mn-ea"/>
              </a:rPr>
              <a:t>7.  </a:t>
            </a:r>
            <a:r>
              <a:rPr lang="ko-KR" altLang="en-US" sz="1800" b="1" spc="-133" dirty="0" smtClean="0">
                <a:latin typeface="+mn-ea"/>
              </a:rPr>
              <a:t>화물운반 작업</a:t>
            </a:r>
            <a:r>
              <a:rPr lang="en-US" altLang="ko-KR" sz="1800" b="1" spc="-133" dirty="0" smtClean="0">
                <a:latin typeface="+mn-ea"/>
              </a:rPr>
              <a:t>(</a:t>
            </a:r>
            <a:r>
              <a:rPr lang="ko-KR" altLang="en-US" sz="1800" b="1" spc="-133" dirty="0" smtClean="0">
                <a:latin typeface="+mn-ea"/>
              </a:rPr>
              <a:t>교통사고</a:t>
            </a:r>
            <a:r>
              <a:rPr lang="en-US" altLang="ko-KR" sz="1800" b="1" spc="-133" dirty="0" smtClean="0">
                <a:latin typeface="+mn-ea"/>
              </a:rPr>
              <a:t>)     </a:t>
            </a:r>
          </a:p>
          <a:p>
            <a:pPr>
              <a:lnSpc>
                <a:spcPct val="12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latin typeface="+mn-ea"/>
              </a:rPr>
              <a:t>8.  </a:t>
            </a:r>
            <a:r>
              <a:rPr lang="ko-KR" altLang="en-US" sz="1800" b="1" spc="-133" dirty="0" err="1" smtClean="0">
                <a:latin typeface="+mn-ea"/>
              </a:rPr>
              <a:t>토공사</a:t>
            </a:r>
            <a:r>
              <a:rPr lang="en-US" altLang="ko-KR" sz="1800" b="1" spc="-133" dirty="0" smtClean="0">
                <a:latin typeface="+mn-ea"/>
              </a:rPr>
              <a:t>(</a:t>
            </a:r>
            <a:r>
              <a:rPr lang="ko-KR" altLang="en-US" sz="1800" b="1" spc="-133" dirty="0" smtClean="0">
                <a:latin typeface="+mn-ea"/>
              </a:rPr>
              <a:t>무너짐 및 부딪힘</a:t>
            </a:r>
            <a:r>
              <a:rPr lang="en-US" altLang="ko-KR" sz="1800" b="1" spc="-133" dirty="0" smtClean="0">
                <a:latin typeface="+mn-ea"/>
              </a:rPr>
              <a:t>)</a:t>
            </a:r>
          </a:p>
          <a:p>
            <a:pPr>
              <a:lnSpc>
                <a:spcPct val="12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latin typeface="+mn-ea"/>
              </a:rPr>
              <a:t>9.  </a:t>
            </a:r>
            <a:r>
              <a:rPr lang="ko-KR" altLang="en-US" sz="1800" b="1" spc="-133" dirty="0" smtClean="0">
                <a:latin typeface="+mn-ea"/>
              </a:rPr>
              <a:t>지붕공사</a:t>
            </a:r>
            <a:r>
              <a:rPr lang="en-US" altLang="ko-KR" sz="1800" b="1" spc="-133" dirty="0" smtClean="0">
                <a:latin typeface="+mn-ea"/>
              </a:rPr>
              <a:t>(</a:t>
            </a:r>
            <a:r>
              <a:rPr lang="ko-KR" altLang="en-US" sz="1800" b="1" spc="-133" dirty="0" smtClean="0">
                <a:latin typeface="+mn-ea"/>
              </a:rPr>
              <a:t>떨어짐</a:t>
            </a:r>
            <a:r>
              <a:rPr lang="en-US" altLang="ko-KR" sz="1800" b="1" spc="-133" dirty="0" smtClean="0">
                <a:latin typeface="+mn-ea"/>
              </a:rPr>
              <a:t>, </a:t>
            </a:r>
            <a:r>
              <a:rPr lang="ko-KR" altLang="en-US" sz="1800" b="1" spc="-133" dirty="0" smtClean="0">
                <a:latin typeface="+mn-ea"/>
              </a:rPr>
              <a:t>물체에 맞음</a:t>
            </a:r>
            <a:r>
              <a:rPr lang="en-US" altLang="ko-KR" sz="1800" b="1" spc="-133" dirty="0" smtClean="0">
                <a:latin typeface="+mn-ea"/>
              </a:rPr>
              <a:t>)</a:t>
            </a:r>
          </a:p>
          <a:p>
            <a:pPr>
              <a:lnSpc>
                <a:spcPct val="12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latin typeface="+mn-ea"/>
              </a:rPr>
              <a:t>10.  </a:t>
            </a:r>
            <a:r>
              <a:rPr lang="ko-KR" altLang="en-US" sz="1800" b="1" spc="-133" dirty="0" smtClean="0">
                <a:latin typeface="+mn-ea"/>
              </a:rPr>
              <a:t>외부 도장공사</a:t>
            </a:r>
            <a:r>
              <a:rPr lang="en-US" altLang="ko-KR" sz="1800" b="1" spc="-133" dirty="0" smtClean="0">
                <a:latin typeface="+mn-ea"/>
              </a:rPr>
              <a:t>(</a:t>
            </a:r>
            <a:r>
              <a:rPr lang="ko-KR" altLang="en-US" sz="1800" b="1" spc="-133" dirty="0" smtClean="0">
                <a:latin typeface="+mn-ea"/>
              </a:rPr>
              <a:t>떨어짐</a:t>
            </a:r>
            <a:r>
              <a:rPr lang="en-US" altLang="ko-KR" sz="1800" b="1" spc="-133" dirty="0" smtClean="0">
                <a:latin typeface="+mn-ea"/>
              </a:rPr>
              <a:t>)</a:t>
            </a:r>
          </a:p>
          <a:p>
            <a:pPr>
              <a:lnSpc>
                <a:spcPct val="12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latin typeface="+mn-ea"/>
              </a:rPr>
              <a:t>11.  </a:t>
            </a:r>
            <a:r>
              <a:rPr lang="ko-KR" altLang="en-US" sz="1800" b="1" spc="-133" dirty="0" smtClean="0">
                <a:latin typeface="+mn-ea"/>
              </a:rPr>
              <a:t>상</a:t>
            </a:r>
            <a:r>
              <a:rPr lang="en-US" altLang="ko-KR" sz="1800" b="1" spc="-133" dirty="0" smtClean="0">
                <a:latin typeface="맑은 고딕"/>
                <a:ea typeface="맑은 고딕"/>
              </a:rPr>
              <a:t>·</a:t>
            </a:r>
            <a:r>
              <a:rPr lang="ko-KR" altLang="en-US" sz="1800" b="1" spc="-133" dirty="0" smtClean="0">
                <a:latin typeface="맑은 고딕"/>
                <a:ea typeface="맑은 고딕"/>
              </a:rPr>
              <a:t>하수도 공사</a:t>
            </a:r>
            <a:r>
              <a:rPr lang="en-US" altLang="ko-KR" sz="1800" b="1" spc="-133" dirty="0" smtClean="0">
                <a:latin typeface="맑은 고딕"/>
                <a:ea typeface="맑은 고딕"/>
              </a:rPr>
              <a:t>(</a:t>
            </a:r>
            <a:r>
              <a:rPr lang="ko-KR" altLang="en-US" sz="1800" b="1" spc="-133" dirty="0" smtClean="0">
                <a:latin typeface="맑은 고딕"/>
                <a:ea typeface="맑은 고딕"/>
              </a:rPr>
              <a:t>무너짐</a:t>
            </a:r>
            <a:r>
              <a:rPr lang="en-US" altLang="ko-KR" sz="1800" b="1" spc="-133" dirty="0" smtClean="0">
                <a:latin typeface="맑은 고딕"/>
                <a:ea typeface="맑은 고딕"/>
              </a:rPr>
              <a:t>, </a:t>
            </a:r>
            <a:r>
              <a:rPr lang="ko-KR" altLang="en-US" sz="1800" b="1" spc="-133" dirty="0" smtClean="0">
                <a:latin typeface="맑은 고딕"/>
                <a:ea typeface="맑은 고딕"/>
              </a:rPr>
              <a:t>부딪힘</a:t>
            </a:r>
            <a:r>
              <a:rPr lang="en-US" altLang="ko-KR" sz="1800" b="1" spc="-133" dirty="0" smtClean="0">
                <a:latin typeface="맑은 고딕"/>
                <a:ea typeface="맑은 고딕"/>
              </a:rPr>
              <a:t>, </a:t>
            </a:r>
            <a:r>
              <a:rPr lang="ko-KR" altLang="en-US" sz="1800" b="1" spc="-133" dirty="0" smtClean="0">
                <a:latin typeface="맑은 고딕"/>
                <a:ea typeface="맑은 고딕"/>
              </a:rPr>
              <a:t>맞음</a:t>
            </a:r>
            <a:r>
              <a:rPr lang="en-US" altLang="ko-KR" sz="1800" b="1" spc="-133" dirty="0" smtClean="0">
                <a:latin typeface="맑은 고딕"/>
                <a:ea typeface="맑은 고딕"/>
              </a:rPr>
              <a:t>)</a:t>
            </a:r>
            <a:endParaRPr lang="en-US" altLang="ko-KR" sz="1800" b="1" spc="-133" dirty="0" smtClean="0">
              <a:latin typeface="+mn-ea"/>
            </a:endParaRPr>
          </a:p>
        </p:txBody>
      </p:sp>
      <p:grpSp>
        <p:nvGrpSpPr>
          <p:cNvPr id="6" name="그룹 5"/>
          <p:cNvGrpSpPr/>
          <p:nvPr/>
        </p:nvGrpSpPr>
        <p:grpSpPr>
          <a:xfrm>
            <a:off x="2370111" y="1016149"/>
            <a:ext cx="9787006" cy="913447"/>
            <a:chOff x="2370111" y="658959"/>
            <a:chExt cx="9787006" cy="913447"/>
          </a:xfrm>
        </p:grpSpPr>
        <p:sp>
          <p:nvSpPr>
            <p:cNvPr id="7" name="TextBox 6"/>
            <p:cNvSpPr txBox="1"/>
            <p:nvPr/>
          </p:nvSpPr>
          <p:spPr>
            <a:xfrm>
              <a:off x="3298805" y="726865"/>
              <a:ext cx="8858312" cy="8043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ko-KR" altLang="en-US" sz="4000" b="1" spc="-133" dirty="0" smtClean="0">
                  <a:solidFill>
                    <a:schemeClr val="bg1"/>
                  </a:solidFill>
                  <a:latin typeface="+mj-ea"/>
                  <a:ea typeface="+mj-ea"/>
                </a:rPr>
                <a:t>사망재해 다발 </a:t>
              </a:r>
              <a:r>
                <a:rPr lang="ko-KR" altLang="en-US" sz="4000" b="1" spc="-133" dirty="0" err="1" smtClean="0">
                  <a:solidFill>
                    <a:schemeClr val="bg1"/>
                  </a:solidFill>
                  <a:latin typeface="+mj-ea"/>
                  <a:ea typeface="+mj-ea"/>
                </a:rPr>
                <a:t>작업공종</a:t>
              </a:r>
              <a:endParaRPr lang="ko-KR" altLang="en-US" sz="4000" b="1" spc="-133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grpSp>
          <p:nvGrpSpPr>
            <p:cNvPr id="8" name="그룹 8"/>
            <p:cNvGrpSpPr/>
            <p:nvPr/>
          </p:nvGrpSpPr>
          <p:grpSpPr>
            <a:xfrm>
              <a:off x="2370111" y="658959"/>
              <a:ext cx="928694" cy="913447"/>
              <a:chOff x="2370111" y="658959"/>
              <a:chExt cx="928694" cy="913447"/>
            </a:xfrm>
          </p:grpSpPr>
          <p:sp>
            <p:nvSpPr>
              <p:cNvPr id="9" name="직사각형 5"/>
              <p:cNvSpPr/>
              <p:nvPr/>
            </p:nvSpPr>
            <p:spPr>
              <a:xfrm>
                <a:off x="2370111" y="929464"/>
                <a:ext cx="642942" cy="64294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2584425" y="658959"/>
                <a:ext cx="714380" cy="82817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lnSpc>
                    <a:spcPct val="200000"/>
                  </a:lnSpc>
                  <a:buClr>
                    <a:srgbClr val="33CCCC"/>
                  </a:buClr>
                </a:pPr>
                <a:r>
                  <a:rPr lang="en-US" altLang="ko-KR" sz="3200" b="1" spc="-133" dirty="0" smtClean="0">
                    <a:solidFill>
                      <a:srgbClr val="33CCCC"/>
                    </a:solidFill>
                    <a:latin typeface="+mn-ea"/>
                  </a:rPr>
                  <a:t>3</a:t>
                </a:r>
                <a:r>
                  <a:rPr lang="en-US" altLang="ko-KR" sz="2800" b="1" spc="-133" dirty="0" smtClean="0">
                    <a:latin typeface="+mn-ea"/>
                  </a:rPr>
                  <a:t> </a:t>
                </a:r>
              </a:p>
            </p:txBody>
          </p:sp>
        </p:grpSp>
      </p:grp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5" name="직사각형 4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3</a:t>
              </a:r>
              <a:endParaRPr lang="ko-KR" altLang="en-US" sz="3800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사망사고 다발 </a:t>
              </a:r>
              <a:r>
                <a:rPr lang="ko-KR" altLang="en-US" sz="2800" b="1" spc="-133" dirty="0" err="1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작업공종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pic>
        <p:nvPicPr>
          <p:cNvPr id="8" name="Picture 2" descr="C:\Users\john\Desktop\수정\사례버튼_1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231" y="2349674"/>
            <a:ext cx="792304" cy="105829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C:\Users\john\Desktop\수정\사례버튼_1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231" y="3917684"/>
            <a:ext cx="792304" cy="105218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3420592" y="2277666"/>
            <a:ext cx="8064896" cy="11413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99653" indent="-299653">
              <a:lnSpc>
                <a:spcPct val="150000"/>
              </a:lnSpc>
              <a:spcAft>
                <a:spcPts val="357"/>
              </a:spcAft>
            </a:pPr>
            <a:r>
              <a:rPr lang="ko-KR" altLang="en-US" sz="1500" b="1" spc="-95" dirty="0" smtClean="0">
                <a:latin typeface="+mn-ea"/>
              </a:rPr>
              <a:t>철근콘크리트 작업 중 떨어짐에 의한 사망재해</a:t>
            </a:r>
            <a:r>
              <a:rPr lang="ko-KR" altLang="en-US" sz="1500" b="1" spc="-59" dirty="0" smtClean="0">
                <a:latin typeface="+mn-ea"/>
              </a:rPr>
              <a:t>는</a:t>
            </a:r>
            <a:endParaRPr lang="en-US" altLang="ko-KR" sz="1500" b="1" spc="-59" dirty="0" smtClean="0">
              <a:latin typeface="+mn-ea"/>
            </a:endParaRPr>
          </a:p>
          <a:p>
            <a:pPr marL="299653" indent="-299653">
              <a:lnSpc>
                <a:spcPct val="150000"/>
              </a:lnSpc>
              <a:spcAft>
                <a:spcPts val="357"/>
              </a:spcAft>
            </a:pPr>
            <a:r>
              <a:rPr lang="en-US" altLang="ko-KR" sz="1500" b="1" spc="-59" dirty="0" smtClean="0">
                <a:solidFill>
                  <a:srgbClr val="1185D1"/>
                </a:solidFill>
                <a:latin typeface="+mn-ea"/>
              </a:rPr>
              <a:t>❶	</a:t>
            </a:r>
            <a:r>
              <a:rPr lang="ko-KR" altLang="en-US" sz="1500" b="1" spc="-95" dirty="0" err="1" smtClean="0">
                <a:solidFill>
                  <a:srgbClr val="1185D1"/>
                </a:solidFill>
                <a:latin typeface="+mn-ea"/>
              </a:rPr>
              <a:t>슬래브</a:t>
            </a:r>
            <a:r>
              <a:rPr lang="ko-KR" altLang="en-US" sz="1500" b="1" spc="-95" dirty="0" smtClean="0">
                <a:solidFill>
                  <a:srgbClr val="1185D1"/>
                </a:solidFill>
                <a:latin typeface="+mn-ea"/>
              </a:rPr>
              <a:t> 및 보 거푸집 설치 작업 또는 상부 이동 중 </a:t>
            </a:r>
            <a:r>
              <a:rPr lang="ko-KR" altLang="en-US" sz="1500" b="1" spc="-95" dirty="0" err="1" smtClean="0">
                <a:solidFill>
                  <a:srgbClr val="1185D1"/>
                </a:solidFill>
                <a:latin typeface="+mn-ea"/>
              </a:rPr>
              <a:t>안전대</a:t>
            </a:r>
            <a:r>
              <a:rPr lang="ko-KR" altLang="en-US" sz="1500" b="1" spc="-95" dirty="0" smtClean="0">
                <a:solidFill>
                  <a:srgbClr val="1185D1"/>
                </a:solidFill>
                <a:latin typeface="+mn-ea"/>
              </a:rPr>
              <a:t> 미착용</a:t>
            </a:r>
            <a:r>
              <a:rPr lang="en-US" altLang="ko-KR" sz="1500" b="1" spc="-95" dirty="0" smtClean="0">
                <a:solidFill>
                  <a:srgbClr val="1185D1"/>
                </a:solidFill>
                <a:latin typeface="+mn-ea"/>
              </a:rPr>
              <a:t>, </a:t>
            </a:r>
            <a:r>
              <a:rPr lang="ko-KR" altLang="en-US" sz="1500" b="1" spc="-95" dirty="0" smtClean="0">
                <a:solidFill>
                  <a:srgbClr val="1185D1"/>
                </a:solidFill>
                <a:latin typeface="+mn-ea"/>
              </a:rPr>
              <a:t>안전난간 등</a:t>
            </a:r>
            <a:r>
              <a:rPr lang="en-US" altLang="ko-KR" sz="1500" b="1" spc="-95" dirty="0" smtClean="0">
                <a:solidFill>
                  <a:srgbClr val="1185D1"/>
                </a:solidFill>
                <a:latin typeface="+mn-ea"/>
              </a:rPr>
              <a:t>,</a:t>
            </a:r>
            <a:endParaRPr lang="en-US" altLang="ko-KR" sz="1500" b="1" spc="-59" dirty="0">
              <a:solidFill>
                <a:srgbClr val="1185D1"/>
              </a:solidFill>
              <a:latin typeface="+mn-ea"/>
            </a:endParaRPr>
          </a:p>
          <a:p>
            <a:pPr marL="299653" indent="-299653">
              <a:lnSpc>
                <a:spcPct val="150000"/>
              </a:lnSpc>
              <a:spcAft>
                <a:spcPts val="357"/>
              </a:spcAft>
            </a:pPr>
            <a:r>
              <a:rPr lang="en-US" altLang="ko-KR" sz="1500" b="1" spc="-59" dirty="0" smtClean="0">
                <a:solidFill>
                  <a:srgbClr val="1185D1"/>
                </a:solidFill>
                <a:latin typeface="+mn-ea"/>
              </a:rPr>
              <a:t>❷	</a:t>
            </a:r>
            <a:r>
              <a:rPr lang="ko-KR" altLang="en-US" sz="1500" b="1" spc="-95" dirty="0" smtClean="0">
                <a:solidFill>
                  <a:srgbClr val="1185D1"/>
                </a:solidFill>
                <a:latin typeface="+mn-ea"/>
              </a:rPr>
              <a:t>안전시설 </a:t>
            </a:r>
            <a:r>
              <a:rPr lang="ko-KR" altLang="en-US" sz="1500" b="1" spc="-95" dirty="0" err="1" smtClean="0">
                <a:solidFill>
                  <a:srgbClr val="1185D1"/>
                </a:solidFill>
                <a:latin typeface="+mn-ea"/>
              </a:rPr>
              <a:t>미설치</a:t>
            </a:r>
            <a:r>
              <a:rPr lang="ko-KR" altLang="en-US" sz="1500" b="1" spc="-95" dirty="0" err="1" smtClean="0">
                <a:latin typeface="+mn-ea"/>
              </a:rPr>
              <a:t>로</a:t>
            </a:r>
            <a:r>
              <a:rPr lang="ko-KR" altLang="en-US" sz="1500" b="1" spc="-95" dirty="0" smtClean="0">
                <a:latin typeface="+mn-ea"/>
              </a:rPr>
              <a:t> 인해서 주로 </a:t>
            </a:r>
            <a:r>
              <a:rPr lang="ko-KR" altLang="en-US" sz="1500" b="1" spc="-95" dirty="0" err="1" smtClean="0">
                <a:latin typeface="+mn-ea"/>
              </a:rPr>
              <a:t>생합니다</a:t>
            </a:r>
            <a:r>
              <a:rPr lang="en-US" altLang="ko-KR" sz="1500" b="1" spc="-95" dirty="0" smtClean="0">
                <a:latin typeface="+mn-ea"/>
              </a:rPr>
              <a:t>.</a:t>
            </a:r>
            <a:r>
              <a:rPr lang="en-US" altLang="ko-KR" sz="1500" b="1" spc="-59" dirty="0" smtClean="0">
                <a:latin typeface="+mn-ea"/>
              </a:rPr>
              <a:t>.</a:t>
            </a:r>
            <a:endParaRPr lang="ko-KR" altLang="en-US" sz="1500" b="1" spc="-59" dirty="0">
              <a:latin typeface="+mn-ea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420592" y="3861842"/>
            <a:ext cx="8064896" cy="109004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99653" indent="-299653">
              <a:lnSpc>
                <a:spcPct val="150000"/>
              </a:lnSpc>
              <a:spcAft>
                <a:spcPts val="357"/>
              </a:spcAft>
              <a:buClr>
                <a:schemeClr val="tx1"/>
              </a:buClr>
            </a:pPr>
            <a:r>
              <a:rPr lang="en-US" altLang="ko-KR" sz="1500" b="1" spc="-59" dirty="0" smtClean="0">
                <a:solidFill>
                  <a:schemeClr val="accent6"/>
                </a:solidFill>
                <a:latin typeface="+mn-ea"/>
              </a:rPr>
              <a:t>❶</a:t>
            </a:r>
            <a:r>
              <a:rPr lang="en-US" altLang="ko-KR" sz="1500" b="1" spc="-59" dirty="0" smtClean="0">
                <a:solidFill>
                  <a:srgbClr val="1185D1"/>
                </a:solidFill>
                <a:latin typeface="+mn-ea"/>
              </a:rPr>
              <a:t>	</a:t>
            </a:r>
            <a:r>
              <a:rPr lang="ko-KR" altLang="en-US" sz="1500" b="1" spc="-59" dirty="0" err="1" smtClean="0">
                <a:latin typeface="+mn-ea"/>
              </a:rPr>
              <a:t>슬래브</a:t>
            </a:r>
            <a:r>
              <a:rPr lang="ko-KR" altLang="en-US" sz="1500" b="1" spc="-59" dirty="0" smtClean="0">
                <a:latin typeface="+mn-ea"/>
              </a:rPr>
              <a:t> 및 보 거푸집 상부로 이동 중에는 떨어질 위험이 높으므로 </a:t>
            </a:r>
            <a:r>
              <a:rPr lang="ko-KR" altLang="en-US" sz="1500" b="1" spc="-59" dirty="0" err="1" smtClean="0">
                <a:latin typeface="+mn-ea"/>
              </a:rPr>
              <a:t>안전대</a:t>
            </a:r>
            <a:r>
              <a:rPr lang="ko-KR" altLang="en-US" sz="1500" b="1" spc="-59" dirty="0" smtClean="0">
                <a:latin typeface="+mn-ea"/>
              </a:rPr>
              <a:t> </a:t>
            </a:r>
            <a:r>
              <a:rPr lang="ko-KR" altLang="en-US" sz="1500" b="1" spc="-59" dirty="0" err="1" smtClean="0">
                <a:latin typeface="+mn-ea"/>
              </a:rPr>
              <a:t>걸이시설을</a:t>
            </a:r>
            <a:r>
              <a:rPr lang="ko-KR" altLang="en-US" sz="1500" b="1" spc="-59" dirty="0" smtClean="0">
                <a:latin typeface="+mn-ea"/>
              </a:rPr>
              <a:t> 설치하고 </a:t>
            </a:r>
            <a:r>
              <a:rPr lang="ko-KR" altLang="en-US" sz="1500" b="1" spc="-59" dirty="0" err="1" smtClean="0">
                <a:latin typeface="+mn-ea"/>
              </a:rPr>
              <a:t>안전대를</a:t>
            </a:r>
            <a:r>
              <a:rPr lang="ko-KR" altLang="en-US" sz="1500" b="1" spc="-59" dirty="0" smtClean="0">
                <a:latin typeface="+mn-ea"/>
              </a:rPr>
              <a:t> 걸고 이동 및 작업 실시</a:t>
            </a:r>
            <a:endParaRPr lang="ko-KR" altLang="en-US" sz="1500" b="1" spc="-59" dirty="0">
              <a:latin typeface="+mn-ea"/>
            </a:endParaRPr>
          </a:p>
          <a:p>
            <a:pPr marL="299653" indent="-299653">
              <a:lnSpc>
                <a:spcPct val="150000"/>
              </a:lnSpc>
              <a:spcAft>
                <a:spcPts val="357"/>
              </a:spcAft>
              <a:buClr>
                <a:schemeClr val="tx1"/>
              </a:buClr>
            </a:pPr>
            <a:r>
              <a:rPr lang="en-US" altLang="ko-KR" sz="1500" b="1" spc="-59" dirty="0">
                <a:solidFill>
                  <a:schemeClr val="accent6"/>
                </a:solidFill>
                <a:latin typeface="+mn-ea"/>
              </a:rPr>
              <a:t>❷</a:t>
            </a:r>
            <a:r>
              <a:rPr lang="en-US" altLang="ko-KR" sz="1500" b="1" spc="-59" dirty="0">
                <a:solidFill>
                  <a:srgbClr val="1185D1"/>
                </a:solidFill>
                <a:latin typeface="+mn-ea"/>
              </a:rPr>
              <a:t> </a:t>
            </a:r>
            <a:r>
              <a:rPr lang="en-US" altLang="ko-KR" sz="1500" b="1" spc="-59" dirty="0" smtClean="0">
                <a:solidFill>
                  <a:srgbClr val="1185D1"/>
                </a:solidFill>
                <a:latin typeface="+mn-ea"/>
              </a:rPr>
              <a:t>	</a:t>
            </a:r>
            <a:r>
              <a:rPr lang="ko-KR" altLang="en-US" sz="1500" b="1" spc="-59" dirty="0" smtClean="0">
                <a:latin typeface="+mn-ea"/>
              </a:rPr>
              <a:t>떨어질 위험이 높은 구간에서 작업 중 하부에 </a:t>
            </a:r>
            <a:r>
              <a:rPr lang="ko-KR" altLang="en-US" sz="1500" b="1" spc="-59" dirty="0" err="1" smtClean="0">
                <a:latin typeface="+mn-ea"/>
              </a:rPr>
              <a:t>안전방망</a:t>
            </a:r>
            <a:r>
              <a:rPr lang="ko-KR" altLang="en-US" sz="1500" b="1" spc="-59" dirty="0" smtClean="0">
                <a:latin typeface="+mn-ea"/>
              </a:rPr>
              <a:t> 설치</a:t>
            </a:r>
            <a:endParaRPr lang="ko-KR" altLang="en-US" sz="1500" b="1" spc="-59" dirty="0">
              <a:latin typeface="+mn-ea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55599" y="1572406"/>
            <a:ext cx="2404952" cy="4056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ct val="70000"/>
              </a:lnSpc>
              <a:spcAft>
                <a:spcPts val="799"/>
              </a:spcAft>
            </a:pPr>
            <a:r>
              <a:rPr lang="en-US" altLang="ko-KR" sz="1400" b="1" spc="-133" dirty="0" smtClean="0">
                <a:solidFill>
                  <a:srgbClr val="CDB4F2"/>
                </a:solidFill>
                <a:latin typeface="+mj-ea"/>
                <a:ea typeface="+mj-ea"/>
              </a:rPr>
              <a:t>01. </a:t>
            </a:r>
            <a:r>
              <a:rPr lang="ko-KR" altLang="en-US" sz="1400" b="1" spc="-133" dirty="0" smtClean="0">
                <a:solidFill>
                  <a:srgbClr val="CDB4F2"/>
                </a:solidFill>
                <a:latin typeface="+mj-ea"/>
                <a:ea typeface="+mj-ea"/>
              </a:rPr>
              <a:t>철근콘크리트 공사</a:t>
            </a:r>
            <a:r>
              <a:rPr lang="en-US" altLang="ko-KR" sz="1400" b="1" spc="-133" dirty="0" smtClean="0">
                <a:solidFill>
                  <a:srgbClr val="CDB4F2"/>
                </a:solidFill>
                <a:latin typeface="+mj-ea"/>
                <a:ea typeface="+mj-ea"/>
              </a:rPr>
              <a:t>(</a:t>
            </a:r>
            <a:r>
              <a:rPr lang="ko-KR" altLang="en-US" sz="1400" b="1" spc="-133" dirty="0" smtClean="0">
                <a:solidFill>
                  <a:srgbClr val="CDB4F2"/>
                </a:solidFill>
                <a:latin typeface="+mj-ea"/>
                <a:ea typeface="+mj-ea"/>
              </a:rPr>
              <a:t>떨어짐</a:t>
            </a:r>
            <a:r>
              <a:rPr lang="en-US" altLang="ko-KR" sz="1400" b="1" spc="-133" dirty="0" smtClean="0">
                <a:solidFill>
                  <a:srgbClr val="CDB4F2"/>
                </a:solidFill>
                <a:latin typeface="+mj-ea"/>
                <a:ea typeface="+mj-ea"/>
              </a:rPr>
              <a:t>)</a:t>
            </a:r>
          </a:p>
          <a:p>
            <a:pPr marL="383558" indent="-383558">
              <a:lnSpc>
                <a:spcPct val="70000"/>
              </a:lnSpc>
              <a:spcAft>
                <a:spcPts val="799"/>
              </a:spcAft>
            </a:pPr>
            <a:endParaRPr lang="ko-KR" altLang="en-US" sz="1400" b="1" spc="-133" dirty="0">
              <a:solidFill>
                <a:srgbClr val="CDB4F2"/>
              </a:solidFill>
              <a:latin typeface="+mj-ea"/>
              <a:ea typeface="+mj-ea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71623" y="1909356"/>
            <a:ext cx="2404952" cy="1522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ct val="70000"/>
              </a:lnSpc>
              <a:spcAft>
                <a:spcPts val="799"/>
              </a:spcAft>
            </a:pPr>
            <a:r>
              <a:rPr lang="ko-KR" altLang="en-US" sz="1400" spc="-133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재해발생 및 예방대책</a:t>
            </a:r>
            <a:endParaRPr lang="ko-KR" altLang="en-US" sz="1400" spc="-133" dirty="0">
              <a:solidFill>
                <a:schemeClr val="tx1">
                  <a:lumMod val="65000"/>
                  <a:lumOff val="35000"/>
                </a:schemeClr>
              </a:solidFill>
              <a:latin typeface="+mj-ea"/>
              <a:ea typeface="+mj-ea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4287" y="3141762"/>
            <a:ext cx="2376264" cy="4206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230" indent="-171230">
              <a:spcAft>
                <a:spcPts val="357"/>
              </a:spcAft>
            </a:pPr>
            <a:r>
              <a:rPr lang="ko-KR" altLang="en-US" sz="1200" spc="-59" dirty="0" smtClean="0">
                <a:latin typeface="+mn-ea"/>
              </a:rPr>
              <a:t>철근콘크리트 공사의 사망재해는 </a:t>
            </a:r>
            <a:endParaRPr lang="en-US" altLang="ko-KR" sz="1200" spc="-59" dirty="0" smtClean="0">
              <a:latin typeface="+mn-ea"/>
            </a:endParaRPr>
          </a:p>
          <a:p>
            <a:pPr marL="171230" indent="-171230">
              <a:spcAft>
                <a:spcPts val="357"/>
              </a:spcAft>
            </a:pPr>
            <a:r>
              <a:rPr lang="ko-KR" altLang="en-US" sz="1200" spc="-59" dirty="0" smtClean="0">
                <a:latin typeface="+mn-ea"/>
              </a:rPr>
              <a:t>전체 사망재해의 </a:t>
            </a:r>
            <a:r>
              <a:rPr lang="en-US" altLang="ko-KR" sz="1200" spc="-59" dirty="0" smtClean="0">
                <a:solidFill>
                  <a:srgbClr val="1185D1"/>
                </a:solidFill>
                <a:latin typeface="+mn-ea"/>
              </a:rPr>
              <a:t>17%</a:t>
            </a:r>
            <a:r>
              <a:rPr lang="en-US" altLang="ko-KR" sz="1200" spc="-59" dirty="0" smtClean="0">
                <a:latin typeface="+mn-ea"/>
              </a:rPr>
              <a:t> </a:t>
            </a:r>
            <a:r>
              <a:rPr lang="ko-KR" altLang="en-US" sz="1200" spc="-59" dirty="0" smtClean="0">
                <a:latin typeface="+mn-ea"/>
              </a:rPr>
              <a:t>점유</a:t>
            </a:r>
            <a:endParaRPr lang="ko-KR" altLang="en-US" sz="1200" spc="-59" dirty="0">
              <a:latin typeface="+mn-ea"/>
            </a:endParaRPr>
          </a:p>
        </p:txBody>
      </p:sp>
      <p:grpSp>
        <p:nvGrpSpPr>
          <p:cNvPr id="3" name="그룹 2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4" name="직사각형 3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3</a:t>
              </a:r>
              <a:endParaRPr lang="ko-KR" altLang="en-US" sz="3800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사망사고 다발 </a:t>
              </a:r>
              <a:r>
                <a:rPr lang="ko-KR" altLang="en-US" sz="2800" b="1" spc="-133" dirty="0" err="1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작업공종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655599" y="1572406"/>
            <a:ext cx="2757234" cy="91839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ct val="700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01.</a:t>
            </a:r>
          </a:p>
          <a:p>
            <a:pPr marL="383558" indent="-383558">
              <a:lnSpc>
                <a:spcPct val="700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철근콘크리트 공사</a:t>
            </a:r>
            <a:endParaRPr lang="en-US" altLang="ko-KR" sz="2200" b="1" spc="-133" dirty="0" smtClean="0">
              <a:solidFill>
                <a:srgbClr val="33CCCC"/>
              </a:solidFill>
              <a:latin typeface="+mj-ea"/>
              <a:ea typeface="+mj-ea"/>
            </a:endParaRPr>
          </a:p>
          <a:p>
            <a:pPr marL="383558" indent="-383558">
              <a:lnSpc>
                <a:spcPct val="700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(</a:t>
            </a: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무너짐</a:t>
            </a: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)</a:t>
            </a:r>
            <a:endParaRPr lang="ko-KR" altLang="en-US" sz="2200" b="1" spc="-133" dirty="0">
              <a:solidFill>
                <a:srgbClr val="33CCCC"/>
              </a:solidFill>
              <a:latin typeface="+mj-ea"/>
              <a:ea typeface="+mj-e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4287" y="2637706"/>
            <a:ext cx="2471642" cy="3216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ct val="150000"/>
              </a:lnSpc>
            </a:pPr>
            <a:r>
              <a:rPr lang="ko-KR" altLang="en-US" sz="1600" b="1" spc="-133" dirty="0" smtClean="0">
                <a:solidFill>
                  <a:srgbClr val="666699"/>
                </a:solidFill>
                <a:latin typeface="+mj-ea"/>
                <a:ea typeface="+mj-ea"/>
              </a:rPr>
              <a:t>콘크리트 </a:t>
            </a:r>
            <a:r>
              <a:rPr lang="ko-KR" altLang="en-US" sz="1600" b="1" spc="-133" dirty="0" err="1" smtClean="0">
                <a:solidFill>
                  <a:srgbClr val="666699"/>
                </a:solidFill>
                <a:latin typeface="+mj-ea"/>
                <a:ea typeface="+mj-ea"/>
              </a:rPr>
              <a:t>타설</a:t>
            </a:r>
            <a:r>
              <a:rPr lang="ko-KR" altLang="en-US" sz="1600" b="1" spc="-133" dirty="0" smtClean="0">
                <a:solidFill>
                  <a:srgbClr val="666699"/>
                </a:solidFill>
                <a:latin typeface="+mj-ea"/>
                <a:ea typeface="+mj-ea"/>
              </a:rPr>
              <a:t> 작업</a:t>
            </a:r>
            <a:endParaRPr lang="ko-KR" altLang="en-US" sz="1600" b="1" spc="-133" dirty="0">
              <a:solidFill>
                <a:srgbClr val="666699"/>
              </a:solidFill>
              <a:latin typeface="+mj-ea"/>
              <a:ea typeface="+mj-ea"/>
            </a:endParaRPr>
          </a:p>
        </p:txBody>
      </p:sp>
      <p:grpSp>
        <p:nvGrpSpPr>
          <p:cNvPr id="9" name="그룹 8"/>
          <p:cNvGrpSpPr/>
          <p:nvPr/>
        </p:nvGrpSpPr>
        <p:grpSpPr>
          <a:xfrm>
            <a:off x="3708623" y="1629594"/>
            <a:ext cx="7227508" cy="4536504"/>
            <a:chOff x="718688" y="1800416"/>
            <a:chExt cx="6597329" cy="4140959"/>
          </a:xfrm>
        </p:grpSpPr>
        <p:pic>
          <p:nvPicPr>
            <p:cNvPr id="10" name="Picture 33"/>
            <p:cNvPicPr preferRelativeResize="0">
              <a:picLocks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8688" y="1800416"/>
              <a:ext cx="6597329" cy="4140959"/>
            </a:xfrm>
            <a:prstGeom prst="roundRect">
              <a:avLst>
                <a:gd name="adj" fmla="val 3302"/>
              </a:avLst>
            </a:prstGeom>
            <a:noFill/>
            <a:ln w="3810">
              <a:solidFill>
                <a:schemeClr val="bg1">
                  <a:lumMod val="50000"/>
                </a:schemeClr>
              </a:solidFill>
            </a:ln>
            <a:effectLst/>
          </p:spPr>
        </p:pic>
        <p:sp>
          <p:nvSpPr>
            <p:cNvPr id="11" name="Rounded Rectangle 17"/>
            <p:cNvSpPr/>
            <p:nvPr/>
          </p:nvSpPr>
          <p:spPr>
            <a:xfrm>
              <a:off x="2051882" y="1987839"/>
              <a:ext cx="3806592" cy="566925"/>
            </a:xfrm>
            <a:prstGeom prst="roundRect">
              <a:avLst>
                <a:gd name="adj" fmla="val 6696"/>
              </a:avLst>
            </a:prstGeom>
            <a:solidFill>
              <a:schemeClr val="bg1"/>
            </a:solidFill>
            <a:ln w="25400" cap="rnd">
              <a:solidFill>
                <a:srgbClr val="1185D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128423" tIns="54366" rIns="108731" bIns="54366" rtlCol="0" anchor="ctr">
              <a:spAutoFit/>
            </a:bodyPr>
            <a:lstStyle/>
            <a:p>
              <a:pPr>
                <a:lnSpc>
                  <a:spcPts val="1546"/>
                </a:lnSpc>
                <a:spcAft>
                  <a:spcPts val="357"/>
                </a:spcAft>
              </a:pPr>
              <a:r>
                <a:rPr lang="ko-KR" altLang="en-US" sz="1300" spc="-59" dirty="0">
                  <a:solidFill>
                    <a:prstClr val="black"/>
                  </a:solidFill>
                  <a:latin typeface="맑은 고딕"/>
                </a:rPr>
                <a:t>진동다짐기 사용 시 감전 </a:t>
              </a:r>
              <a:r>
                <a:rPr lang="ko-KR" altLang="en-US" sz="1300" spc="-59" dirty="0" smtClean="0">
                  <a:solidFill>
                    <a:prstClr val="black"/>
                  </a:solidFill>
                  <a:latin typeface="맑은 고딕"/>
                </a:rPr>
                <a:t>위험 </a:t>
              </a:r>
              <a:endParaRPr lang="en-US" altLang="ko-KR" sz="1300" spc="-59" dirty="0" smtClean="0">
                <a:solidFill>
                  <a:prstClr val="black"/>
                </a:solidFill>
                <a:latin typeface="맑은 고딕"/>
              </a:endParaRPr>
            </a:p>
            <a:p>
              <a:pPr>
                <a:lnSpc>
                  <a:spcPts val="1546"/>
                </a:lnSpc>
                <a:spcAft>
                  <a:spcPts val="357"/>
                </a:spcAft>
              </a:pPr>
              <a:r>
                <a:rPr lang="ko-KR" altLang="en-US" sz="1300" b="1" spc="-59" dirty="0" smtClean="0">
                  <a:solidFill>
                    <a:srgbClr val="1185D1"/>
                  </a:solidFill>
                  <a:latin typeface="맑은 고딕"/>
                </a:rPr>
                <a:t>접지형 </a:t>
              </a:r>
              <a:r>
                <a:rPr lang="ko-KR" altLang="en-US" sz="1300" b="1" spc="-59" dirty="0">
                  <a:solidFill>
                    <a:srgbClr val="1185D1"/>
                  </a:solidFill>
                  <a:latin typeface="맑은 고딕"/>
                </a:rPr>
                <a:t>콘센트</a:t>
              </a:r>
              <a:r>
                <a:rPr lang="en-US" altLang="ko-KR" sz="1300" b="1" spc="-59" dirty="0">
                  <a:solidFill>
                    <a:srgbClr val="1185D1"/>
                  </a:solidFill>
                  <a:latin typeface="맑은 고딕"/>
                </a:rPr>
                <a:t>·</a:t>
              </a:r>
              <a:r>
                <a:rPr lang="ko-KR" altLang="en-US" sz="1300" b="1" spc="-59" dirty="0">
                  <a:solidFill>
                    <a:srgbClr val="1185D1"/>
                  </a:solidFill>
                  <a:latin typeface="맑은 고딕"/>
                </a:rPr>
                <a:t>플러그 사용</a:t>
              </a:r>
              <a:r>
                <a:rPr lang="en-US" altLang="ko-KR" sz="1300" b="1" spc="-59" dirty="0">
                  <a:solidFill>
                    <a:srgbClr val="1185D1"/>
                  </a:solidFill>
                  <a:latin typeface="맑은 고딕"/>
                </a:rPr>
                <a:t>, </a:t>
              </a:r>
              <a:r>
                <a:rPr lang="ko-KR" altLang="en-US" sz="1300" b="1" spc="-59" dirty="0">
                  <a:solidFill>
                    <a:srgbClr val="1185D1"/>
                  </a:solidFill>
                  <a:latin typeface="맑은 고딕"/>
                </a:rPr>
                <a:t>누전차단기 설치</a:t>
              </a:r>
              <a:endParaRPr lang="en-US" altLang="ko-KR" sz="1300" b="1" spc="-59" dirty="0">
                <a:solidFill>
                  <a:srgbClr val="1185D1"/>
                </a:solidFill>
                <a:latin typeface="맑은 고딕"/>
              </a:endParaRPr>
            </a:p>
          </p:txBody>
        </p:sp>
        <p:cxnSp>
          <p:nvCxnSpPr>
            <p:cNvPr id="12" name="Straight Arrow Connector 22"/>
            <p:cNvCxnSpPr>
              <a:stCxn id="11" idx="2"/>
            </p:cNvCxnSpPr>
            <p:nvPr/>
          </p:nvCxnSpPr>
          <p:spPr>
            <a:xfrm>
              <a:off x="3955178" y="2554764"/>
              <a:ext cx="389819" cy="1055584"/>
            </a:xfrm>
            <a:prstGeom prst="straightConnector1">
              <a:avLst/>
            </a:prstGeom>
            <a:ln>
              <a:solidFill>
                <a:srgbClr val="1185D1"/>
              </a:solidFill>
              <a:tailEnd type="oval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Rounded Rectangle 43"/>
            <p:cNvSpPr/>
            <p:nvPr/>
          </p:nvSpPr>
          <p:spPr>
            <a:xfrm>
              <a:off x="813291" y="5161105"/>
              <a:ext cx="3287696" cy="699875"/>
            </a:xfrm>
            <a:prstGeom prst="roundRect">
              <a:avLst>
                <a:gd name="adj" fmla="val 6696"/>
              </a:avLst>
            </a:prstGeom>
            <a:solidFill>
              <a:schemeClr val="bg1"/>
            </a:solidFill>
            <a:ln w="25400" cap="rnd">
              <a:solidFill>
                <a:srgbClr val="1185D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128423" tIns="54366" rIns="108731" bIns="54366" rtlCol="0" anchor="ctr">
              <a:spAutoFit/>
            </a:bodyPr>
            <a:lstStyle/>
            <a:p>
              <a:pPr>
                <a:lnSpc>
                  <a:spcPts val="1546"/>
                </a:lnSpc>
                <a:spcAft>
                  <a:spcPts val="357"/>
                </a:spcAft>
              </a:pPr>
              <a:r>
                <a:rPr lang="ko-KR" altLang="en-US" sz="1300" spc="-59" dirty="0" err="1" smtClean="0">
                  <a:solidFill>
                    <a:schemeClr val="tx1"/>
                  </a:solidFill>
                </a:rPr>
                <a:t>거푸집동바리</a:t>
              </a:r>
              <a:r>
                <a:rPr lang="ko-KR" altLang="en-US" sz="1300" spc="-59" dirty="0" smtClean="0">
                  <a:solidFill>
                    <a:schemeClr val="tx1"/>
                  </a:solidFill>
                </a:rPr>
                <a:t> 구조검토 </a:t>
              </a:r>
              <a:r>
                <a:rPr lang="ko-KR" altLang="en-US" sz="1300" spc="-59" dirty="0" err="1" smtClean="0">
                  <a:solidFill>
                    <a:schemeClr val="tx1"/>
                  </a:solidFill>
                </a:rPr>
                <a:t>미실시로</a:t>
              </a:r>
              <a:r>
                <a:rPr lang="ko-KR" altLang="en-US" sz="1300" spc="-59" dirty="0" smtClean="0">
                  <a:solidFill>
                    <a:schemeClr val="tx1"/>
                  </a:solidFill>
                </a:rPr>
                <a:t> 붕괴위험</a:t>
              </a:r>
              <a:endParaRPr lang="en-US" altLang="ko-KR" sz="1300" spc="-59" dirty="0" smtClean="0">
                <a:solidFill>
                  <a:schemeClr val="tx1"/>
                </a:solidFill>
              </a:endParaRPr>
            </a:p>
            <a:p>
              <a:pPr>
                <a:lnSpc>
                  <a:spcPts val="1546"/>
                </a:lnSpc>
                <a:spcAft>
                  <a:spcPts val="357"/>
                </a:spcAft>
              </a:pPr>
              <a:r>
                <a:rPr lang="ko-KR" altLang="en-US" sz="1300" b="1" spc="-59" dirty="0" smtClean="0">
                  <a:solidFill>
                    <a:srgbClr val="1185D1"/>
                  </a:solidFill>
                  <a:latin typeface="맑은 고딕"/>
                </a:rPr>
                <a:t>거푸집 </a:t>
              </a:r>
              <a:r>
                <a:rPr lang="ko-KR" altLang="en-US" sz="1300" b="1" spc="-59" dirty="0" err="1" smtClean="0">
                  <a:solidFill>
                    <a:srgbClr val="1185D1"/>
                  </a:solidFill>
                  <a:latin typeface="맑은 고딕"/>
                </a:rPr>
                <a:t>동바리는</a:t>
              </a:r>
              <a:r>
                <a:rPr lang="ko-KR" altLang="en-US" sz="1300" b="1" spc="-59" dirty="0" smtClean="0">
                  <a:solidFill>
                    <a:srgbClr val="1185D1"/>
                  </a:solidFill>
                  <a:latin typeface="맑은 고딕"/>
                </a:rPr>
                <a:t> 구조검토 및 </a:t>
              </a:r>
              <a:r>
                <a:rPr lang="ko-KR" altLang="en-US" sz="1300" b="1" spc="-59" dirty="0" err="1" smtClean="0">
                  <a:solidFill>
                    <a:srgbClr val="1185D1"/>
                  </a:solidFill>
                  <a:latin typeface="맑은 고딕"/>
                </a:rPr>
                <a:t>조립도에</a:t>
              </a:r>
              <a:r>
                <a:rPr lang="ko-KR" altLang="en-US" sz="1300" b="1" spc="-59" dirty="0" smtClean="0">
                  <a:solidFill>
                    <a:srgbClr val="1185D1"/>
                  </a:solidFill>
                  <a:latin typeface="맑은 고딕"/>
                </a:rPr>
                <a:t> 따라 설치간격 준수</a:t>
              </a:r>
              <a:endParaRPr lang="ko-KR" altLang="en-US" sz="1300" b="1" spc="-59" dirty="0">
                <a:solidFill>
                  <a:srgbClr val="1185D1"/>
                </a:solidFill>
                <a:latin typeface="맑은 고딕"/>
              </a:endParaRPr>
            </a:p>
          </p:txBody>
        </p:sp>
        <p:cxnSp>
          <p:nvCxnSpPr>
            <p:cNvPr id="14" name="Straight Arrow Connector 44"/>
            <p:cNvCxnSpPr>
              <a:stCxn id="13" idx="0"/>
            </p:cNvCxnSpPr>
            <p:nvPr/>
          </p:nvCxnSpPr>
          <p:spPr>
            <a:xfrm flipV="1">
              <a:off x="2457140" y="3583449"/>
              <a:ext cx="729168" cy="1577655"/>
            </a:xfrm>
            <a:prstGeom prst="straightConnector1">
              <a:avLst/>
            </a:prstGeom>
            <a:ln>
              <a:solidFill>
                <a:srgbClr val="1185D1"/>
              </a:solidFill>
              <a:tailEnd type="oval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ounded Rectangle 53"/>
            <p:cNvSpPr/>
            <p:nvPr/>
          </p:nvSpPr>
          <p:spPr>
            <a:xfrm>
              <a:off x="4318740" y="5161105"/>
              <a:ext cx="2867184" cy="699875"/>
            </a:xfrm>
            <a:prstGeom prst="roundRect">
              <a:avLst>
                <a:gd name="adj" fmla="val 6696"/>
              </a:avLst>
            </a:prstGeom>
            <a:solidFill>
              <a:schemeClr val="bg1"/>
            </a:solidFill>
            <a:ln w="25400" cap="rnd">
              <a:solidFill>
                <a:srgbClr val="1185D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128423" tIns="54366" rIns="108731" bIns="54366" rtlCol="0" anchor="ctr">
              <a:spAutoFit/>
            </a:bodyPr>
            <a:lstStyle/>
            <a:p>
              <a:pPr>
                <a:lnSpc>
                  <a:spcPts val="1546"/>
                </a:lnSpc>
                <a:spcAft>
                  <a:spcPts val="357"/>
                </a:spcAft>
              </a:pPr>
              <a:r>
                <a:rPr lang="ko-KR" altLang="en-US" sz="1300" spc="-59" dirty="0" smtClean="0">
                  <a:solidFill>
                    <a:prstClr val="black"/>
                  </a:solidFill>
                  <a:latin typeface="맑은 고딕"/>
                </a:rPr>
                <a:t>거푸집 </a:t>
              </a:r>
              <a:r>
                <a:rPr lang="ko-KR" altLang="en-US" sz="1300" spc="-59" dirty="0" err="1" smtClean="0">
                  <a:solidFill>
                    <a:prstClr val="black"/>
                  </a:solidFill>
                  <a:latin typeface="맑은 고딕"/>
                </a:rPr>
                <a:t>동바리</a:t>
              </a:r>
              <a:r>
                <a:rPr lang="ko-KR" altLang="en-US" sz="1300" spc="-59" dirty="0" smtClean="0">
                  <a:solidFill>
                    <a:prstClr val="black"/>
                  </a:solidFill>
                  <a:latin typeface="맑은 고딕"/>
                </a:rPr>
                <a:t> </a:t>
              </a:r>
              <a:r>
                <a:rPr lang="ko-KR" altLang="en-US" sz="1300" spc="-59" dirty="0" err="1" smtClean="0">
                  <a:solidFill>
                    <a:prstClr val="black"/>
                  </a:solidFill>
                  <a:latin typeface="맑은 고딕"/>
                </a:rPr>
                <a:t>미검정품</a:t>
              </a:r>
              <a:r>
                <a:rPr lang="ko-KR" altLang="en-US" sz="1300" spc="-59" dirty="0" smtClean="0">
                  <a:solidFill>
                    <a:prstClr val="black"/>
                  </a:solidFill>
                  <a:latin typeface="맑은 고딕"/>
                </a:rPr>
                <a:t> 사용으로 붕괴 위험</a:t>
              </a:r>
              <a:endParaRPr lang="en-US" altLang="ko-KR" sz="1300" spc="-59" dirty="0" smtClean="0">
                <a:solidFill>
                  <a:prstClr val="black"/>
                </a:solidFill>
                <a:latin typeface="맑은 고딕"/>
              </a:endParaRPr>
            </a:p>
            <a:p>
              <a:pPr>
                <a:lnSpc>
                  <a:spcPts val="1546"/>
                </a:lnSpc>
                <a:spcAft>
                  <a:spcPts val="357"/>
                </a:spcAft>
              </a:pPr>
              <a:r>
                <a:rPr lang="ko-KR" altLang="en-US" sz="1300" b="1" spc="-59" dirty="0" err="1" smtClean="0">
                  <a:solidFill>
                    <a:srgbClr val="1185D1"/>
                  </a:solidFill>
                  <a:latin typeface="맑은 고딕"/>
                </a:rPr>
                <a:t>거푸집동바리는</a:t>
              </a:r>
              <a:r>
                <a:rPr lang="ko-KR" altLang="en-US" sz="1300" b="1" spc="-59" dirty="0" smtClean="0">
                  <a:solidFill>
                    <a:srgbClr val="1185D1"/>
                  </a:solidFill>
                  <a:latin typeface="맑은 고딕"/>
                </a:rPr>
                <a:t> </a:t>
              </a:r>
              <a:r>
                <a:rPr lang="ko-KR" altLang="en-US" sz="1300" b="1" spc="-59" dirty="0" err="1" smtClean="0">
                  <a:solidFill>
                    <a:srgbClr val="1185D1"/>
                  </a:solidFill>
                  <a:latin typeface="맑은 고딕"/>
                </a:rPr>
                <a:t>검정품</a:t>
              </a:r>
              <a:r>
                <a:rPr lang="ko-KR" altLang="en-US" sz="1300" b="1" spc="-59" dirty="0" smtClean="0">
                  <a:solidFill>
                    <a:srgbClr val="1185D1"/>
                  </a:solidFill>
                  <a:latin typeface="맑은 고딕"/>
                </a:rPr>
                <a:t> 사용</a:t>
              </a:r>
              <a:endParaRPr lang="ko-KR" altLang="en-US" sz="1300" b="1" spc="-59" dirty="0">
                <a:solidFill>
                  <a:srgbClr val="1185D1"/>
                </a:solidFill>
                <a:latin typeface="맑은 고딕"/>
              </a:endParaRPr>
            </a:p>
          </p:txBody>
        </p:sp>
        <p:cxnSp>
          <p:nvCxnSpPr>
            <p:cNvPr id="16" name="Straight Arrow Connector 54"/>
            <p:cNvCxnSpPr>
              <a:stCxn id="15" idx="0"/>
            </p:cNvCxnSpPr>
            <p:nvPr/>
          </p:nvCxnSpPr>
          <p:spPr>
            <a:xfrm flipH="1" flipV="1">
              <a:off x="5674506" y="4425341"/>
              <a:ext cx="77826" cy="735764"/>
            </a:xfrm>
            <a:prstGeom prst="straightConnector1">
              <a:avLst/>
            </a:prstGeom>
            <a:ln>
              <a:solidFill>
                <a:srgbClr val="1185D1"/>
              </a:solidFill>
              <a:tailEnd type="oval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3" name="직사각형 2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3</a:t>
              </a:r>
              <a:endParaRPr lang="ko-KR" altLang="en-US" sz="3800" dirty="0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사망사고 다발 </a:t>
              </a:r>
              <a:r>
                <a:rPr lang="ko-KR" altLang="en-US" sz="2800" b="1" spc="-133" dirty="0" err="1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작업공종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pic>
        <p:nvPicPr>
          <p:cNvPr id="6" name="Picture 2" descr="C:\Users\john\Desktop\수정\사례버튼_1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231" y="2349674"/>
            <a:ext cx="792304" cy="105829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john\Desktop\수정\사례버튼_1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231" y="4249822"/>
            <a:ext cx="792304" cy="105218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420592" y="2277666"/>
            <a:ext cx="8064896" cy="15388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99653" indent="-299653">
              <a:lnSpc>
                <a:spcPct val="150000"/>
              </a:lnSpc>
              <a:spcAft>
                <a:spcPts val="357"/>
              </a:spcAft>
            </a:pPr>
            <a:r>
              <a:rPr lang="ko-KR" altLang="en-US" sz="1500" b="1" spc="-119" dirty="0" smtClean="0">
                <a:latin typeface="+mn-ea"/>
              </a:rPr>
              <a:t>철근콘크리트 작업 중 </a:t>
            </a:r>
            <a:r>
              <a:rPr lang="ko-KR" altLang="en-US" sz="1500" b="1" spc="-119" dirty="0" err="1" smtClean="0">
                <a:latin typeface="+mn-ea"/>
              </a:rPr>
              <a:t>거푸집동바리</a:t>
            </a:r>
            <a:r>
              <a:rPr lang="ko-KR" altLang="en-US" sz="1500" b="1" spc="-119" dirty="0" smtClean="0">
                <a:latin typeface="+mn-ea"/>
              </a:rPr>
              <a:t> 무너짐에 의한 사망재해는 </a:t>
            </a:r>
            <a:endParaRPr lang="en-US" altLang="ko-KR" sz="1500" b="1" spc="-59" dirty="0" smtClean="0">
              <a:latin typeface="+mn-ea"/>
            </a:endParaRPr>
          </a:p>
          <a:p>
            <a:pPr marL="299653" indent="-299653">
              <a:lnSpc>
                <a:spcPct val="150000"/>
              </a:lnSpc>
              <a:spcAft>
                <a:spcPts val="357"/>
              </a:spcAft>
            </a:pPr>
            <a:r>
              <a:rPr lang="en-US" altLang="ko-KR" sz="1500" b="1" spc="-59" dirty="0" smtClean="0">
                <a:solidFill>
                  <a:srgbClr val="1185D1"/>
                </a:solidFill>
                <a:latin typeface="+mn-ea"/>
              </a:rPr>
              <a:t>❶	</a:t>
            </a:r>
            <a:r>
              <a:rPr lang="ko-KR" altLang="en-US" sz="1500" b="1" spc="-119" dirty="0" smtClean="0">
                <a:solidFill>
                  <a:srgbClr val="1185D1"/>
                </a:solidFill>
                <a:latin typeface="+mn-ea"/>
              </a:rPr>
              <a:t>거푸집 </a:t>
            </a:r>
            <a:r>
              <a:rPr lang="ko-KR" altLang="en-US" sz="1500" b="1" spc="-119" dirty="0" err="1" smtClean="0">
                <a:solidFill>
                  <a:srgbClr val="1185D1"/>
                </a:solidFill>
                <a:latin typeface="+mn-ea"/>
              </a:rPr>
              <a:t>동바리</a:t>
            </a:r>
            <a:r>
              <a:rPr lang="ko-KR" altLang="en-US" sz="1500" b="1" spc="-119" dirty="0" smtClean="0">
                <a:solidFill>
                  <a:srgbClr val="1185D1"/>
                </a:solidFill>
                <a:latin typeface="+mn-ea"/>
              </a:rPr>
              <a:t> 구조 검토 </a:t>
            </a:r>
            <a:r>
              <a:rPr lang="ko-KR" altLang="en-US" sz="1500" b="1" spc="-119" dirty="0" err="1" smtClean="0">
                <a:solidFill>
                  <a:srgbClr val="1185D1"/>
                </a:solidFill>
                <a:latin typeface="+mn-ea"/>
              </a:rPr>
              <a:t>미실시</a:t>
            </a:r>
            <a:endParaRPr lang="en-US" altLang="ko-KR" sz="1500" b="1" spc="-59" dirty="0" smtClean="0">
              <a:solidFill>
                <a:srgbClr val="1185D1"/>
              </a:solidFill>
              <a:latin typeface="+mn-ea"/>
            </a:endParaRPr>
          </a:p>
          <a:p>
            <a:pPr marL="299653" indent="-299653">
              <a:lnSpc>
                <a:spcPct val="150000"/>
              </a:lnSpc>
              <a:spcAft>
                <a:spcPts val="357"/>
              </a:spcAft>
            </a:pPr>
            <a:r>
              <a:rPr lang="en-US" altLang="ko-KR" sz="1500" b="1" spc="-59" dirty="0" smtClean="0">
                <a:solidFill>
                  <a:srgbClr val="1185D1"/>
                </a:solidFill>
                <a:latin typeface="+mn-ea"/>
              </a:rPr>
              <a:t>❷	</a:t>
            </a:r>
            <a:r>
              <a:rPr lang="ko-KR" altLang="en-US" sz="1500" b="1" spc="-119" dirty="0" smtClean="0">
                <a:solidFill>
                  <a:srgbClr val="1185D1"/>
                </a:solidFill>
                <a:latin typeface="+mn-ea"/>
              </a:rPr>
              <a:t>단상</a:t>
            </a:r>
            <a:r>
              <a:rPr lang="en-US" altLang="ko-KR" sz="1500" b="1" spc="-119" dirty="0" smtClean="0">
                <a:solidFill>
                  <a:srgbClr val="1185D1"/>
                </a:solidFill>
                <a:latin typeface="+mn-ea"/>
              </a:rPr>
              <a:t>(2</a:t>
            </a:r>
            <a:r>
              <a:rPr lang="ko-KR" altLang="en-US" sz="1500" b="1" spc="-119" dirty="0" smtClean="0">
                <a:solidFill>
                  <a:srgbClr val="1185D1"/>
                </a:solidFill>
                <a:latin typeface="+mn-ea"/>
              </a:rPr>
              <a:t>단</a:t>
            </a:r>
            <a:r>
              <a:rPr lang="en-US" altLang="ko-KR" sz="1500" b="1" spc="-119" dirty="0" smtClean="0">
                <a:solidFill>
                  <a:srgbClr val="1185D1"/>
                </a:solidFill>
                <a:latin typeface="+mn-ea"/>
              </a:rPr>
              <a:t>) </a:t>
            </a:r>
            <a:r>
              <a:rPr lang="ko-KR" altLang="en-US" sz="1500" b="1" spc="-119" dirty="0" smtClean="0">
                <a:solidFill>
                  <a:srgbClr val="1185D1"/>
                </a:solidFill>
                <a:latin typeface="+mn-ea"/>
              </a:rPr>
              <a:t>구조로 조립</a:t>
            </a:r>
            <a:endParaRPr lang="en-US" altLang="ko-KR" sz="1500" b="1" spc="-119" dirty="0" smtClean="0">
              <a:solidFill>
                <a:srgbClr val="1185D1"/>
              </a:solidFill>
              <a:latin typeface="+mn-ea"/>
            </a:endParaRPr>
          </a:p>
          <a:p>
            <a:pPr marL="299653" indent="-299653">
              <a:lnSpc>
                <a:spcPct val="150000"/>
              </a:lnSpc>
              <a:spcAft>
                <a:spcPts val="357"/>
              </a:spcAft>
            </a:pPr>
            <a:r>
              <a:rPr lang="en-US" altLang="ko-KR" sz="1500" b="1" spc="-119" dirty="0" smtClean="0">
                <a:solidFill>
                  <a:srgbClr val="1185D1"/>
                </a:solidFill>
                <a:latin typeface="+mn-ea"/>
              </a:rPr>
              <a:t>❸ </a:t>
            </a:r>
            <a:r>
              <a:rPr lang="ko-KR" altLang="en-US" sz="1500" b="1" spc="-119" dirty="0" smtClean="0">
                <a:solidFill>
                  <a:srgbClr val="1185D1"/>
                </a:solidFill>
                <a:latin typeface="+mn-ea"/>
              </a:rPr>
              <a:t>콘크리트 </a:t>
            </a:r>
            <a:r>
              <a:rPr lang="ko-KR" altLang="en-US" sz="1500" b="1" spc="-119" dirty="0" err="1" smtClean="0">
                <a:solidFill>
                  <a:srgbClr val="1185D1"/>
                </a:solidFill>
                <a:latin typeface="+mn-ea"/>
              </a:rPr>
              <a:t>타설방법</a:t>
            </a:r>
            <a:r>
              <a:rPr lang="ko-KR" altLang="en-US" sz="1500" b="1" spc="-119" dirty="0" smtClean="0">
                <a:solidFill>
                  <a:srgbClr val="1185D1"/>
                </a:solidFill>
                <a:latin typeface="+mn-ea"/>
              </a:rPr>
              <a:t> 불량</a:t>
            </a:r>
            <a:r>
              <a:rPr lang="ko-KR" altLang="en-US" sz="1500" b="1" spc="-119" dirty="0" smtClean="0">
                <a:latin typeface="+mn-ea"/>
              </a:rPr>
              <a:t>으로 인해 주로 발생 합니다</a:t>
            </a:r>
            <a:r>
              <a:rPr lang="en-US" altLang="ko-KR" sz="1500" b="1" spc="-119" dirty="0" smtClean="0">
                <a:latin typeface="+mn-ea"/>
              </a:rPr>
              <a:t>.</a:t>
            </a:r>
            <a:endParaRPr lang="ko-KR" altLang="en-US" sz="1500" b="1" spc="-59" dirty="0">
              <a:latin typeface="+mn-ea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420592" y="4193980"/>
            <a:ext cx="8064896" cy="15388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99653" indent="-299653">
              <a:lnSpc>
                <a:spcPct val="150000"/>
              </a:lnSpc>
              <a:spcAft>
                <a:spcPts val="357"/>
              </a:spcAft>
              <a:buClr>
                <a:schemeClr val="tx1"/>
              </a:buClr>
            </a:pPr>
            <a:r>
              <a:rPr lang="en-US" altLang="ko-KR" sz="1500" b="1" spc="-59" dirty="0" smtClean="0">
                <a:solidFill>
                  <a:schemeClr val="accent6"/>
                </a:solidFill>
                <a:latin typeface="+mn-ea"/>
              </a:rPr>
              <a:t>❶</a:t>
            </a:r>
            <a:r>
              <a:rPr lang="en-US" altLang="ko-KR" sz="1500" b="1" spc="-59" dirty="0" smtClean="0">
                <a:solidFill>
                  <a:srgbClr val="1185D1"/>
                </a:solidFill>
                <a:latin typeface="+mn-ea"/>
              </a:rPr>
              <a:t>	</a:t>
            </a:r>
            <a:r>
              <a:rPr lang="ko-KR" altLang="en-US" sz="1500" b="1" spc="-119" dirty="0" err="1" smtClean="0">
                <a:latin typeface="+mn-ea"/>
              </a:rPr>
              <a:t>거푸집동바리</a:t>
            </a:r>
            <a:r>
              <a:rPr lang="ko-KR" altLang="en-US" sz="1500" b="1" spc="-119" dirty="0" smtClean="0">
                <a:latin typeface="+mn-ea"/>
              </a:rPr>
              <a:t> 작업 시 구조검토를 실시하고 </a:t>
            </a:r>
            <a:r>
              <a:rPr lang="ko-KR" altLang="en-US" sz="1500" b="1" spc="-119" dirty="0" err="1" smtClean="0">
                <a:latin typeface="+mn-ea"/>
              </a:rPr>
              <a:t>조립도를</a:t>
            </a:r>
            <a:r>
              <a:rPr lang="ko-KR" altLang="en-US" sz="1500" b="1" spc="-119" dirty="0" smtClean="0">
                <a:latin typeface="+mn-ea"/>
              </a:rPr>
              <a:t> 작성한 후 그에 따라 조립</a:t>
            </a:r>
            <a:endParaRPr lang="ko-KR" altLang="en-US" sz="1500" b="1" spc="-59" dirty="0">
              <a:latin typeface="+mn-ea"/>
            </a:endParaRPr>
          </a:p>
          <a:p>
            <a:pPr marL="299653" indent="-299653">
              <a:lnSpc>
                <a:spcPct val="150000"/>
              </a:lnSpc>
              <a:spcAft>
                <a:spcPts val="357"/>
              </a:spcAft>
              <a:buClr>
                <a:schemeClr val="tx1"/>
              </a:buClr>
            </a:pPr>
            <a:r>
              <a:rPr lang="en-US" altLang="ko-KR" sz="1500" b="1" spc="-59" dirty="0">
                <a:solidFill>
                  <a:schemeClr val="accent6"/>
                </a:solidFill>
                <a:latin typeface="+mn-ea"/>
              </a:rPr>
              <a:t>❷</a:t>
            </a:r>
            <a:r>
              <a:rPr lang="en-US" altLang="ko-KR" sz="1500" b="1" spc="-59" dirty="0">
                <a:solidFill>
                  <a:srgbClr val="1185D1"/>
                </a:solidFill>
                <a:latin typeface="+mn-ea"/>
              </a:rPr>
              <a:t> </a:t>
            </a:r>
            <a:r>
              <a:rPr lang="en-US" altLang="ko-KR" sz="1500" b="1" spc="-59" dirty="0" smtClean="0">
                <a:solidFill>
                  <a:srgbClr val="1185D1"/>
                </a:solidFill>
                <a:latin typeface="+mn-ea"/>
              </a:rPr>
              <a:t>	</a:t>
            </a:r>
            <a:r>
              <a:rPr lang="ko-KR" altLang="en-US" sz="1500" b="1" spc="-119" dirty="0" smtClean="0">
                <a:latin typeface="+mn-ea"/>
              </a:rPr>
              <a:t>단상구조</a:t>
            </a:r>
            <a:r>
              <a:rPr lang="en-US" altLang="ko-KR" sz="1500" b="1" spc="-119" dirty="0" smtClean="0">
                <a:latin typeface="+mn-ea"/>
              </a:rPr>
              <a:t>(</a:t>
            </a:r>
            <a:r>
              <a:rPr lang="ko-KR" altLang="en-US" sz="1500" b="1" spc="-119" dirty="0" err="1" smtClean="0">
                <a:latin typeface="+mn-ea"/>
              </a:rPr>
              <a:t>써포트</a:t>
            </a:r>
            <a:r>
              <a:rPr lang="en-US" altLang="ko-KR" sz="1500" b="1" spc="-119" dirty="0" smtClean="0">
                <a:latin typeface="+mn-ea"/>
              </a:rPr>
              <a:t>+</a:t>
            </a:r>
            <a:r>
              <a:rPr lang="ko-KR" altLang="en-US" sz="1500" b="1" spc="-119" dirty="0" smtClean="0">
                <a:latin typeface="+mn-ea"/>
              </a:rPr>
              <a:t>각재</a:t>
            </a:r>
            <a:r>
              <a:rPr lang="en-US" altLang="ko-KR" sz="1500" b="1" spc="-119" dirty="0" smtClean="0">
                <a:latin typeface="+mn-ea"/>
              </a:rPr>
              <a:t>+</a:t>
            </a:r>
            <a:r>
              <a:rPr lang="ko-KR" altLang="en-US" sz="1500" b="1" spc="-119" dirty="0" err="1" smtClean="0">
                <a:latin typeface="+mn-ea"/>
              </a:rPr>
              <a:t>써포트</a:t>
            </a:r>
            <a:r>
              <a:rPr lang="ko-KR" altLang="en-US" sz="1500" b="1" spc="-119" dirty="0" smtClean="0">
                <a:latin typeface="+mn-ea"/>
              </a:rPr>
              <a:t> 등</a:t>
            </a:r>
            <a:r>
              <a:rPr lang="en-US" altLang="ko-KR" sz="1500" b="1" spc="-119" dirty="0" smtClean="0">
                <a:latin typeface="+mn-ea"/>
              </a:rPr>
              <a:t>)</a:t>
            </a:r>
            <a:r>
              <a:rPr lang="ko-KR" altLang="en-US" sz="1500" b="1" spc="-119" dirty="0" smtClean="0">
                <a:latin typeface="+mn-ea"/>
              </a:rPr>
              <a:t>의 거푸집동바리는 설치 금지</a:t>
            </a:r>
            <a:endParaRPr lang="en-US" altLang="ko-KR" sz="1500" b="1" spc="-119" dirty="0" smtClean="0">
              <a:latin typeface="+mn-ea"/>
            </a:endParaRPr>
          </a:p>
          <a:p>
            <a:pPr marL="299653" indent="-299653">
              <a:lnSpc>
                <a:spcPct val="150000"/>
              </a:lnSpc>
              <a:spcAft>
                <a:spcPts val="357"/>
              </a:spcAft>
              <a:buClr>
                <a:schemeClr val="tx1"/>
              </a:buClr>
            </a:pPr>
            <a:r>
              <a:rPr lang="en-US" altLang="ko-KR" sz="1500" b="1" spc="-119" dirty="0" smtClean="0">
                <a:solidFill>
                  <a:schemeClr val="accent6"/>
                </a:solidFill>
                <a:latin typeface="+mn-ea"/>
              </a:rPr>
              <a:t>❸</a:t>
            </a:r>
            <a:r>
              <a:rPr lang="en-US" altLang="ko-KR" sz="1500" b="1" spc="-119" dirty="0" smtClean="0">
                <a:solidFill>
                  <a:srgbClr val="1185D1"/>
                </a:solidFill>
                <a:latin typeface="+mn-ea"/>
              </a:rPr>
              <a:t> </a:t>
            </a:r>
            <a:r>
              <a:rPr lang="en-US" altLang="ko-KR" sz="1500" b="1" spc="-119" dirty="0" smtClean="0">
                <a:latin typeface="+mn-ea"/>
              </a:rPr>
              <a:t>	</a:t>
            </a:r>
            <a:r>
              <a:rPr lang="ko-KR" altLang="en-US" sz="1500" b="1" spc="-119" dirty="0" smtClean="0">
                <a:latin typeface="+mn-ea"/>
              </a:rPr>
              <a:t>콘크리트 </a:t>
            </a:r>
            <a:r>
              <a:rPr lang="ko-KR" altLang="en-US" sz="1500" b="1" spc="-119" dirty="0" err="1" smtClean="0">
                <a:latin typeface="+mn-ea"/>
              </a:rPr>
              <a:t>타설</a:t>
            </a:r>
            <a:r>
              <a:rPr lang="ko-KR" altLang="en-US" sz="1500" b="1" spc="-119" dirty="0" smtClean="0">
                <a:latin typeface="+mn-ea"/>
              </a:rPr>
              <a:t> 중에는 </a:t>
            </a:r>
            <a:r>
              <a:rPr lang="ko-KR" altLang="en-US" sz="1500" b="1" spc="-119" dirty="0" err="1" smtClean="0">
                <a:latin typeface="+mn-ea"/>
              </a:rPr>
              <a:t>편심이</a:t>
            </a:r>
            <a:r>
              <a:rPr lang="ko-KR" altLang="en-US" sz="1500" b="1" spc="-119" dirty="0" smtClean="0">
                <a:latin typeface="+mn-ea"/>
              </a:rPr>
              <a:t> 발생하지 않도록</a:t>
            </a:r>
            <a:r>
              <a:rPr lang="en-US" altLang="ko-KR" sz="1500" b="1" spc="-119" dirty="0">
                <a:latin typeface="+mn-ea"/>
              </a:rPr>
              <a:t> </a:t>
            </a:r>
            <a:r>
              <a:rPr lang="ko-KR" altLang="en-US" sz="1500" b="1" spc="-119" dirty="0" smtClean="0">
                <a:latin typeface="+mn-ea"/>
              </a:rPr>
              <a:t>분산 </a:t>
            </a:r>
            <a:r>
              <a:rPr lang="ko-KR" altLang="en-US" sz="1500" b="1" spc="-119" dirty="0" err="1" smtClean="0">
                <a:latin typeface="+mn-ea"/>
              </a:rPr>
              <a:t>타설</a:t>
            </a:r>
            <a:r>
              <a:rPr lang="ko-KR" altLang="en-US" sz="1500" b="1" spc="-119" dirty="0" smtClean="0">
                <a:latin typeface="+mn-ea"/>
              </a:rPr>
              <a:t> 하여야 하며</a:t>
            </a:r>
            <a:r>
              <a:rPr lang="en-US" altLang="ko-KR" sz="1500" b="1" spc="-119" dirty="0" smtClean="0">
                <a:latin typeface="+mn-ea"/>
              </a:rPr>
              <a:t>,</a:t>
            </a:r>
            <a:r>
              <a:rPr lang="ko-KR" altLang="en-US" sz="1500" b="1" spc="-119" dirty="0" smtClean="0">
                <a:latin typeface="+mn-ea"/>
              </a:rPr>
              <a:t> </a:t>
            </a:r>
            <a:endParaRPr lang="en-US" altLang="ko-KR" sz="1500" b="1" spc="-119" dirty="0" smtClean="0">
              <a:latin typeface="+mn-ea"/>
            </a:endParaRPr>
          </a:p>
          <a:p>
            <a:pPr marL="299653" indent="-299653">
              <a:lnSpc>
                <a:spcPct val="150000"/>
              </a:lnSpc>
              <a:spcAft>
                <a:spcPts val="357"/>
              </a:spcAft>
              <a:buClr>
                <a:schemeClr val="tx1"/>
              </a:buClr>
            </a:pPr>
            <a:r>
              <a:rPr lang="en-US" altLang="ko-KR" sz="1500" b="1" spc="-119" dirty="0">
                <a:latin typeface="+mn-ea"/>
              </a:rPr>
              <a:t> </a:t>
            </a:r>
            <a:r>
              <a:rPr lang="en-US" altLang="ko-KR" sz="1500" b="1" spc="-119" dirty="0" smtClean="0">
                <a:latin typeface="+mn-ea"/>
              </a:rPr>
              <a:t>     </a:t>
            </a:r>
            <a:r>
              <a:rPr lang="ko-KR" altLang="en-US" sz="1500" b="1" spc="-119" dirty="0" smtClean="0">
                <a:latin typeface="+mn-ea"/>
              </a:rPr>
              <a:t>하부에 감시자를 두어 이상이 발견되면 즉시 </a:t>
            </a:r>
            <a:r>
              <a:rPr lang="ko-KR" altLang="en-US" sz="1500" b="1" spc="-119" dirty="0" err="1" smtClean="0">
                <a:latin typeface="+mn-ea"/>
              </a:rPr>
              <a:t>타설을</a:t>
            </a:r>
            <a:r>
              <a:rPr lang="ko-KR" altLang="en-US" sz="1500" b="1" spc="-119" dirty="0" smtClean="0">
                <a:latin typeface="+mn-ea"/>
              </a:rPr>
              <a:t> 중지하고 보강조치 실시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5599" y="1572406"/>
            <a:ext cx="2404952" cy="4056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ct val="70000"/>
              </a:lnSpc>
              <a:spcAft>
                <a:spcPts val="799"/>
              </a:spcAft>
            </a:pPr>
            <a:r>
              <a:rPr lang="ko-KR" altLang="en-US" sz="1400" b="1" spc="-133" dirty="0" smtClean="0">
                <a:solidFill>
                  <a:srgbClr val="CDB4F2"/>
                </a:solidFill>
                <a:latin typeface="+mj-ea"/>
                <a:ea typeface="+mj-ea"/>
              </a:rPr>
              <a:t>철근콘크리트 공사</a:t>
            </a:r>
            <a:r>
              <a:rPr lang="en-US" altLang="ko-KR" sz="1400" b="1" spc="-133" dirty="0" smtClean="0">
                <a:solidFill>
                  <a:srgbClr val="CDB4F2"/>
                </a:solidFill>
                <a:latin typeface="+mj-ea"/>
                <a:ea typeface="+mj-ea"/>
              </a:rPr>
              <a:t>(</a:t>
            </a:r>
            <a:r>
              <a:rPr lang="ko-KR" altLang="en-US" sz="1400" b="1" spc="-133" dirty="0" smtClean="0">
                <a:solidFill>
                  <a:srgbClr val="CDB4F2"/>
                </a:solidFill>
                <a:latin typeface="+mj-ea"/>
                <a:ea typeface="+mj-ea"/>
              </a:rPr>
              <a:t>무너짐</a:t>
            </a:r>
            <a:r>
              <a:rPr lang="en-US" altLang="ko-KR" sz="1400" b="1" spc="-133" dirty="0" smtClean="0">
                <a:solidFill>
                  <a:srgbClr val="CDB4F2"/>
                </a:solidFill>
                <a:latin typeface="+mj-ea"/>
                <a:ea typeface="+mj-ea"/>
              </a:rPr>
              <a:t>)</a:t>
            </a:r>
          </a:p>
          <a:p>
            <a:pPr marL="383558" indent="-383558">
              <a:lnSpc>
                <a:spcPct val="70000"/>
              </a:lnSpc>
              <a:spcAft>
                <a:spcPts val="799"/>
              </a:spcAft>
            </a:pPr>
            <a:endParaRPr lang="ko-KR" altLang="en-US" sz="1400" b="1" spc="-133" dirty="0">
              <a:solidFill>
                <a:srgbClr val="CDB4F2"/>
              </a:solidFill>
              <a:latin typeface="+mj-ea"/>
              <a:ea typeface="+mj-ea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71623" y="1909356"/>
            <a:ext cx="2404952" cy="1522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ct val="70000"/>
              </a:lnSpc>
              <a:spcAft>
                <a:spcPts val="799"/>
              </a:spcAft>
            </a:pPr>
            <a:r>
              <a:rPr lang="ko-KR" altLang="en-US" sz="1400" spc="-133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재해발생 및 예방대책</a:t>
            </a:r>
            <a:endParaRPr lang="ko-KR" altLang="en-US" sz="1400" spc="-133" dirty="0">
              <a:solidFill>
                <a:schemeClr val="tx1">
                  <a:lumMod val="65000"/>
                  <a:lumOff val="35000"/>
                </a:schemeClr>
              </a:solidFill>
              <a:latin typeface="+mj-ea"/>
              <a:ea typeface="+mj-ea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4287" y="3141762"/>
            <a:ext cx="2376264" cy="4206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230" indent="-171230">
              <a:spcAft>
                <a:spcPts val="357"/>
              </a:spcAft>
            </a:pPr>
            <a:r>
              <a:rPr lang="ko-KR" altLang="en-US" sz="1200" spc="-59" dirty="0" smtClean="0">
                <a:latin typeface="+mn-ea"/>
              </a:rPr>
              <a:t>건설기계 관련 작업의 사망재해는 </a:t>
            </a:r>
            <a:endParaRPr lang="en-US" altLang="ko-KR" sz="1200" spc="-59" dirty="0" smtClean="0">
              <a:latin typeface="+mn-ea"/>
            </a:endParaRPr>
          </a:p>
          <a:p>
            <a:pPr marL="171230" indent="-171230">
              <a:spcAft>
                <a:spcPts val="357"/>
              </a:spcAft>
            </a:pPr>
            <a:r>
              <a:rPr lang="ko-KR" altLang="en-US" sz="1200" spc="-59" dirty="0" smtClean="0">
                <a:latin typeface="+mn-ea"/>
              </a:rPr>
              <a:t>전체 사망재해의 </a:t>
            </a:r>
            <a:r>
              <a:rPr lang="en-US" altLang="ko-KR" sz="1200" spc="-59" dirty="0" smtClean="0">
                <a:solidFill>
                  <a:srgbClr val="1185D1"/>
                </a:solidFill>
                <a:latin typeface="+mn-ea"/>
              </a:rPr>
              <a:t>9%</a:t>
            </a:r>
            <a:r>
              <a:rPr lang="en-US" altLang="ko-KR" sz="1200" spc="-59" dirty="0" smtClean="0">
                <a:latin typeface="+mn-ea"/>
              </a:rPr>
              <a:t> </a:t>
            </a:r>
            <a:r>
              <a:rPr lang="ko-KR" altLang="en-US" sz="1200" spc="-59" dirty="0" smtClean="0">
                <a:latin typeface="+mn-ea"/>
              </a:rPr>
              <a:t>점유</a:t>
            </a:r>
            <a:endParaRPr lang="ko-KR" altLang="en-US" sz="1200" spc="-59" dirty="0">
              <a:latin typeface="+mn-ea"/>
            </a:endParaRPr>
          </a:p>
        </p:txBody>
      </p:sp>
      <p:grpSp>
        <p:nvGrpSpPr>
          <p:cNvPr id="3" name="그룹 2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4" name="직사각형 3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3</a:t>
              </a:r>
              <a:endParaRPr lang="ko-KR" altLang="en-US" sz="3800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사망사고 다발 </a:t>
              </a:r>
              <a:r>
                <a:rPr lang="ko-KR" altLang="en-US" sz="2800" b="1" spc="-133" dirty="0" err="1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작업공종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655599" y="1572406"/>
            <a:ext cx="2404952" cy="9161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ct val="700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03.</a:t>
            </a:r>
          </a:p>
          <a:p>
            <a:pPr marL="383558" indent="-383558">
              <a:lnSpc>
                <a:spcPct val="700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건설기계 관련 작업</a:t>
            </a:r>
            <a:endParaRPr lang="en-US" altLang="ko-KR" sz="2200" b="1" spc="-133" dirty="0" smtClean="0">
              <a:solidFill>
                <a:srgbClr val="33CCCC"/>
              </a:solidFill>
              <a:latin typeface="+mj-ea"/>
              <a:ea typeface="+mj-ea"/>
            </a:endParaRPr>
          </a:p>
          <a:p>
            <a:pPr marL="383558" indent="-383558">
              <a:lnSpc>
                <a:spcPct val="700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(</a:t>
            </a: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부딪힘</a:t>
            </a: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, </a:t>
            </a: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끼임</a:t>
            </a: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, </a:t>
            </a: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맞음</a:t>
            </a: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)</a:t>
            </a:r>
            <a:endParaRPr lang="ko-KR" altLang="en-US" sz="2200" b="1" spc="-133" dirty="0">
              <a:solidFill>
                <a:srgbClr val="33CCCC"/>
              </a:solidFill>
              <a:latin typeface="+mj-ea"/>
              <a:ea typeface="+mj-e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4287" y="2637706"/>
            <a:ext cx="2471642" cy="3216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ct val="150000"/>
              </a:lnSpc>
            </a:pPr>
            <a:r>
              <a:rPr lang="ko-KR" altLang="en-US" sz="1600" b="1" spc="-133" dirty="0" smtClean="0">
                <a:solidFill>
                  <a:srgbClr val="666699"/>
                </a:solidFill>
                <a:latin typeface="+mj-ea"/>
                <a:ea typeface="+mj-ea"/>
              </a:rPr>
              <a:t>자재 하역</a:t>
            </a:r>
            <a:r>
              <a:rPr lang="en-US" altLang="ko-KR" sz="1600" b="1" spc="-133" dirty="0" smtClean="0">
                <a:solidFill>
                  <a:srgbClr val="666699"/>
                </a:solidFill>
                <a:latin typeface="+mj-ea"/>
                <a:ea typeface="+mj-ea"/>
              </a:rPr>
              <a:t>, </a:t>
            </a:r>
            <a:r>
              <a:rPr lang="ko-KR" altLang="en-US" sz="1600" b="1" spc="-133" dirty="0" smtClean="0">
                <a:solidFill>
                  <a:srgbClr val="666699"/>
                </a:solidFill>
                <a:latin typeface="+mj-ea"/>
                <a:ea typeface="+mj-ea"/>
              </a:rPr>
              <a:t>양중 및 운반작업</a:t>
            </a:r>
            <a:endParaRPr lang="ko-KR" altLang="en-US" sz="1600" b="1" spc="-133" dirty="0">
              <a:solidFill>
                <a:srgbClr val="666699"/>
              </a:solidFill>
              <a:latin typeface="+mj-ea"/>
              <a:ea typeface="+mj-ea"/>
            </a:endParaRPr>
          </a:p>
        </p:txBody>
      </p:sp>
      <p:grpSp>
        <p:nvGrpSpPr>
          <p:cNvPr id="29" name="그룹 28"/>
          <p:cNvGrpSpPr/>
          <p:nvPr/>
        </p:nvGrpSpPr>
        <p:grpSpPr>
          <a:xfrm>
            <a:off x="3564607" y="1485578"/>
            <a:ext cx="4390382" cy="2676788"/>
            <a:chOff x="986218" y="2159950"/>
            <a:chExt cx="4970658" cy="3030577"/>
          </a:xfrm>
        </p:grpSpPr>
        <p:pic>
          <p:nvPicPr>
            <p:cNvPr id="18" name="Picture 25"/>
            <p:cNvPicPr preferRelativeResize="0">
              <a:picLocks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6218" y="2159950"/>
              <a:ext cx="4970658" cy="3030577"/>
            </a:xfrm>
            <a:prstGeom prst="roundRect">
              <a:avLst>
                <a:gd name="adj" fmla="val 3302"/>
              </a:avLst>
            </a:prstGeom>
            <a:noFill/>
            <a:ln w="3810">
              <a:solidFill>
                <a:schemeClr val="bg1">
                  <a:lumMod val="50000"/>
                </a:schemeClr>
              </a:solidFill>
            </a:ln>
            <a:effectLst/>
          </p:spPr>
        </p:pic>
        <p:sp>
          <p:nvSpPr>
            <p:cNvPr id="19" name="Rounded Rectangle 17"/>
            <p:cNvSpPr/>
            <p:nvPr/>
          </p:nvSpPr>
          <p:spPr>
            <a:xfrm>
              <a:off x="1099301" y="2240994"/>
              <a:ext cx="1714490" cy="1227302"/>
            </a:xfrm>
            <a:prstGeom prst="roundRect">
              <a:avLst>
                <a:gd name="adj" fmla="val 6696"/>
              </a:avLst>
            </a:prstGeom>
            <a:solidFill>
              <a:schemeClr val="bg1"/>
            </a:solidFill>
            <a:ln w="25400" cap="rnd">
              <a:solidFill>
                <a:srgbClr val="1185D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85615" tIns="42808" rIns="85615" bIns="42808" rtlCol="0" anchor="ctr">
              <a:noAutofit/>
            </a:bodyPr>
            <a:lstStyle/>
            <a:p>
              <a:pPr algn="ctr">
                <a:lnSpc>
                  <a:spcPts val="1546"/>
                </a:lnSpc>
                <a:spcAft>
                  <a:spcPts val="357"/>
                </a:spcAft>
              </a:pPr>
              <a:r>
                <a:rPr lang="ko-KR" altLang="en-US" sz="1300" spc="-119" dirty="0">
                  <a:solidFill>
                    <a:prstClr val="black"/>
                  </a:solidFill>
                  <a:latin typeface="맑은 고딕"/>
                </a:rPr>
                <a:t>자재 낙하 </a:t>
              </a:r>
              <a:r>
                <a:rPr lang="ko-KR" altLang="en-US" sz="1300" spc="-119" dirty="0" smtClean="0">
                  <a:solidFill>
                    <a:prstClr val="black"/>
                  </a:solidFill>
                  <a:latin typeface="맑은 고딕"/>
                </a:rPr>
                <a:t>위험</a:t>
              </a:r>
              <a:endParaRPr lang="en-US" altLang="ko-KR" sz="1300" spc="-119" dirty="0">
                <a:solidFill>
                  <a:prstClr val="black"/>
                </a:solidFill>
                <a:latin typeface="맑은 고딕"/>
              </a:endParaRPr>
            </a:p>
            <a:p>
              <a:pPr algn="ctr">
                <a:lnSpc>
                  <a:spcPts val="1546"/>
                </a:lnSpc>
                <a:spcAft>
                  <a:spcPts val="357"/>
                </a:spcAft>
              </a:pP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자재는 </a:t>
              </a:r>
              <a:r>
                <a:rPr lang="en-US" altLang="ko-KR" sz="1300" b="1" spc="-119" dirty="0">
                  <a:solidFill>
                    <a:srgbClr val="1185D1"/>
                  </a:solidFill>
                  <a:latin typeface="맑은 고딕"/>
                </a:rPr>
                <a:t>2</a:t>
              </a: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줄걸이로 수평으로 </a:t>
              </a:r>
              <a:r>
                <a:rPr lang="ko-KR" altLang="en-US" sz="1300" b="1" spc="-119" dirty="0">
                  <a:solidFill>
                    <a:srgbClr val="1185D1"/>
                  </a:solidFill>
                  <a:latin typeface="맑은 고딕"/>
                </a:rPr>
                <a:t>인양</a:t>
              </a:r>
              <a: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  <a:t>,</a:t>
              </a: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 </a:t>
              </a:r>
              <a: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  <a:t/>
              </a:r>
              <a:b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</a:br>
              <a:r>
                <a:rPr lang="ko-KR" altLang="en-US" sz="1300" b="1" spc="-300" dirty="0" smtClean="0">
                  <a:solidFill>
                    <a:srgbClr val="1185D1"/>
                  </a:solidFill>
                  <a:latin typeface="맑은 고딕"/>
                </a:rPr>
                <a:t>와이어로프 상태 점검</a:t>
              </a:r>
              <a:endParaRPr lang="en-US" altLang="ko-KR" sz="1300" b="1" spc="-300" dirty="0">
                <a:solidFill>
                  <a:srgbClr val="1185D1"/>
                </a:solidFill>
                <a:latin typeface="맑은 고딕"/>
              </a:endParaRPr>
            </a:p>
          </p:txBody>
        </p:sp>
        <p:cxnSp>
          <p:nvCxnSpPr>
            <p:cNvPr id="20" name="Straight Arrow Connector 22"/>
            <p:cNvCxnSpPr/>
            <p:nvPr/>
          </p:nvCxnSpPr>
          <p:spPr>
            <a:xfrm>
              <a:off x="2813791" y="3247369"/>
              <a:ext cx="168550" cy="220927"/>
            </a:xfrm>
            <a:prstGeom prst="straightConnector1">
              <a:avLst/>
            </a:prstGeom>
            <a:ln>
              <a:solidFill>
                <a:srgbClr val="1185D1"/>
              </a:solidFill>
              <a:tailEnd type="oval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ounded Rectangle 53"/>
            <p:cNvSpPr/>
            <p:nvPr/>
          </p:nvSpPr>
          <p:spPr>
            <a:xfrm>
              <a:off x="3573185" y="2240993"/>
              <a:ext cx="2300265" cy="978784"/>
            </a:xfrm>
            <a:prstGeom prst="roundRect">
              <a:avLst>
                <a:gd name="adj" fmla="val 6696"/>
              </a:avLst>
            </a:prstGeom>
            <a:solidFill>
              <a:schemeClr val="bg1"/>
            </a:solidFill>
            <a:ln w="25400" cap="rnd">
              <a:solidFill>
                <a:srgbClr val="1185D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08731" tIns="54366" rIns="108731" bIns="54366" rtlCol="0" anchor="ctr">
              <a:noAutofit/>
            </a:bodyPr>
            <a:lstStyle/>
            <a:p>
              <a:pPr algn="ctr">
                <a:lnSpc>
                  <a:spcPts val="1546"/>
                </a:lnSpc>
                <a:spcAft>
                  <a:spcPts val="357"/>
                </a:spcAft>
              </a:pPr>
              <a:r>
                <a:rPr lang="ko-KR" altLang="en-US" sz="1300" spc="-119" dirty="0">
                  <a:solidFill>
                    <a:prstClr val="black"/>
                  </a:solidFill>
                  <a:latin typeface="맑은 고딕"/>
                </a:rPr>
                <a:t>이동식 크레인 붐대 </a:t>
              </a:r>
              <a:r>
                <a:rPr lang="en-US" altLang="ko-KR" sz="1300" spc="-119" dirty="0" smtClean="0">
                  <a:solidFill>
                    <a:prstClr val="black"/>
                  </a:solidFill>
                  <a:latin typeface="맑은 고딕"/>
                </a:rPr>
                <a:t/>
              </a:r>
              <a:br>
                <a:rPr lang="en-US" altLang="ko-KR" sz="1300" spc="-119" dirty="0" smtClean="0">
                  <a:solidFill>
                    <a:prstClr val="black"/>
                  </a:solidFill>
                  <a:latin typeface="맑은 고딕"/>
                </a:rPr>
              </a:br>
              <a:r>
                <a:rPr lang="ko-KR" altLang="en-US" sz="1300" spc="-119" dirty="0" smtClean="0">
                  <a:solidFill>
                    <a:prstClr val="black"/>
                  </a:solidFill>
                  <a:latin typeface="맑은 고딕"/>
                </a:rPr>
                <a:t>넘어질 위험</a:t>
              </a:r>
              <a:endParaRPr lang="en-US" altLang="ko-KR" sz="1300" spc="-119" dirty="0" smtClean="0">
                <a:solidFill>
                  <a:prstClr val="black"/>
                </a:solidFill>
                <a:latin typeface="맑은 고딕"/>
              </a:endParaRPr>
            </a:p>
            <a:p>
              <a:pPr algn="ctr">
                <a:lnSpc>
                  <a:spcPts val="1546"/>
                </a:lnSpc>
                <a:spcAft>
                  <a:spcPts val="357"/>
                </a:spcAft>
              </a:pP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방호장치 </a:t>
              </a:r>
              <a:r>
                <a:rPr lang="ko-KR" altLang="en-US" sz="1300" b="1" spc="-119" dirty="0">
                  <a:solidFill>
                    <a:srgbClr val="1185D1"/>
                  </a:solidFill>
                  <a:latin typeface="맑은 고딕"/>
                </a:rPr>
                <a:t>점검 </a:t>
              </a: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및</a:t>
              </a:r>
              <a: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  <a:t> </a:t>
              </a:r>
              <a:b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</a:b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손상부위 </a:t>
              </a:r>
              <a:r>
                <a:rPr lang="ko-KR" altLang="en-US" sz="1300" b="1" spc="-119" dirty="0">
                  <a:solidFill>
                    <a:srgbClr val="1185D1"/>
                  </a:solidFill>
                  <a:latin typeface="맑은 고딕"/>
                </a:rPr>
                <a:t>사전 점검</a:t>
              </a:r>
            </a:p>
          </p:txBody>
        </p:sp>
        <p:cxnSp>
          <p:nvCxnSpPr>
            <p:cNvPr id="23" name="Straight Arrow Connector 36"/>
            <p:cNvCxnSpPr/>
            <p:nvPr/>
          </p:nvCxnSpPr>
          <p:spPr>
            <a:xfrm flipH="1">
              <a:off x="4097803" y="3129014"/>
              <a:ext cx="400410" cy="173588"/>
            </a:xfrm>
            <a:prstGeom prst="straightConnector1">
              <a:avLst/>
            </a:prstGeom>
            <a:ln>
              <a:solidFill>
                <a:srgbClr val="1185D1"/>
              </a:solidFill>
              <a:tailEnd type="oval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그룹 27"/>
          <p:cNvGrpSpPr/>
          <p:nvPr/>
        </p:nvGrpSpPr>
        <p:grpSpPr>
          <a:xfrm>
            <a:off x="6516935" y="3339047"/>
            <a:ext cx="4970658" cy="3043075"/>
            <a:chOff x="6264520" y="2147452"/>
            <a:chExt cx="4970658" cy="3043075"/>
          </a:xfrm>
        </p:grpSpPr>
        <p:pic>
          <p:nvPicPr>
            <p:cNvPr id="22" name="Picture 34"/>
            <p:cNvPicPr preferRelativeResize="0">
              <a:picLocks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64520" y="2147452"/>
              <a:ext cx="4970658" cy="3043075"/>
            </a:xfrm>
            <a:prstGeom prst="roundRect">
              <a:avLst>
                <a:gd name="adj" fmla="val 3302"/>
              </a:avLst>
            </a:prstGeom>
            <a:noFill/>
            <a:ln w="3810">
              <a:solidFill>
                <a:schemeClr val="bg1">
                  <a:lumMod val="50000"/>
                </a:schemeClr>
              </a:solidFill>
            </a:ln>
            <a:effectLst/>
          </p:spPr>
        </p:pic>
        <p:sp>
          <p:nvSpPr>
            <p:cNvPr id="24" name="Rounded Rectangle 42"/>
            <p:cNvSpPr/>
            <p:nvPr/>
          </p:nvSpPr>
          <p:spPr>
            <a:xfrm>
              <a:off x="6347037" y="2193654"/>
              <a:ext cx="1492050" cy="888021"/>
            </a:xfrm>
            <a:prstGeom prst="roundRect">
              <a:avLst>
                <a:gd name="adj" fmla="val 6696"/>
              </a:avLst>
            </a:prstGeom>
            <a:solidFill>
              <a:schemeClr val="bg1"/>
            </a:solidFill>
            <a:ln w="25400" cap="rnd">
              <a:solidFill>
                <a:srgbClr val="1185D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85615" tIns="42808" rIns="85615" bIns="42808" rtlCol="0" anchor="ctr">
              <a:noAutofit/>
            </a:bodyPr>
            <a:lstStyle/>
            <a:p>
              <a:pPr algn="ctr">
                <a:lnSpc>
                  <a:spcPts val="1546"/>
                </a:lnSpc>
                <a:spcAft>
                  <a:spcPts val="357"/>
                </a:spcAft>
              </a:pPr>
              <a:r>
                <a:rPr lang="ko-KR" altLang="en-US" sz="1300" spc="-119" dirty="0">
                  <a:solidFill>
                    <a:prstClr val="black"/>
                  </a:solidFill>
                  <a:latin typeface="맑은 고딕"/>
                </a:rPr>
                <a:t>지게차 운전 </a:t>
              </a:r>
              <a:r>
                <a:rPr lang="ko-KR" altLang="en-US" sz="1300" spc="-119" dirty="0" smtClean="0">
                  <a:solidFill>
                    <a:prstClr val="black"/>
                  </a:solidFill>
                  <a:latin typeface="맑은 고딕"/>
                </a:rPr>
                <a:t>미흡</a:t>
              </a:r>
              <a:endParaRPr lang="en-US" altLang="ko-KR" sz="1300" spc="-119" dirty="0" smtClean="0">
                <a:solidFill>
                  <a:prstClr val="black"/>
                </a:solidFill>
                <a:latin typeface="맑은 고딕"/>
              </a:endParaRPr>
            </a:p>
            <a:p>
              <a:pPr algn="ctr">
                <a:lnSpc>
                  <a:spcPts val="1546"/>
                </a:lnSpc>
                <a:spcAft>
                  <a:spcPts val="357"/>
                </a:spcAft>
              </a:pP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운전원의 자격</a:t>
              </a:r>
              <a: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  <a:t> </a:t>
              </a:r>
              <a:b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</a:b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여부 </a:t>
              </a:r>
              <a:r>
                <a:rPr lang="ko-KR" altLang="en-US" sz="1300" b="1" spc="-119" dirty="0">
                  <a:solidFill>
                    <a:srgbClr val="1185D1"/>
                  </a:solidFill>
                  <a:latin typeface="맑은 고딕"/>
                </a:rPr>
                <a:t>확인</a:t>
              </a:r>
              <a:endParaRPr lang="en-US" altLang="ko-KR" sz="1300" b="1" spc="-119" dirty="0">
                <a:solidFill>
                  <a:srgbClr val="1185D1"/>
                </a:solidFill>
                <a:latin typeface="맑은 고딕"/>
              </a:endParaRPr>
            </a:p>
          </p:txBody>
        </p:sp>
        <p:sp>
          <p:nvSpPr>
            <p:cNvPr id="25" name="Rounded Rectangle 45"/>
            <p:cNvSpPr/>
            <p:nvPr/>
          </p:nvSpPr>
          <p:spPr>
            <a:xfrm>
              <a:off x="8920379" y="2193655"/>
              <a:ext cx="2242801" cy="753884"/>
            </a:xfrm>
            <a:prstGeom prst="roundRect">
              <a:avLst>
                <a:gd name="adj" fmla="val 6696"/>
              </a:avLst>
            </a:prstGeom>
            <a:solidFill>
              <a:schemeClr val="bg1"/>
            </a:solidFill>
            <a:ln w="25400" cap="rnd">
              <a:solidFill>
                <a:srgbClr val="1185D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08731" tIns="54366" rIns="108731" bIns="54366" rtlCol="0" anchor="ctr">
              <a:noAutofit/>
            </a:bodyPr>
            <a:lstStyle/>
            <a:p>
              <a:pPr algn="ctr">
                <a:lnSpc>
                  <a:spcPts val="1546"/>
                </a:lnSpc>
                <a:spcAft>
                  <a:spcPts val="357"/>
                </a:spcAft>
              </a:pPr>
              <a:r>
                <a:rPr lang="ko-KR" altLang="en-US" sz="1300" spc="-119" dirty="0">
                  <a:solidFill>
                    <a:prstClr val="black"/>
                  </a:solidFill>
                  <a:latin typeface="맑은 고딕"/>
                </a:rPr>
                <a:t>하역 작업 중 부딪힐 </a:t>
              </a:r>
              <a:r>
                <a:rPr lang="ko-KR" altLang="en-US" sz="1300" spc="-119" dirty="0" smtClean="0">
                  <a:solidFill>
                    <a:prstClr val="black"/>
                  </a:solidFill>
                  <a:latin typeface="맑은 고딕"/>
                </a:rPr>
                <a:t>위험</a:t>
              </a:r>
              <a:endParaRPr lang="en-US" altLang="ko-KR" sz="1300" spc="-119" dirty="0" smtClean="0">
                <a:solidFill>
                  <a:prstClr val="black"/>
                </a:solidFill>
                <a:latin typeface="맑은 고딕"/>
              </a:endParaRPr>
            </a:p>
            <a:p>
              <a:pPr algn="ctr">
                <a:lnSpc>
                  <a:spcPts val="1546"/>
                </a:lnSpc>
                <a:spcAft>
                  <a:spcPts val="357"/>
                </a:spcAft>
              </a:pP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신호수 </a:t>
              </a:r>
              <a:r>
                <a:rPr lang="ko-KR" altLang="en-US" sz="1300" b="1" spc="-119" dirty="0">
                  <a:solidFill>
                    <a:srgbClr val="1185D1"/>
                  </a:solidFill>
                  <a:latin typeface="맑은 고딕"/>
                </a:rPr>
                <a:t>배치 </a:t>
              </a: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및</a:t>
              </a:r>
              <a: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  <a:t> </a:t>
              </a:r>
              <a:b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</a:b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운행구간 </a:t>
              </a:r>
              <a:r>
                <a:rPr lang="ko-KR" altLang="en-US" sz="1300" b="1" spc="-119" dirty="0">
                  <a:solidFill>
                    <a:srgbClr val="1185D1"/>
                  </a:solidFill>
                  <a:latin typeface="맑은 고딕"/>
                </a:rPr>
                <a:t>접근 금지</a:t>
              </a:r>
            </a:p>
          </p:txBody>
        </p:sp>
        <p:cxnSp>
          <p:nvCxnSpPr>
            <p:cNvPr id="26" name="Straight Arrow Connector 46"/>
            <p:cNvCxnSpPr/>
            <p:nvPr/>
          </p:nvCxnSpPr>
          <p:spPr>
            <a:xfrm>
              <a:off x="7251202" y="3081674"/>
              <a:ext cx="523563" cy="225132"/>
            </a:xfrm>
            <a:prstGeom prst="straightConnector1">
              <a:avLst/>
            </a:prstGeom>
            <a:ln>
              <a:solidFill>
                <a:srgbClr val="1185D1"/>
              </a:solidFill>
              <a:tailEnd type="oval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47"/>
            <p:cNvCxnSpPr/>
            <p:nvPr/>
          </p:nvCxnSpPr>
          <p:spPr>
            <a:xfrm flipH="1">
              <a:off x="9288952" y="2947539"/>
              <a:ext cx="1048654" cy="1331353"/>
            </a:xfrm>
            <a:prstGeom prst="straightConnector1">
              <a:avLst/>
            </a:prstGeom>
            <a:ln>
              <a:solidFill>
                <a:srgbClr val="1185D1"/>
              </a:solidFill>
              <a:tailEnd type="oval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4287" y="3141762"/>
            <a:ext cx="2376264" cy="4206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230" indent="-171230">
              <a:spcAft>
                <a:spcPts val="357"/>
              </a:spcAft>
            </a:pPr>
            <a:r>
              <a:rPr lang="ko-KR" altLang="en-US" sz="1200" spc="-59" dirty="0" smtClean="0">
                <a:latin typeface="+mn-ea"/>
              </a:rPr>
              <a:t>건설기계 관련 작업의 사망재해는 </a:t>
            </a:r>
            <a:endParaRPr lang="en-US" altLang="ko-KR" sz="1200" spc="-59" dirty="0" smtClean="0">
              <a:latin typeface="+mn-ea"/>
            </a:endParaRPr>
          </a:p>
          <a:p>
            <a:pPr marL="171230" indent="-171230">
              <a:spcAft>
                <a:spcPts val="357"/>
              </a:spcAft>
            </a:pPr>
            <a:r>
              <a:rPr lang="ko-KR" altLang="en-US" sz="1200" spc="-59" dirty="0" smtClean="0">
                <a:latin typeface="+mn-ea"/>
              </a:rPr>
              <a:t>전체 사망재해의 </a:t>
            </a:r>
            <a:r>
              <a:rPr lang="en-US" altLang="ko-KR" sz="1200" spc="-59" dirty="0" smtClean="0">
                <a:solidFill>
                  <a:srgbClr val="1185D1"/>
                </a:solidFill>
                <a:latin typeface="+mn-ea"/>
              </a:rPr>
              <a:t>9%</a:t>
            </a:r>
            <a:r>
              <a:rPr lang="en-US" altLang="ko-KR" sz="1200" spc="-59" dirty="0" smtClean="0">
                <a:latin typeface="+mn-ea"/>
              </a:rPr>
              <a:t> </a:t>
            </a:r>
            <a:r>
              <a:rPr lang="ko-KR" altLang="en-US" sz="1200" spc="-59" dirty="0" smtClean="0">
                <a:latin typeface="+mn-ea"/>
              </a:rPr>
              <a:t>점유</a:t>
            </a:r>
            <a:endParaRPr lang="ko-KR" altLang="en-US" sz="1200" spc="-59" dirty="0">
              <a:latin typeface="+mn-ea"/>
            </a:endParaRPr>
          </a:p>
        </p:txBody>
      </p:sp>
      <p:grpSp>
        <p:nvGrpSpPr>
          <p:cNvPr id="3" name="그룹 2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4" name="직사각형 3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3</a:t>
              </a:r>
              <a:endParaRPr lang="ko-KR" altLang="en-US" sz="3800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사망사고 다발 </a:t>
              </a:r>
              <a:r>
                <a:rPr lang="ko-KR" altLang="en-US" sz="2800" b="1" spc="-133" dirty="0" err="1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작업공종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655599" y="1572406"/>
            <a:ext cx="2404952" cy="9161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ct val="700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03.</a:t>
            </a:r>
          </a:p>
          <a:p>
            <a:pPr marL="383558" indent="-383558">
              <a:lnSpc>
                <a:spcPct val="700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건설기계 관련 작업</a:t>
            </a:r>
            <a:endParaRPr lang="en-US" altLang="ko-KR" sz="2200" b="1" spc="-133" dirty="0" smtClean="0">
              <a:solidFill>
                <a:srgbClr val="33CCCC"/>
              </a:solidFill>
              <a:latin typeface="+mj-ea"/>
              <a:ea typeface="+mj-ea"/>
            </a:endParaRPr>
          </a:p>
          <a:p>
            <a:pPr marL="383558" indent="-383558">
              <a:lnSpc>
                <a:spcPct val="700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(</a:t>
            </a: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부딪힘</a:t>
            </a: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, </a:t>
            </a: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끼임</a:t>
            </a: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, </a:t>
            </a: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맞음</a:t>
            </a: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)</a:t>
            </a:r>
            <a:endParaRPr lang="ko-KR" altLang="en-US" sz="2200" b="1" spc="-133" dirty="0">
              <a:solidFill>
                <a:srgbClr val="33CCCC"/>
              </a:solidFill>
              <a:latin typeface="+mj-ea"/>
              <a:ea typeface="+mj-e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4287" y="2637706"/>
            <a:ext cx="2471642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ct val="150000"/>
              </a:lnSpc>
            </a:pPr>
            <a:r>
              <a:rPr lang="ko-KR" altLang="en-US" sz="1600" b="1" spc="-133" dirty="0" smtClean="0">
                <a:solidFill>
                  <a:srgbClr val="666699"/>
                </a:solidFill>
                <a:latin typeface="+mj-ea"/>
                <a:ea typeface="+mj-ea"/>
              </a:rPr>
              <a:t>천공</a:t>
            </a:r>
            <a:r>
              <a:rPr lang="en-US" altLang="ko-KR" sz="1600" b="1" spc="-133" dirty="0" smtClean="0">
                <a:solidFill>
                  <a:srgbClr val="666699"/>
                </a:solidFill>
                <a:latin typeface="+mj-ea"/>
                <a:ea typeface="+mj-ea"/>
              </a:rPr>
              <a:t>, </a:t>
            </a:r>
            <a:r>
              <a:rPr lang="ko-KR" altLang="en-US" sz="1600" b="1" spc="-133" dirty="0" smtClean="0">
                <a:solidFill>
                  <a:srgbClr val="666699"/>
                </a:solidFill>
                <a:latin typeface="+mj-ea"/>
                <a:ea typeface="+mj-ea"/>
              </a:rPr>
              <a:t>굴착</a:t>
            </a:r>
            <a:r>
              <a:rPr lang="en-US" altLang="ko-KR" sz="1600" b="1" spc="-133" dirty="0" smtClean="0">
                <a:solidFill>
                  <a:srgbClr val="666699"/>
                </a:solidFill>
                <a:latin typeface="+mj-ea"/>
                <a:ea typeface="+mj-ea"/>
              </a:rPr>
              <a:t>, </a:t>
            </a:r>
            <a:r>
              <a:rPr lang="ko-KR" altLang="en-US" sz="1600" b="1" spc="-133" dirty="0" smtClean="0">
                <a:solidFill>
                  <a:srgbClr val="666699"/>
                </a:solidFill>
                <a:latin typeface="+mj-ea"/>
                <a:ea typeface="+mj-ea"/>
              </a:rPr>
              <a:t>토사 반출 작업</a:t>
            </a:r>
            <a:endParaRPr lang="ko-KR" altLang="en-US" sz="1600" b="1" spc="-133" dirty="0">
              <a:solidFill>
                <a:srgbClr val="666699"/>
              </a:solidFill>
              <a:latin typeface="+mj-ea"/>
              <a:ea typeface="+mj-ea"/>
            </a:endParaRPr>
          </a:p>
        </p:txBody>
      </p:sp>
      <p:grpSp>
        <p:nvGrpSpPr>
          <p:cNvPr id="21" name="그룹 20"/>
          <p:cNvGrpSpPr/>
          <p:nvPr/>
        </p:nvGrpSpPr>
        <p:grpSpPr>
          <a:xfrm>
            <a:off x="3564607" y="1485578"/>
            <a:ext cx="4393389" cy="2686554"/>
            <a:chOff x="993558" y="2159950"/>
            <a:chExt cx="4955978" cy="3030577"/>
          </a:xfrm>
        </p:grpSpPr>
        <p:pic>
          <p:nvPicPr>
            <p:cNvPr id="22" name="Picture 25"/>
            <p:cNvPicPr preferRelativeResize="0">
              <a:picLocks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3558" y="2159950"/>
              <a:ext cx="4955978" cy="3030577"/>
            </a:xfrm>
            <a:prstGeom prst="roundRect">
              <a:avLst>
                <a:gd name="adj" fmla="val 3302"/>
              </a:avLst>
            </a:prstGeom>
            <a:noFill/>
            <a:ln w="3810">
              <a:solidFill>
                <a:schemeClr val="bg1">
                  <a:lumMod val="50000"/>
                </a:schemeClr>
              </a:solidFill>
            </a:ln>
            <a:effectLst/>
          </p:spPr>
        </p:pic>
        <p:sp>
          <p:nvSpPr>
            <p:cNvPr id="23" name="Rounded Rectangle 17"/>
            <p:cNvSpPr/>
            <p:nvPr/>
          </p:nvSpPr>
          <p:spPr>
            <a:xfrm>
              <a:off x="1131710" y="2233104"/>
              <a:ext cx="1975689" cy="1065812"/>
            </a:xfrm>
            <a:prstGeom prst="roundRect">
              <a:avLst>
                <a:gd name="adj" fmla="val 6696"/>
              </a:avLst>
            </a:prstGeom>
            <a:solidFill>
              <a:schemeClr val="bg1"/>
            </a:solidFill>
            <a:ln w="25400" cap="rnd">
              <a:solidFill>
                <a:srgbClr val="1185D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85615" tIns="42808" rIns="85615" bIns="42808" rtlCol="0" anchor="ctr">
              <a:noAutofit/>
            </a:bodyPr>
            <a:lstStyle/>
            <a:p>
              <a:pPr algn="ctr">
                <a:lnSpc>
                  <a:spcPts val="1546"/>
                </a:lnSpc>
                <a:spcAft>
                  <a:spcPts val="357"/>
                </a:spcAft>
              </a:pPr>
              <a:r>
                <a:rPr lang="ko-KR" altLang="en-US" sz="1300" spc="-119" dirty="0">
                  <a:solidFill>
                    <a:prstClr val="black"/>
                  </a:solidFill>
                  <a:latin typeface="맑은 고딕"/>
                </a:rPr>
                <a:t>항타기 운행 중 </a:t>
              </a:r>
              <a:r>
                <a:rPr lang="ko-KR" altLang="en-US" sz="1300" spc="-119" dirty="0" smtClean="0">
                  <a:solidFill>
                    <a:prstClr val="black"/>
                  </a:solidFill>
                  <a:latin typeface="맑은 고딕"/>
                </a:rPr>
                <a:t>부딪힘</a:t>
              </a:r>
              <a:r>
                <a:rPr lang="en-US" altLang="ko-KR" sz="1300" spc="-119" dirty="0" smtClean="0">
                  <a:solidFill>
                    <a:prstClr val="black"/>
                  </a:solidFill>
                  <a:latin typeface="맑은 고딕"/>
                </a:rPr>
                <a:t> </a:t>
              </a:r>
              <a:r>
                <a:rPr lang="ko-KR" altLang="en-US" sz="1300" spc="-119" dirty="0" smtClean="0">
                  <a:solidFill>
                    <a:prstClr val="black"/>
                  </a:solidFill>
                  <a:latin typeface="맑은 고딕"/>
                </a:rPr>
                <a:t>및 </a:t>
              </a:r>
              <a:r>
                <a:rPr lang="ko-KR" altLang="en-US" sz="1300" spc="-119" dirty="0">
                  <a:solidFill>
                    <a:prstClr val="black"/>
                  </a:solidFill>
                  <a:latin typeface="맑은 고딕"/>
                </a:rPr>
                <a:t>넘어짐 </a:t>
              </a:r>
              <a:r>
                <a:rPr lang="ko-KR" altLang="en-US" sz="1300" spc="-119" dirty="0" smtClean="0">
                  <a:solidFill>
                    <a:prstClr val="black"/>
                  </a:solidFill>
                  <a:latin typeface="맑은 고딕"/>
                </a:rPr>
                <a:t>위험</a:t>
              </a:r>
              <a:endParaRPr lang="en-US" altLang="ko-KR" sz="1300" spc="-119" dirty="0" smtClean="0">
                <a:solidFill>
                  <a:prstClr val="black"/>
                </a:solidFill>
                <a:latin typeface="맑은 고딕"/>
              </a:endParaRPr>
            </a:p>
            <a:p>
              <a:pPr algn="ctr">
                <a:lnSpc>
                  <a:spcPts val="1546"/>
                </a:lnSpc>
                <a:spcAft>
                  <a:spcPts val="357"/>
                </a:spcAft>
              </a:pP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유도자 배치 및 침하방지용 철판설치</a:t>
              </a:r>
              <a:endParaRPr lang="en-US" altLang="ko-KR" sz="1300" b="1" spc="-119" dirty="0">
                <a:solidFill>
                  <a:srgbClr val="1185D1"/>
                </a:solidFill>
                <a:latin typeface="맑은 고딕"/>
              </a:endParaRPr>
            </a:p>
          </p:txBody>
        </p:sp>
        <p:cxnSp>
          <p:nvCxnSpPr>
            <p:cNvPr id="24" name="Straight Arrow Connector 22"/>
            <p:cNvCxnSpPr>
              <a:stCxn id="23" idx="2"/>
            </p:cNvCxnSpPr>
            <p:nvPr/>
          </p:nvCxnSpPr>
          <p:spPr>
            <a:xfrm>
              <a:off x="2119554" y="3298916"/>
              <a:ext cx="1597645" cy="1090439"/>
            </a:xfrm>
            <a:prstGeom prst="straightConnector1">
              <a:avLst/>
            </a:prstGeom>
            <a:ln>
              <a:solidFill>
                <a:srgbClr val="1185D1"/>
              </a:solidFill>
              <a:tailEnd type="oval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ounded Rectangle 53"/>
            <p:cNvSpPr/>
            <p:nvPr/>
          </p:nvSpPr>
          <p:spPr>
            <a:xfrm>
              <a:off x="4409149" y="2233104"/>
              <a:ext cx="1464299" cy="1065812"/>
            </a:xfrm>
            <a:prstGeom prst="roundRect">
              <a:avLst>
                <a:gd name="adj" fmla="val 6696"/>
              </a:avLst>
            </a:prstGeom>
            <a:solidFill>
              <a:schemeClr val="bg1"/>
            </a:solidFill>
            <a:ln w="25400" cap="rnd">
              <a:solidFill>
                <a:srgbClr val="1185D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08731" tIns="54366" rIns="108731" bIns="54366" rtlCol="0" anchor="ctr">
              <a:noAutofit/>
            </a:bodyPr>
            <a:lstStyle/>
            <a:p>
              <a:pPr algn="ctr">
                <a:lnSpc>
                  <a:spcPts val="1546"/>
                </a:lnSpc>
                <a:spcAft>
                  <a:spcPts val="357"/>
                </a:spcAft>
              </a:pPr>
              <a:r>
                <a:rPr lang="ko-KR" altLang="en-US" sz="1300" spc="-119" dirty="0">
                  <a:solidFill>
                    <a:prstClr val="black"/>
                  </a:solidFill>
                  <a:latin typeface="맑은 고딕"/>
                </a:rPr>
                <a:t>굴삭기 </a:t>
              </a:r>
              <a:r>
                <a:rPr lang="ko-KR" altLang="en-US" sz="1300" spc="-119" dirty="0" smtClean="0">
                  <a:solidFill>
                    <a:prstClr val="black"/>
                  </a:solidFill>
                  <a:latin typeface="맑은 고딕"/>
                </a:rPr>
                <a:t>후면부</a:t>
              </a:r>
              <a:r>
                <a:rPr lang="en-US" altLang="ko-KR" sz="1300" spc="-119" dirty="0" smtClean="0">
                  <a:solidFill>
                    <a:prstClr val="black"/>
                  </a:solidFill>
                  <a:latin typeface="맑은 고딕"/>
                </a:rPr>
                <a:t> </a:t>
              </a:r>
              <a:r>
                <a:rPr lang="ko-KR" altLang="en-US" sz="1300" spc="-119" dirty="0" smtClean="0">
                  <a:solidFill>
                    <a:prstClr val="black"/>
                  </a:solidFill>
                  <a:latin typeface="맑은 고딕"/>
                </a:rPr>
                <a:t>부딪힘 위험</a:t>
              </a:r>
              <a:endParaRPr lang="en-US" altLang="ko-KR" sz="1300" spc="-119" dirty="0" smtClean="0">
                <a:solidFill>
                  <a:prstClr val="black"/>
                </a:solidFill>
                <a:latin typeface="맑은 고딕"/>
              </a:endParaRPr>
            </a:p>
            <a:p>
              <a:pPr algn="ctr">
                <a:lnSpc>
                  <a:spcPts val="1546"/>
                </a:lnSpc>
                <a:spcAft>
                  <a:spcPts val="357"/>
                </a:spcAft>
              </a:pP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접근금지</a:t>
              </a:r>
              <a:endParaRPr lang="ko-KR" altLang="en-US" sz="1300" b="1" spc="-119" dirty="0">
                <a:solidFill>
                  <a:srgbClr val="1185D1"/>
                </a:solidFill>
                <a:latin typeface="맑은 고딕"/>
              </a:endParaRPr>
            </a:p>
          </p:txBody>
        </p:sp>
        <p:cxnSp>
          <p:nvCxnSpPr>
            <p:cNvPr id="26" name="Straight Arrow Connector 36"/>
            <p:cNvCxnSpPr/>
            <p:nvPr/>
          </p:nvCxnSpPr>
          <p:spPr>
            <a:xfrm>
              <a:off x="5458946" y="3298916"/>
              <a:ext cx="224796" cy="1043100"/>
            </a:xfrm>
            <a:prstGeom prst="straightConnector1">
              <a:avLst/>
            </a:prstGeom>
            <a:ln>
              <a:solidFill>
                <a:srgbClr val="1185D1"/>
              </a:solidFill>
              <a:tailEnd type="oval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그룹 26"/>
          <p:cNvGrpSpPr/>
          <p:nvPr/>
        </p:nvGrpSpPr>
        <p:grpSpPr>
          <a:xfrm>
            <a:off x="6516935" y="3357786"/>
            <a:ext cx="4970657" cy="3043075"/>
            <a:chOff x="6264520" y="2147452"/>
            <a:chExt cx="4970657" cy="3043075"/>
          </a:xfrm>
        </p:grpSpPr>
        <p:pic>
          <p:nvPicPr>
            <p:cNvPr id="28" name="Picture 34"/>
            <p:cNvPicPr preferRelativeResize="0">
              <a:picLocks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64520" y="2147452"/>
              <a:ext cx="4970657" cy="3043075"/>
            </a:xfrm>
            <a:prstGeom prst="roundRect">
              <a:avLst>
                <a:gd name="adj" fmla="val 3302"/>
              </a:avLst>
            </a:prstGeom>
            <a:noFill/>
            <a:ln w="3810">
              <a:solidFill>
                <a:schemeClr val="bg1">
                  <a:lumMod val="50000"/>
                </a:schemeClr>
              </a:solidFill>
            </a:ln>
            <a:effectLst/>
          </p:spPr>
        </p:pic>
        <p:sp>
          <p:nvSpPr>
            <p:cNvPr id="29" name="Rounded Rectangle 42"/>
            <p:cNvSpPr/>
            <p:nvPr/>
          </p:nvSpPr>
          <p:spPr>
            <a:xfrm>
              <a:off x="6382764" y="2225214"/>
              <a:ext cx="1994617" cy="888021"/>
            </a:xfrm>
            <a:prstGeom prst="roundRect">
              <a:avLst>
                <a:gd name="adj" fmla="val 6696"/>
              </a:avLst>
            </a:prstGeom>
            <a:solidFill>
              <a:schemeClr val="bg1"/>
            </a:solidFill>
            <a:ln w="25400" cap="rnd">
              <a:solidFill>
                <a:srgbClr val="1185D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85615" tIns="42808" rIns="85615" bIns="42808" rtlCol="0" anchor="ctr">
              <a:noAutofit/>
            </a:bodyPr>
            <a:lstStyle/>
            <a:p>
              <a:pPr algn="ctr">
                <a:lnSpc>
                  <a:spcPts val="1546"/>
                </a:lnSpc>
                <a:spcAft>
                  <a:spcPts val="357"/>
                </a:spcAft>
              </a:pPr>
              <a:r>
                <a:rPr lang="ko-KR" altLang="en-US" sz="1300" spc="-119" dirty="0">
                  <a:solidFill>
                    <a:prstClr val="black"/>
                  </a:solidFill>
                  <a:latin typeface="맑은 고딕"/>
                </a:rPr>
                <a:t>토사운반차량 </a:t>
              </a:r>
              <a:r>
                <a:rPr lang="ko-KR" altLang="en-US" sz="1300" spc="-119" dirty="0" smtClean="0">
                  <a:solidFill>
                    <a:prstClr val="black"/>
                  </a:solidFill>
                  <a:latin typeface="맑은 고딕"/>
                </a:rPr>
                <a:t>과적</a:t>
              </a:r>
              <a:endParaRPr lang="en-US" altLang="ko-KR" sz="1300" spc="-119" dirty="0" smtClean="0">
                <a:solidFill>
                  <a:prstClr val="black"/>
                </a:solidFill>
                <a:latin typeface="맑은 고딕"/>
              </a:endParaRPr>
            </a:p>
            <a:p>
              <a:pPr algn="ctr">
                <a:lnSpc>
                  <a:spcPts val="1546"/>
                </a:lnSpc>
                <a:spcAft>
                  <a:spcPts val="357"/>
                </a:spcAft>
              </a:pP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운전원 </a:t>
              </a:r>
              <a:r>
                <a:rPr lang="ko-KR" altLang="en-US" sz="1300" b="1" spc="-119" dirty="0">
                  <a:solidFill>
                    <a:srgbClr val="1185D1"/>
                  </a:solidFill>
                  <a:latin typeface="맑은 고딕"/>
                </a:rPr>
                <a:t>자격여부 </a:t>
              </a: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확인</a:t>
              </a:r>
              <a: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  <a:t/>
              </a:r>
              <a:b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</a:b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및 </a:t>
              </a:r>
              <a:r>
                <a:rPr lang="ko-KR" altLang="en-US" sz="1300" b="1" spc="-119" dirty="0">
                  <a:solidFill>
                    <a:srgbClr val="1185D1"/>
                  </a:solidFill>
                  <a:latin typeface="맑은 고딕"/>
                </a:rPr>
                <a:t>과적 금지</a:t>
              </a:r>
              <a:endParaRPr lang="en-US" altLang="ko-KR" sz="1300" b="1" spc="-119" dirty="0">
                <a:solidFill>
                  <a:srgbClr val="1185D1"/>
                </a:solidFill>
                <a:latin typeface="맑은 고딕"/>
              </a:endParaRPr>
            </a:p>
          </p:txBody>
        </p:sp>
        <p:sp>
          <p:nvSpPr>
            <p:cNvPr id="30" name="Rounded Rectangle 45"/>
            <p:cNvSpPr/>
            <p:nvPr/>
          </p:nvSpPr>
          <p:spPr>
            <a:xfrm>
              <a:off x="9044007" y="2509100"/>
              <a:ext cx="2068099" cy="860038"/>
            </a:xfrm>
            <a:prstGeom prst="roundRect">
              <a:avLst>
                <a:gd name="adj" fmla="val 6696"/>
              </a:avLst>
            </a:prstGeom>
            <a:solidFill>
              <a:schemeClr val="bg1"/>
            </a:solidFill>
            <a:ln w="25400" cap="rnd">
              <a:solidFill>
                <a:srgbClr val="1185D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08731" tIns="54366" rIns="108731" bIns="54366" rtlCol="0" anchor="ctr">
              <a:noAutofit/>
            </a:bodyPr>
            <a:lstStyle/>
            <a:p>
              <a:pPr algn="ctr">
                <a:lnSpc>
                  <a:spcPts val="1546"/>
                </a:lnSpc>
                <a:spcAft>
                  <a:spcPts val="357"/>
                </a:spcAft>
              </a:pPr>
              <a:r>
                <a:rPr lang="ko-KR" altLang="en-US" sz="1300" spc="-119" dirty="0">
                  <a:solidFill>
                    <a:prstClr val="black"/>
                  </a:solidFill>
                  <a:latin typeface="맑은 고딕"/>
                </a:rPr>
                <a:t>덤프와 백호에 </a:t>
              </a:r>
              <a:r>
                <a:rPr lang="ko-KR" altLang="en-US" sz="1300" spc="-119" dirty="0" smtClean="0">
                  <a:solidFill>
                    <a:prstClr val="black"/>
                  </a:solidFill>
                  <a:latin typeface="맑은 고딕"/>
                </a:rPr>
                <a:t>끼임위험</a:t>
              </a:r>
              <a:endParaRPr lang="en-US" altLang="ko-KR" sz="1300" spc="-119" dirty="0" smtClean="0">
                <a:solidFill>
                  <a:prstClr val="black"/>
                </a:solidFill>
                <a:latin typeface="맑은 고딕"/>
              </a:endParaRPr>
            </a:p>
            <a:p>
              <a:pPr algn="ctr">
                <a:lnSpc>
                  <a:spcPts val="1546"/>
                </a:lnSpc>
                <a:spcAft>
                  <a:spcPts val="357"/>
                </a:spcAft>
              </a:pP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신호수 </a:t>
              </a:r>
              <a:r>
                <a:rPr lang="ko-KR" altLang="en-US" sz="1300" b="1" spc="-119" dirty="0">
                  <a:solidFill>
                    <a:srgbClr val="1185D1"/>
                  </a:solidFill>
                  <a:latin typeface="맑은 고딕"/>
                </a:rPr>
                <a:t>지정 </a:t>
              </a: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및</a:t>
              </a:r>
              <a: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  <a:t> </a:t>
              </a:r>
              <a:b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</a:b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위험구간 </a:t>
              </a:r>
              <a:r>
                <a:rPr lang="ko-KR" altLang="en-US" sz="1300" b="1" spc="-119" dirty="0">
                  <a:solidFill>
                    <a:srgbClr val="1185D1"/>
                  </a:solidFill>
                  <a:latin typeface="맑은 고딕"/>
                </a:rPr>
                <a:t>접근금지</a:t>
              </a:r>
            </a:p>
          </p:txBody>
        </p:sp>
        <p:cxnSp>
          <p:nvCxnSpPr>
            <p:cNvPr id="31" name="Straight Arrow Connector 46"/>
            <p:cNvCxnSpPr/>
            <p:nvPr/>
          </p:nvCxnSpPr>
          <p:spPr>
            <a:xfrm>
              <a:off x="7569039" y="3113235"/>
              <a:ext cx="583653" cy="903692"/>
            </a:xfrm>
            <a:prstGeom prst="straightConnector1">
              <a:avLst/>
            </a:prstGeom>
            <a:ln>
              <a:solidFill>
                <a:srgbClr val="1185D1"/>
              </a:solidFill>
              <a:tailEnd type="oval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47"/>
            <p:cNvCxnSpPr/>
            <p:nvPr/>
          </p:nvCxnSpPr>
          <p:spPr>
            <a:xfrm>
              <a:off x="10046562" y="3369139"/>
              <a:ext cx="367428" cy="1254549"/>
            </a:xfrm>
            <a:prstGeom prst="straightConnector1">
              <a:avLst/>
            </a:prstGeom>
            <a:ln>
              <a:solidFill>
                <a:srgbClr val="1185D1"/>
              </a:solidFill>
              <a:tailEnd type="oval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4287" y="3141762"/>
            <a:ext cx="2376264" cy="4206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230" indent="-171230">
              <a:spcAft>
                <a:spcPts val="357"/>
              </a:spcAft>
            </a:pPr>
            <a:r>
              <a:rPr lang="ko-KR" altLang="en-US" sz="1200" spc="-59" dirty="0" smtClean="0">
                <a:latin typeface="+mn-ea"/>
              </a:rPr>
              <a:t>건설기계 관련 작업의 사망재해는 </a:t>
            </a:r>
            <a:endParaRPr lang="en-US" altLang="ko-KR" sz="1200" spc="-59" dirty="0" smtClean="0">
              <a:latin typeface="+mn-ea"/>
            </a:endParaRPr>
          </a:p>
          <a:p>
            <a:pPr marL="171230" indent="-171230">
              <a:spcAft>
                <a:spcPts val="357"/>
              </a:spcAft>
            </a:pPr>
            <a:r>
              <a:rPr lang="ko-KR" altLang="en-US" sz="1200" spc="-59" dirty="0" smtClean="0">
                <a:latin typeface="+mn-ea"/>
              </a:rPr>
              <a:t>전체 사망재해의 </a:t>
            </a:r>
            <a:r>
              <a:rPr lang="en-US" altLang="ko-KR" sz="1200" spc="-59" dirty="0" smtClean="0">
                <a:solidFill>
                  <a:srgbClr val="1185D1"/>
                </a:solidFill>
                <a:latin typeface="+mn-ea"/>
              </a:rPr>
              <a:t>9%</a:t>
            </a:r>
            <a:r>
              <a:rPr lang="en-US" altLang="ko-KR" sz="1200" spc="-59" dirty="0" smtClean="0">
                <a:latin typeface="+mn-ea"/>
              </a:rPr>
              <a:t> </a:t>
            </a:r>
            <a:r>
              <a:rPr lang="ko-KR" altLang="en-US" sz="1200" spc="-59" dirty="0" smtClean="0">
                <a:latin typeface="+mn-ea"/>
              </a:rPr>
              <a:t>점유</a:t>
            </a:r>
            <a:endParaRPr lang="ko-KR" altLang="en-US" sz="1200" spc="-59" dirty="0">
              <a:latin typeface="+mn-ea"/>
            </a:endParaRPr>
          </a:p>
        </p:txBody>
      </p:sp>
      <p:grpSp>
        <p:nvGrpSpPr>
          <p:cNvPr id="3" name="그룹 2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4" name="직사각형 3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3</a:t>
              </a:r>
              <a:endParaRPr lang="ko-KR" altLang="en-US" sz="3800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사망사고 다발 </a:t>
              </a:r>
              <a:r>
                <a:rPr lang="ko-KR" altLang="en-US" sz="2800" b="1" spc="-133" dirty="0" err="1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작업공종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655599" y="1572406"/>
            <a:ext cx="2404952" cy="9161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ct val="700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03.</a:t>
            </a:r>
          </a:p>
          <a:p>
            <a:pPr marL="383558" indent="-383558">
              <a:lnSpc>
                <a:spcPct val="700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건설기계 관련 작업</a:t>
            </a:r>
            <a:endParaRPr lang="en-US" altLang="ko-KR" sz="2200" b="1" spc="-133" dirty="0" smtClean="0">
              <a:solidFill>
                <a:srgbClr val="33CCCC"/>
              </a:solidFill>
              <a:latin typeface="+mj-ea"/>
              <a:ea typeface="+mj-ea"/>
            </a:endParaRPr>
          </a:p>
          <a:p>
            <a:pPr marL="383558" indent="-383558">
              <a:lnSpc>
                <a:spcPct val="700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(</a:t>
            </a: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부딪힘</a:t>
            </a: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, </a:t>
            </a: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끼임</a:t>
            </a: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, </a:t>
            </a: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맞음</a:t>
            </a: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)</a:t>
            </a:r>
            <a:endParaRPr lang="ko-KR" altLang="en-US" sz="2200" b="1" spc="-133" dirty="0">
              <a:solidFill>
                <a:srgbClr val="33CCCC"/>
              </a:solidFill>
              <a:latin typeface="+mj-ea"/>
              <a:ea typeface="+mj-e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4287" y="2637706"/>
            <a:ext cx="2471642" cy="3216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ct val="150000"/>
              </a:lnSpc>
            </a:pPr>
            <a:r>
              <a:rPr lang="ko-KR" altLang="en-US" sz="1600" b="1" spc="-133" dirty="0" smtClean="0">
                <a:solidFill>
                  <a:srgbClr val="666699"/>
                </a:solidFill>
                <a:latin typeface="+mj-ea"/>
                <a:ea typeface="+mj-ea"/>
              </a:rPr>
              <a:t>자재 하역</a:t>
            </a:r>
            <a:r>
              <a:rPr lang="en-US" altLang="ko-KR" sz="1600" b="1" spc="-133" dirty="0" smtClean="0">
                <a:solidFill>
                  <a:srgbClr val="666699"/>
                </a:solidFill>
                <a:latin typeface="+mj-ea"/>
                <a:ea typeface="+mj-ea"/>
              </a:rPr>
              <a:t>, </a:t>
            </a:r>
            <a:r>
              <a:rPr lang="ko-KR" altLang="en-US" sz="1600" b="1" spc="-133" dirty="0" smtClean="0">
                <a:solidFill>
                  <a:srgbClr val="666699"/>
                </a:solidFill>
                <a:latin typeface="+mj-ea"/>
                <a:ea typeface="+mj-ea"/>
              </a:rPr>
              <a:t>양중 및 운반 작업</a:t>
            </a:r>
            <a:endParaRPr lang="ko-KR" altLang="en-US" sz="1600" b="1" spc="-133" dirty="0">
              <a:solidFill>
                <a:srgbClr val="666699"/>
              </a:solidFill>
              <a:latin typeface="+mj-ea"/>
              <a:ea typeface="+mj-ea"/>
            </a:endParaRPr>
          </a:p>
        </p:txBody>
      </p:sp>
      <p:grpSp>
        <p:nvGrpSpPr>
          <p:cNvPr id="21" name="그룹 20"/>
          <p:cNvGrpSpPr/>
          <p:nvPr/>
        </p:nvGrpSpPr>
        <p:grpSpPr>
          <a:xfrm>
            <a:off x="7092999" y="1485578"/>
            <a:ext cx="4402443" cy="2691520"/>
            <a:chOff x="993558" y="2160272"/>
            <a:chExt cx="4955978" cy="3029934"/>
          </a:xfrm>
        </p:grpSpPr>
        <p:pic>
          <p:nvPicPr>
            <p:cNvPr id="22" name="Picture 25"/>
            <p:cNvPicPr preferRelativeResize="0">
              <a:picLocks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3558" y="2160272"/>
              <a:ext cx="4955978" cy="3029934"/>
            </a:xfrm>
            <a:prstGeom prst="roundRect">
              <a:avLst>
                <a:gd name="adj" fmla="val 3302"/>
              </a:avLst>
            </a:prstGeom>
            <a:noFill/>
            <a:ln w="3810">
              <a:solidFill>
                <a:schemeClr val="bg1">
                  <a:lumMod val="50000"/>
                </a:schemeClr>
              </a:solidFill>
            </a:ln>
            <a:effectLst/>
          </p:spPr>
        </p:pic>
        <p:sp>
          <p:nvSpPr>
            <p:cNvPr id="23" name="Rounded Rectangle 17"/>
            <p:cNvSpPr/>
            <p:nvPr/>
          </p:nvSpPr>
          <p:spPr>
            <a:xfrm>
              <a:off x="1104963" y="2270233"/>
              <a:ext cx="2175152" cy="631219"/>
            </a:xfrm>
            <a:prstGeom prst="roundRect">
              <a:avLst>
                <a:gd name="adj" fmla="val 6696"/>
              </a:avLst>
            </a:prstGeom>
            <a:solidFill>
              <a:schemeClr val="bg1"/>
            </a:solidFill>
            <a:ln w="25400" cap="rnd">
              <a:solidFill>
                <a:srgbClr val="1185D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85615" tIns="42808" rIns="85615" bIns="42808" rtlCol="0" anchor="ctr">
              <a:noAutofit/>
            </a:bodyPr>
            <a:lstStyle/>
            <a:p>
              <a:pPr algn="ctr">
                <a:lnSpc>
                  <a:spcPts val="1546"/>
                </a:lnSpc>
                <a:spcAft>
                  <a:spcPts val="357"/>
                </a:spcAft>
              </a:pPr>
              <a:r>
                <a:rPr lang="ko-KR" altLang="en-US" sz="1300" spc="-119" dirty="0">
                  <a:solidFill>
                    <a:prstClr val="black"/>
                  </a:solidFill>
                  <a:latin typeface="맑은 고딕"/>
                </a:rPr>
                <a:t>롤러 후진 중 부딪힐 </a:t>
              </a:r>
              <a:r>
                <a:rPr lang="ko-KR" altLang="en-US" sz="1300" spc="-119" dirty="0" smtClean="0">
                  <a:solidFill>
                    <a:prstClr val="black"/>
                  </a:solidFill>
                  <a:latin typeface="맑은 고딕"/>
                </a:rPr>
                <a:t>위험</a:t>
              </a:r>
              <a:endParaRPr lang="en-US" altLang="ko-KR" sz="1300" spc="-119" dirty="0" smtClean="0">
                <a:solidFill>
                  <a:prstClr val="black"/>
                </a:solidFill>
                <a:latin typeface="맑은 고딕"/>
              </a:endParaRPr>
            </a:p>
            <a:p>
              <a:pPr algn="ctr">
                <a:lnSpc>
                  <a:spcPts val="1546"/>
                </a:lnSpc>
                <a:spcAft>
                  <a:spcPts val="357"/>
                </a:spcAft>
              </a:pP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작업유도자 </a:t>
              </a:r>
              <a:r>
                <a:rPr lang="ko-KR" altLang="en-US" sz="1300" b="1" spc="-119" dirty="0">
                  <a:solidFill>
                    <a:srgbClr val="1185D1"/>
                  </a:solidFill>
                  <a:latin typeface="맑은 고딕"/>
                </a:rPr>
                <a:t>배치 및 유도</a:t>
              </a:r>
              <a:endParaRPr lang="en-US" altLang="ko-KR" sz="1300" b="1" spc="-119" dirty="0">
                <a:solidFill>
                  <a:srgbClr val="1185D1"/>
                </a:solidFill>
                <a:latin typeface="맑은 고딕"/>
              </a:endParaRPr>
            </a:p>
          </p:txBody>
        </p:sp>
        <p:cxnSp>
          <p:nvCxnSpPr>
            <p:cNvPr id="24" name="Straight Arrow Connector 22"/>
            <p:cNvCxnSpPr/>
            <p:nvPr/>
          </p:nvCxnSpPr>
          <p:spPr>
            <a:xfrm>
              <a:off x="2939432" y="2911503"/>
              <a:ext cx="958414" cy="1013901"/>
            </a:xfrm>
            <a:prstGeom prst="straightConnector1">
              <a:avLst/>
            </a:prstGeom>
            <a:ln>
              <a:solidFill>
                <a:srgbClr val="1185D1"/>
              </a:solidFill>
              <a:tailEnd type="oval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ounded Rectangle 53"/>
            <p:cNvSpPr/>
            <p:nvPr/>
          </p:nvSpPr>
          <p:spPr>
            <a:xfrm>
              <a:off x="3719380" y="4513224"/>
              <a:ext cx="2122576" cy="652881"/>
            </a:xfrm>
            <a:prstGeom prst="roundRect">
              <a:avLst>
                <a:gd name="adj" fmla="val 6696"/>
              </a:avLst>
            </a:prstGeom>
            <a:solidFill>
              <a:schemeClr val="bg1"/>
            </a:solidFill>
            <a:ln w="25400" cap="rnd">
              <a:solidFill>
                <a:srgbClr val="1185D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08731" tIns="54366" rIns="108731" bIns="54366" rtlCol="0" anchor="ctr">
              <a:noAutofit/>
            </a:bodyPr>
            <a:lstStyle/>
            <a:p>
              <a:pPr algn="ctr">
                <a:lnSpc>
                  <a:spcPts val="1546"/>
                </a:lnSpc>
                <a:spcAft>
                  <a:spcPts val="357"/>
                </a:spcAft>
              </a:pPr>
              <a:r>
                <a:rPr lang="ko-KR" altLang="en-US" sz="1300" spc="-119" dirty="0" smtClean="0">
                  <a:solidFill>
                    <a:prstClr val="black"/>
                  </a:solidFill>
                  <a:latin typeface="맑은 고딕"/>
                </a:rPr>
                <a:t>롤러 </a:t>
              </a:r>
              <a:r>
                <a:rPr lang="ko-KR" altLang="en-US" sz="1300" spc="-119" dirty="0">
                  <a:solidFill>
                    <a:prstClr val="black"/>
                  </a:solidFill>
                  <a:latin typeface="맑은 고딕"/>
                </a:rPr>
                <a:t>작업 중 끼임 </a:t>
              </a:r>
              <a:r>
                <a:rPr lang="ko-KR" altLang="en-US" sz="1300" spc="-119" dirty="0" smtClean="0">
                  <a:solidFill>
                    <a:prstClr val="black"/>
                  </a:solidFill>
                  <a:latin typeface="맑은 고딕"/>
                </a:rPr>
                <a:t>위험</a:t>
              </a:r>
              <a:endParaRPr lang="en-US" altLang="ko-KR" sz="1300" spc="-119" dirty="0" smtClean="0">
                <a:solidFill>
                  <a:prstClr val="black"/>
                </a:solidFill>
                <a:latin typeface="맑은 고딕"/>
              </a:endParaRPr>
            </a:p>
            <a:p>
              <a:pPr algn="ctr">
                <a:lnSpc>
                  <a:spcPts val="1546"/>
                </a:lnSpc>
                <a:spcAft>
                  <a:spcPts val="357"/>
                </a:spcAft>
              </a:pP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롤러 </a:t>
              </a:r>
              <a:r>
                <a:rPr lang="ko-KR" altLang="en-US" sz="1300" b="1" spc="-119" dirty="0">
                  <a:solidFill>
                    <a:srgbClr val="1185D1"/>
                  </a:solidFill>
                  <a:latin typeface="맑은 고딕"/>
                </a:rPr>
                <a:t>후면 경광등 설치</a:t>
              </a:r>
            </a:p>
          </p:txBody>
        </p:sp>
        <p:cxnSp>
          <p:nvCxnSpPr>
            <p:cNvPr id="26" name="Straight Arrow Connector 36"/>
            <p:cNvCxnSpPr/>
            <p:nvPr/>
          </p:nvCxnSpPr>
          <p:spPr>
            <a:xfrm flipH="1" flipV="1">
              <a:off x="4153860" y="3954593"/>
              <a:ext cx="87322" cy="574411"/>
            </a:xfrm>
            <a:prstGeom prst="straightConnector1">
              <a:avLst/>
            </a:prstGeom>
            <a:ln>
              <a:solidFill>
                <a:srgbClr val="1185D1"/>
              </a:solidFill>
              <a:tailEnd type="oval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그룹 26"/>
          <p:cNvGrpSpPr/>
          <p:nvPr/>
        </p:nvGrpSpPr>
        <p:grpSpPr>
          <a:xfrm>
            <a:off x="3564607" y="3357786"/>
            <a:ext cx="4970657" cy="3041571"/>
            <a:chOff x="6264520" y="2148204"/>
            <a:chExt cx="4970657" cy="3041571"/>
          </a:xfrm>
        </p:grpSpPr>
        <p:pic>
          <p:nvPicPr>
            <p:cNvPr id="28" name="Picture 34"/>
            <p:cNvPicPr preferRelativeResize="0">
              <a:picLocks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64520" y="2148204"/>
              <a:ext cx="4970657" cy="3041571"/>
            </a:xfrm>
            <a:prstGeom prst="roundRect">
              <a:avLst>
                <a:gd name="adj" fmla="val 3302"/>
              </a:avLst>
            </a:prstGeom>
            <a:noFill/>
            <a:ln w="3810">
              <a:solidFill>
                <a:schemeClr val="bg1">
                  <a:lumMod val="50000"/>
                </a:schemeClr>
              </a:solidFill>
            </a:ln>
            <a:effectLst/>
          </p:spPr>
        </p:pic>
        <p:sp>
          <p:nvSpPr>
            <p:cNvPr id="29" name="Rounded Rectangle 42"/>
            <p:cNvSpPr/>
            <p:nvPr/>
          </p:nvSpPr>
          <p:spPr>
            <a:xfrm>
              <a:off x="6338006" y="2217325"/>
              <a:ext cx="2070870" cy="1017679"/>
            </a:xfrm>
            <a:prstGeom prst="roundRect">
              <a:avLst>
                <a:gd name="adj" fmla="val 6696"/>
              </a:avLst>
            </a:prstGeom>
            <a:solidFill>
              <a:schemeClr val="bg1"/>
            </a:solidFill>
            <a:ln w="25400" cap="rnd">
              <a:solidFill>
                <a:srgbClr val="1185D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85615" tIns="42808" rIns="85615" bIns="42808" rtlCol="0" anchor="ctr">
              <a:noAutofit/>
            </a:bodyPr>
            <a:lstStyle/>
            <a:p>
              <a:pPr algn="ctr">
                <a:lnSpc>
                  <a:spcPts val="1546"/>
                </a:lnSpc>
                <a:spcAft>
                  <a:spcPts val="357"/>
                </a:spcAft>
              </a:pPr>
              <a:r>
                <a:rPr lang="ko-KR" altLang="en-US" sz="1300" spc="-119" dirty="0">
                  <a:solidFill>
                    <a:prstClr val="black"/>
                  </a:solidFill>
                  <a:latin typeface="맑은 고딕"/>
                </a:rPr>
                <a:t>토공기계와 근로자 </a:t>
              </a:r>
              <a:r>
                <a:rPr lang="en-US" altLang="ko-KR" sz="1300" spc="-119" dirty="0" smtClean="0">
                  <a:solidFill>
                    <a:prstClr val="black"/>
                  </a:solidFill>
                  <a:latin typeface="맑은 고딕"/>
                </a:rPr>
                <a:t/>
              </a:r>
              <a:br>
                <a:rPr lang="en-US" altLang="ko-KR" sz="1300" spc="-119" dirty="0" smtClean="0">
                  <a:solidFill>
                    <a:prstClr val="black"/>
                  </a:solidFill>
                  <a:latin typeface="맑은 고딕"/>
                </a:rPr>
              </a:br>
              <a:r>
                <a:rPr lang="ko-KR" altLang="en-US" sz="1300" spc="-119" dirty="0" smtClean="0">
                  <a:solidFill>
                    <a:prstClr val="black"/>
                  </a:solidFill>
                  <a:latin typeface="맑은 고딕"/>
                </a:rPr>
                <a:t>부딪힐</a:t>
              </a:r>
              <a:r>
                <a:rPr lang="en-US" altLang="ko-KR" sz="1300" spc="-119" dirty="0" smtClean="0">
                  <a:solidFill>
                    <a:prstClr val="black"/>
                  </a:solidFill>
                  <a:latin typeface="맑은 고딕"/>
                </a:rPr>
                <a:t> </a:t>
              </a:r>
              <a:r>
                <a:rPr lang="ko-KR" altLang="en-US" sz="1300" spc="-119" dirty="0" smtClean="0">
                  <a:solidFill>
                    <a:prstClr val="black"/>
                  </a:solidFill>
                  <a:latin typeface="맑은 고딕"/>
                </a:rPr>
                <a:t>위험</a:t>
              </a:r>
              <a:endParaRPr lang="en-US" altLang="ko-KR" sz="1300" spc="-119" dirty="0" smtClean="0">
                <a:solidFill>
                  <a:prstClr val="black"/>
                </a:solidFill>
                <a:latin typeface="맑은 고딕"/>
              </a:endParaRPr>
            </a:p>
            <a:p>
              <a:pPr algn="ctr">
                <a:lnSpc>
                  <a:spcPts val="1546"/>
                </a:lnSpc>
                <a:spcAft>
                  <a:spcPts val="357"/>
                </a:spcAft>
              </a:pP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토공기계 운행경로</a:t>
              </a:r>
              <a: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  <a:t> </a:t>
              </a:r>
              <a:b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</a:b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설정</a:t>
              </a:r>
              <a:r>
                <a:rPr lang="en-US" altLang="ko-KR" sz="1300" b="1" spc="-119" dirty="0">
                  <a:solidFill>
                    <a:srgbClr val="1185D1"/>
                  </a:solidFill>
                  <a:latin typeface="맑은 고딕"/>
                </a:rPr>
                <a:t>, </a:t>
              </a:r>
              <a:r>
                <a:rPr lang="ko-KR" altLang="en-US" sz="1300" b="1" spc="-119" dirty="0">
                  <a:solidFill>
                    <a:srgbClr val="1185D1"/>
                  </a:solidFill>
                  <a:latin typeface="맑은 고딕"/>
                </a:rPr>
                <a:t>보행자 통로 지정</a:t>
              </a:r>
              <a:endParaRPr lang="en-US" altLang="ko-KR" sz="1300" b="1" spc="-119" dirty="0">
                <a:solidFill>
                  <a:srgbClr val="1185D1"/>
                </a:solidFill>
                <a:latin typeface="맑은 고딕"/>
              </a:endParaRPr>
            </a:p>
          </p:txBody>
        </p:sp>
        <p:sp>
          <p:nvSpPr>
            <p:cNvPr id="30" name="Rounded Rectangle 45"/>
            <p:cNvSpPr/>
            <p:nvPr/>
          </p:nvSpPr>
          <p:spPr>
            <a:xfrm>
              <a:off x="8996764" y="2407319"/>
              <a:ext cx="2157335" cy="835574"/>
            </a:xfrm>
            <a:prstGeom prst="roundRect">
              <a:avLst>
                <a:gd name="adj" fmla="val 6696"/>
              </a:avLst>
            </a:prstGeom>
            <a:solidFill>
              <a:schemeClr val="bg1"/>
            </a:solidFill>
            <a:ln w="25400" cap="rnd">
              <a:solidFill>
                <a:srgbClr val="1185D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08731" tIns="54366" rIns="108731" bIns="54366" rtlCol="0" anchor="ctr">
              <a:noAutofit/>
            </a:bodyPr>
            <a:lstStyle/>
            <a:p>
              <a:pPr algn="ctr">
                <a:lnSpc>
                  <a:spcPts val="1546"/>
                </a:lnSpc>
                <a:spcAft>
                  <a:spcPts val="357"/>
                </a:spcAft>
              </a:pPr>
              <a:r>
                <a:rPr lang="ko-KR" altLang="en-US" sz="1300" spc="-119" dirty="0">
                  <a:solidFill>
                    <a:prstClr val="black"/>
                  </a:solidFill>
                  <a:latin typeface="맑은 고딕"/>
                </a:rPr>
                <a:t>유도자 부딪힐 </a:t>
              </a:r>
              <a:r>
                <a:rPr lang="ko-KR" altLang="en-US" sz="1300" spc="-119" dirty="0" smtClean="0">
                  <a:solidFill>
                    <a:prstClr val="black"/>
                  </a:solidFill>
                  <a:latin typeface="맑은 고딕"/>
                </a:rPr>
                <a:t>위험</a:t>
              </a:r>
              <a:r>
                <a:rPr lang="en-US" altLang="ko-KR" sz="1300" spc="-119" dirty="0" smtClean="0">
                  <a:solidFill>
                    <a:prstClr val="black"/>
                  </a:solidFill>
                  <a:latin typeface="맑은 고딕"/>
                </a:rPr>
                <a:t> </a:t>
              </a:r>
            </a:p>
            <a:p>
              <a:pPr algn="ctr">
                <a:lnSpc>
                  <a:spcPts val="1546"/>
                </a:lnSpc>
                <a:spcAft>
                  <a:spcPts val="357"/>
                </a:spcAft>
              </a:pP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신호체계수립</a:t>
              </a:r>
              <a:r>
                <a:rPr lang="en-US" altLang="ko-KR" sz="1300" b="1" spc="-119" dirty="0">
                  <a:solidFill>
                    <a:srgbClr val="1185D1"/>
                  </a:solidFill>
                  <a:latin typeface="맑은 고딕"/>
                </a:rPr>
                <a:t>, </a:t>
              </a: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식별용</a:t>
              </a:r>
              <a: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  <a:t> </a:t>
              </a: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복장착용</a:t>
              </a:r>
              <a:r>
                <a:rPr lang="en-US" altLang="ko-KR" sz="1300" b="1" spc="-119" dirty="0">
                  <a:solidFill>
                    <a:srgbClr val="1185D1"/>
                  </a:solidFill>
                  <a:latin typeface="맑은 고딕"/>
                </a:rPr>
                <a:t>, </a:t>
              </a: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안전구역위치</a:t>
              </a:r>
              <a:endParaRPr lang="ko-KR" altLang="en-US" sz="1300" b="1" spc="-119" dirty="0">
                <a:solidFill>
                  <a:srgbClr val="1185D1"/>
                </a:solidFill>
                <a:latin typeface="맑은 고딕"/>
              </a:endParaRPr>
            </a:p>
          </p:txBody>
        </p:sp>
        <p:cxnSp>
          <p:nvCxnSpPr>
            <p:cNvPr id="31" name="Straight Arrow Connector 46"/>
            <p:cNvCxnSpPr/>
            <p:nvPr/>
          </p:nvCxnSpPr>
          <p:spPr>
            <a:xfrm flipH="1">
              <a:off x="7209419" y="3219223"/>
              <a:ext cx="13187" cy="923944"/>
            </a:xfrm>
            <a:prstGeom prst="straightConnector1">
              <a:avLst/>
            </a:prstGeom>
            <a:ln>
              <a:solidFill>
                <a:srgbClr val="1185D1"/>
              </a:solidFill>
              <a:tailEnd type="oval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47"/>
            <p:cNvCxnSpPr/>
            <p:nvPr/>
          </p:nvCxnSpPr>
          <p:spPr>
            <a:xfrm flipH="1">
              <a:off x="8933776" y="3242894"/>
              <a:ext cx="1196766" cy="891598"/>
            </a:xfrm>
            <a:prstGeom prst="straightConnector1">
              <a:avLst/>
            </a:prstGeom>
            <a:ln>
              <a:solidFill>
                <a:srgbClr val="1185D1"/>
              </a:solidFill>
              <a:tailEnd type="oval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3" name="직사각형 2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3</a:t>
              </a:r>
              <a:endParaRPr lang="ko-KR" altLang="en-US" sz="3800" dirty="0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사망사고 다발 </a:t>
              </a:r>
              <a:r>
                <a:rPr lang="ko-KR" altLang="en-US" sz="2800" b="1" spc="-133" dirty="0" err="1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작업공종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pic>
        <p:nvPicPr>
          <p:cNvPr id="6" name="Picture 2" descr="C:\Users\john\Desktop\수정\사례버튼_1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231" y="2349674"/>
            <a:ext cx="792304" cy="105829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john\Desktop\수정\사례버튼_1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231" y="4249822"/>
            <a:ext cx="792304" cy="105218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420592" y="2277666"/>
            <a:ext cx="8064896" cy="15388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99653" indent="-299653">
              <a:lnSpc>
                <a:spcPct val="150000"/>
              </a:lnSpc>
              <a:spcAft>
                <a:spcPts val="357"/>
              </a:spcAft>
            </a:pPr>
            <a:r>
              <a:rPr lang="ko-KR" altLang="en-US" sz="1500" b="1" spc="-59" dirty="0" smtClean="0">
                <a:latin typeface="+mn-ea"/>
              </a:rPr>
              <a:t>건설기계 작업 중 부딪힘</a:t>
            </a:r>
            <a:r>
              <a:rPr lang="en-US" altLang="ko-KR" sz="1500" b="1" spc="-59" dirty="0" smtClean="0">
                <a:latin typeface="+mn-ea"/>
              </a:rPr>
              <a:t>, </a:t>
            </a:r>
            <a:r>
              <a:rPr lang="ko-KR" altLang="en-US" sz="1500" b="1" spc="-59" dirty="0" smtClean="0">
                <a:latin typeface="+mn-ea"/>
              </a:rPr>
              <a:t>끼임</a:t>
            </a:r>
            <a:r>
              <a:rPr lang="en-US" altLang="ko-KR" sz="1500" b="1" spc="-59" dirty="0" smtClean="0">
                <a:latin typeface="+mn-ea"/>
              </a:rPr>
              <a:t>, </a:t>
            </a:r>
            <a:r>
              <a:rPr lang="ko-KR" altLang="en-US" sz="1500" b="1" spc="-59" dirty="0" smtClean="0">
                <a:latin typeface="+mn-ea"/>
              </a:rPr>
              <a:t>맞음 및 떨어짐에 의한 사망재해는</a:t>
            </a:r>
            <a:endParaRPr lang="en-US" altLang="ko-KR" sz="1500" b="1" spc="-59" dirty="0" smtClean="0">
              <a:latin typeface="+mn-ea"/>
            </a:endParaRPr>
          </a:p>
          <a:p>
            <a:pPr marL="299653" indent="-299653">
              <a:lnSpc>
                <a:spcPct val="150000"/>
              </a:lnSpc>
              <a:spcAft>
                <a:spcPts val="357"/>
              </a:spcAft>
            </a:pPr>
            <a:r>
              <a:rPr lang="en-US" altLang="ko-KR" sz="1500" b="1" spc="-59" dirty="0" smtClean="0">
                <a:solidFill>
                  <a:srgbClr val="1185D1"/>
                </a:solidFill>
                <a:latin typeface="+mn-ea"/>
              </a:rPr>
              <a:t>❶	</a:t>
            </a:r>
            <a:r>
              <a:rPr lang="ko-KR" altLang="en-US" sz="1500" b="1" spc="-59" dirty="0" smtClean="0">
                <a:solidFill>
                  <a:srgbClr val="1185D1"/>
                </a:solidFill>
                <a:latin typeface="+mn-ea"/>
              </a:rPr>
              <a:t>작업유도 및 신호 </a:t>
            </a:r>
            <a:r>
              <a:rPr lang="ko-KR" altLang="en-US" sz="1500" b="1" spc="-59" dirty="0" err="1" smtClean="0">
                <a:solidFill>
                  <a:srgbClr val="1185D1"/>
                </a:solidFill>
                <a:latin typeface="+mn-ea"/>
              </a:rPr>
              <a:t>미실시</a:t>
            </a:r>
            <a:endParaRPr lang="en-US" altLang="ko-KR" sz="1500" b="1" spc="-59" dirty="0" smtClean="0">
              <a:solidFill>
                <a:srgbClr val="1185D1"/>
              </a:solidFill>
              <a:latin typeface="+mn-ea"/>
            </a:endParaRPr>
          </a:p>
          <a:p>
            <a:pPr marL="299653" indent="-299653">
              <a:lnSpc>
                <a:spcPct val="150000"/>
              </a:lnSpc>
              <a:spcAft>
                <a:spcPts val="357"/>
              </a:spcAft>
            </a:pPr>
            <a:r>
              <a:rPr lang="en-US" altLang="ko-KR" sz="1500" b="1" spc="-59" dirty="0" smtClean="0">
                <a:solidFill>
                  <a:srgbClr val="1185D1"/>
                </a:solidFill>
                <a:latin typeface="+mn-ea"/>
              </a:rPr>
              <a:t>❷	</a:t>
            </a:r>
            <a:r>
              <a:rPr lang="ko-KR" altLang="en-US" sz="1500" b="1" spc="-59" dirty="0" smtClean="0">
                <a:solidFill>
                  <a:srgbClr val="1185D1"/>
                </a:solidFill>
                <a:latin typeface="+mn-ea"/>
              </a:rPr>
              <a:t>기계장비의 결함</a:t>
            </a:r>
            <a:endParaRPr lang="en-US" altLang="ko-KR" sz="1500" b="1" spc="-59" dirty="0" smtClean="0">
              <a:solidFill>
                <a:srgbClr val="1185D1"/>
              </a:solidFill>
              <a:latin typeface="+mn-ea"/>
            </a:endParaRPr>
          </a:p>
          <a:p>
            <a:pPr marL="299653" indent="-299653">
              <a:lnSpc>
                <a:spcPct val="150000"/>
              </a:lnSpc>
              <a:spcAft>
                <a:spcPts val="357"/>
              </a:spcAft>
            </a:pPr>
            <a:r>
              <a:rPr lang="en-US" altLang="ko-KR" sz="1500" b="1" spc="-59" dirty="0" smtClean="0">
                <a:solidFill>
                  <a:srgbClr val="1185D1"/>
                </a:solidFill>
                <a:latin typeface="+mn-ea"/>
              </a:rPr>
              <a:t>❸	</a:t>
            </a:r>
            <a:r>
              <a:rPr lang="ko-KR" altLang="en-US" sz="1500" b="1" spc="-59" dirty="0" smtClean="0">
                <a:solidFill>
                  <a:srgbClr val="1185D1"/>
                </a:solidFill>
                <a:latin typeface="+mn-ea"/>
              </a:rPr>
              <a:t>위험구간 근로자 접근</a:t>
            </a:r>
            <a:r>
              <a:rPr lang="ko-KR" altLang="en-US" sz="1500" b="1" spc="-59" dirty="0" smtClean="0">
                <a:latin typeface="+mn-ea"/>
              </a:rPr>
              <a:t>으로 인해 주로 발생합니다</a:t>
            </a:r>
            <a:r>
              <a:rPr lang="en-US" altLang="ko-KR" sz="1500" b="1" spc="-59" dirty="0" smtClean="0">
                <a:latin typeface="+mn-ea"/>
              </a:rPr>
              <a:t>.</a:t>
            </a:r>
            <a:endParaRPr lang="ko-KR" altLang="en-US" sz="1500" b="1" spc="-59" dirty="0">
              <a:latin typeface="+mn-ea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420592" y="4193980"/>
            <a:ext cx="8064896" cy="17875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99653" indent="-299653">
              <a:lnSpc>
                <a:spcPct val="150000"/>
              </a:lnSpc>
              <a:spcAft>
                <a:spcPts val="357"/>
              </a:spcAft>
              <a:buClr>
                <a:schemeClr val="tx1"/>
              </a:buClr>
            </a:pPr>
            <a:r>
              <a:rPr lang="en-US" altLang="ko-KR" sz="1500" b="1" spc="-59" dirty="0" smtClean="0">
                <a:solidFill>
                  <a:srgbClr val="F0A514"/>
                </a:solidFill>
                <a:latin typeface="+mn-ea"/>
              </a:rPr>
              <a:t>❶</a:t>
            </a:r>
            <a:r>
              <a:rPr lang="en-US" altLang="ko-KR" sz="1500" b="1" spc="-59" dirty="0" smtClean="0">
                <a:solidFill>
                  <a:srgbClr val="1185D1"/>
                </a:solidFill>
                <a:latin typeface="+mn-ea"/>
              </a:rPr>
              <a:t>	</a:t>
            </a:r>
            <a:r>
              <a:rPr lang="ko-KR" altLang="en-US" sz="1500" b="1" spc="-59" dirty="0" smtClean="0">
                <a:latin typeface="+mn-ea"/>
              </a:rPr>
              <a:t>자재 하역</a:t>
            </a:r>
            <a:r>
              <a:rPr lang="en-US" altLang="ko-KR" sz="1500" b="1" spc="-59" dirty="0" smtClean="0">
                <a:latin typeface="+mn-ea"/>
              </a:rPr>
              <a:t>, </a:t>
            </a:r>
            <a:r>
              <a:rPr lang="ko-KR" altLang="en-US" sz="1500" b="1" spc="-59" dirty="0" smtClean="0">
                <a:latin typeface="+mn-ea"/>
              </a:rPr>
              <a:t>자재 양중 및 운반 작업과 지반 천공</a:t>
            </a:r>
            <a:r>
              <a:rPr lang="en-US" altLang="ko-KR" sz="1500" b="1" spc="-59" dirty="0" smtClean="0">
                <a:latin typeface="+mn-ea"/>
              </a:rPr>
              <a:t>, </a:t>
            </a:r>
            <a:r>
              <a:rPr lang="ko-KR" altLang="en-US" sz="1500" b="1" spc="-59" dirty="0" smtClean="0">
                <a:latin typeface="+mn-ea"/>
              </a:rPr>
              <a:t>굴착작업 및 토사 반출작업 중 건설기계에 의한 작업 시에는 위험 작업구간에 근로자 접근 방지를 위하여 작업 유도자</a:t>
            </a:r>
            <a:r>
              <a:rPr lang="en-US" altLang="ko-KR" sz="1500" b="1" spc="-59" dirty="0" smtClean="0">
                <a:latin typeface="+mn-ea"/>
              </a:rPr>
              <a:t>(</a:t>
            </a:r>
            <a:r>
              <a:rPr lang="ko-KR" altLang="en-US" sz="1500" b="1" spc="-59" dirty="0" smtClean="0">
                <a:latin typeface="+mn-ea"/>
              </a:rPr>
              <a:t>신호수</a:t>
            </a:r>
            <a:r>
              <a:rPr lang="en-US" altLang="ko-KR" sz="1500" b="1" spc="-59" dirty="0" smtClean="0">
                <a:latin typeface="+mn-ea"/>
              </a:rPr>
              <a:t>)</a:t>
            </a:r>
            <a:r>
              <a:rPr lang="ko-KR" altLang="en-US" sz="1500" b="1" spc="-59" dirty="0" smtClean="0">
                <a:latin typeface="+mn-ea"/>
              </a:rPr>
              <a:t>를 배치</a:t>
            </a:r>
          </a:p>
          <a:p>
            <a:pPr marL="299653" indent="-299653">
              <a:lnSpc>
                <a:spcPct val="150000"/>
              </a:lnSpc>
              <a:spcAft>
                <a:spcPts val="357"/>
              </a:spcAft>
              <a:buClr>
                <a:schemeClr val="tx1"/>
              </a:buClr>
            </a:pPr>
            <a:r>
              <a:rPr lang="en-US" altLang="ko-KR" sz="1500" b="1" spc="-59" dirty="0" smtClean="0">
                <a:solidFill>
                  <a:srgbClr val="F0A514"/>
                </a:solidFill>
                <a:latin typeface="+mn-ea"/>
              </a:rPr>
              <a:t>❷</a:t>
            </a:r>
            <a:r>
              <a:rPr lang="en-US" altLang="ko-KR" sz="1500" b="1" spc="-59" dirty="0" smtClean="0">
                <a:solidFill>
                  <a:srgbClr val="1185D1"/>
                </a:solidFill>
                <a:latin typeface="+mn-ea"/>
              </a:rPr>
              <a:t> 	</a:t>
            </a:r>
            <a:r>
              <a:rPr lang="ko-KR" altLang="en-US" sz="1500" b="1" spc="-59" dirty="0" smtClean="0">
                <a:latin typeface="+mn-ea"/>
              </a:rPr>
              <a:t>작업유도자</a:t>
            </a:r>
            <a:r>
              <a:rPr lang="en-US" altLang="ko-KR" sz="1500" b="1" spc="-59" dirty="0" smtClean="0">
                <a:latin typeface="+mn-ea"/>
              </a:rPr>
              <a:t>(</a:t>
            </a:r>
            <a:r>
              <a:rPr lang="ko-KR" altLang="en-US" sz="1500" b="1" spc="-59" dirty="0" smtClean="0">
                <a:latin typeface="+mn-ea"/>
              </a:rPr>
              <a:t>신호수</a:t>
            </a:r>
            <a:r>
              <a:rPr lang="en-US" altLang="ko-KR" sz="1500" b="1" spc="-59" dirty="0" smtClean="0">
                <a:latin typeface="+mn-ea"/>
              </a:rPr>
              <a:t>) </a:t>
            </a:r>
            <a:r>
              <a:rPr lang="ko-KR" altLang="en-US" sz="1500" b="1" spc="-59" dirty="0" smtClean="0">
                <a:latin typeface="+mn-ea"/>
              </a:rPr>
              <a:t>배치 시 작업유도자</a:t>
            </a:r>
            <a:r>
              <a:rPr lang="en-US" altLang="ko-KR" sz="1500" b="1" spc="-59" dirty="0" smtClean="0">
                <a:latin typeface="+mn-ea"/>
              </a:rPr>
              <a:t>(</a:t>
            </a:r>
            <a:r>
              <a:rPr lang="ko-KR" altLang="en-US" sz="1500" b="1" spc="-59" dirty="0" smtClean="0">
                <a:latin typeface="+mn-ea"/>
              </a:rPr>
              <a:t>신호수</a:t>
            </a:r>
            <a:r>
              <a:rPr lang="en-US" altLang="ko-KR" sz="1500" b="1" spc="-59" dirty="0" smtClean="0">
                <a:latin typeface="+mn-ea"/>
              </a:rPr>
              <a:t>)</a:t>
            </a:r>
            <a:r>
              <a:rPr lang="ko-KR" altLang="en-US" sz="1500" b="1" spc="-59" dirty="0" smtClean="0">
                <a:latin typeface="+mn-ea"/>
              </a:rPr>
              <a:t>는 식별용 안전조끼를 착용하고 안전 구역에서 작업을 유도</a:t>
            </a:r>
            <a:r>
              <a:rPr lang="en-US" altLang="ko-KR" sz="1500" b="1" spc="-59" dirty="0" smtClean="0">
                <a:latin typeface="+mn-ea"/>
              </a:rPr>
              <a:t>, </a:t>
            </a:r>
            <a:r>
              <a:rPr lang="ko-KR" altLang="en-US" sz="1500" b="1" spc="-59" dirty="0" smtClean="0">
                <a:latin typeface="+mn-ea"/>
              </a:rPr>
              <a:t>신호</a:t>
            </a:r>
          </a:p>
          <a:p>
            <a:pPr marL="299653" indent="-299653">
              <a:lnSpc>
                <a:spcPct val="150000"/>
              </a:lnSpc>
              <a:spcAft>
                <a:spcPts val="357"/>
              </a:spcAft>
              <a:buClr>
                <a:schemeClr val="tx1"/>
              </a:buClr>
            </a:pPr>
            <a:r>
              <a:rPr lang="en-US" altLang="ko-KR" sz="1500" b="1" spc="-59" dirty="0" smtClean="0">
                <a:solidFill>
                  <a:srgbClr val="F0A514"/>
                </a:solidFill>
                <a:latin typeface="+mn-ea"/>
              </a:rPr>
              <a:t>❸</a:t>
            </a:r>
            <a:r>
              <a:rPr lang="en-US" altLang="ko-KR" sz="1500" b="1" spc="-59" dirty="0" smtClean="0">
                <a:solidFill>
                  <a:srgbClr val="1185D1"/>
                </a:solidFill>
                <a:latin typeface="+mn-ea"/>
              </a:rPr>
              <a:t> 	</a:t>
            </a:r>
            <a:r>
              <a:rPr lang="ko-KR" altLang="en-US" sz="1500" b="1" spc="-59" dirty="0" smtClean="0">
                <a:latin typeface="+mn-ea"/>
              </a:rPr>
              <a:t>건설기계 작업 전 건설기계의 방호장치</a:t>
            </a:r>
            <a:r>
              <a:rPr lang="en-US" altLang="ko-KR" sz="1500" b="1" spc="-59" dirty="0" smtClean="0">
                <a:latin typeface="+mn-ea"/>
              </a:rPr>
              <a:t>, </a:t>
            </a:r>
            <a:r>
              <a:rPr lang="ko-KR" altLang="en-US" sz="1500" b="1" spc="-59" dirty="0" smtClean="0">
                <a:latin typeface="+mn-ea"/>
              </a:rPr>
              <a:t>용접부위 및 </a:t>
            </a:r>
            <a:r>
              <a:rPr lang="ko-KR" altLang="en-US" sz="1500" b="1" spc="-59" dirty="0" err="1" smtClean="0">
                <a:latin typeface="+mn-ea"/>
              </a:rPr>
              <a:t>이음부</a:t>
            </a:r>
            <a:r>
              <a:rPr lang="ko-KR" altLang="en-US" sz="1500" b="1" spc="-59" dirty="0" smtClean="0">
                <a:latin typeface="+mn-ea"/>
              </a:rPr>
              <a:t> 등 자체 결함여부 사전 점검</a:t>
            </a:r>
            <a:endParaRPr lang="ko-KR" altLang="en-US" sz="1500" b="1" spc="-59" dirty="0">
              <a:latin typeface="+mn-e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55599" y="1572406"/>
            <a:ext cx="2404952" cy="5405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ct val="50000"/>
              </a:lnSpc>
              <a:spcAft>
                <a:spcPts val="799"/>
              </a:spcAft>
            </a:pPr>
            <a:r>
              <a:rPr lang="en-US" altLang="ko-KR" sz="1400" b="1" spc="-133" dirty="0" smtClean="0">
                <a:solidFill>
                  <a:srgbClr val="CDB4F2"/>
                </a:solidFill>
                <a:latin typeface="+mj-ea"/>
                <a:ea typeface="+mj-ea"/>
              </a:rPr>
              <a:t>03. </a:t>
            </a:r>
            <a:r>
              <a:rPr lang="ko-KR" altLang="en-US" sz="1400" b="1" spc="-133" dirty="0" smtClean="0">
                <a:solidFill>
                  <a:srgbClr val="CDB4F2"/>
                </a:solidFill>
                <a:latin typeface="+mj-ea"/>
                <a:ea typeface="+mj-ea"/>
              </a:rPr>
              <a:t>건설기계 관련 작업</a:t>
            </a:r>
            <a:endParaRPr lang="en-US" altLang="ko-KR" sz="1400" b="1" spc="-133" dirty="0" smtClean="0">
              <a:solidFill>
                <a:srgbClr val="CDB4F2"/>
              </a:solidFill>
              <a:latin typeface="+mj-ea"/>
              <a:ea typeface="+mj-ea"/>
            </a:endParaRPr>
          </a:p>
          <a:p>
            <a:pPr marL="383558" indent="-383558">
              <a:lnSpc>
                <a:spcPct val="50000"/>
              </a:lnSpc>
              <a:spcAft>
                <a:spcPts val="799"/>
              </a:spcAft>
            </a:pPr>
            <a:r>
              <a:rPr lang="en-US" altLang="ko-KR" sz="1400" b="1" spc="-133" dirty="0" smtClean="0">
                <a:solidFill>
                  <a:srgbClr val="CDB4F2"/>
                </a:solidFill>
                <a:latin typeface="+mj-ea"/>
                <a:ea typeface="+mj-ea"/>
              </a:rPr>
              <a:t>     (</a:t>
            </a:r>
            <a:r>
              <a:rPr lang="ko-KR" altLang="en-US" sz="1400" b="1" spc="-133" dirty="0" smtClean="0">
                <a:solidFill>
                  <a:srgbClr val="CDB4F2"/>
                </a:solidFill>
                <a:latin typeface="+mj-ea"/>
                <a:ea typeface="+mj-ea"/>
              </a:rPr>
              <a:t>부딪힘</a:t>
            </a:r>
            <a:r>
              <a:rPr lang="en-US" altLang="ko-KR" sz="1400" b="1" spc="-133" dirty="0" smtClean="0">
                <a:solidFill>
                  <a:srgbClr val="CDB4F2"/>
                </a:solidFill>
                <a:latin typeface="+mj-ea"/>
                <a:ea typeface="+mj-ea"/>
              </a:rPr>
              <a:t>, </a:t>
            </a:r>
            <a:r>
              <a:rPr lang="ko-KR" altLang="en-US" sz="1400" b="1" spc="-133" dirty="0" smtClean="0">
                <a:solidFill>
                  <a:srgbClr val="CDB4F2"/>
                </a:solidFill>
                <a:latin typeface="+mj-ea"/>
                <a:ea typeface="+mj-ea"/>
              </a:rPr>
              <a:t>끼임</a:t>
            </a:r>
            <a:r>
              <a:rPr lang="en-US" altLang="ko-KR" sz="1400" b="1" spc="-133" dirty="0" smtClean="0">
                <a:solidFill>
                  <a:srgbClr val="CDB4F2"/>
                </a:solidFill>
                <a:latin typeface="+mj-ea"/>
                <a:ea typeface="+mj-ea"/>
              </a:rPr>
              <a:t>, </a:t>
            </a:r>
            <a:r>
              <a:rPr lang="ko-KR" altLang="en-US" sz="1400" b="1" spc="-133" dirty="0" smtClean="0">
                <a:solidFill>
                  <a:srgbClr val="CDB4F2"/>
                </a:solidFill>
                <a:latin typeface="+mj-ea"/>
                <a:ea typeface="+mj-ea"/>
              </a:rPr>
              <a:t>맞음</a:t>
            </a:r>
            <a:r>
              <a:rPr lang="en-US" altLang="ko-KR" sz="1400" b="1" spc="-133" dirty="0" smtClean="0">
                <a:solidFill>
                  <a:srgbClr val="CDB4F2"/>
                </a:solidFill>
                <a:latin typeface="+mj-ea"/>
                <a:ea typeface="+mj-ea"/>
              </a:rPr>
              <a:t>)</a:t>
            </a:r>
          </a:p>
          <a:p>
            <a:pPr marL="383558" indent="-383558">
              <a:lnSpc>
                <a:spcPct val="50000"/>
              </a:lnSpc>
              <a:spcAft>
                <a:spcPts val="799"/>
              </a:spcAft>
            </a:pPr>
            <a:endParaRPr lang="ko-KR" altLang="en-US" sz="1400" b="1" spc="-133" dirty="0">
              <a:solidFill>
                <a:srgbClr val="CDB4F2"/>
              </a:solidFill>
              <a:latin typeface="+mj-ea"/>
              <a:ea typeface="+mj-ea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71623" y="2053372"/>
            <a:ext cx="2404952" cy="1522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ct val="70000"/>
              </a:lnSpc>
              <a:spcAft>
                <a:spcPts val="799"/>
              </a:spcAft>
            </a:pPr>
            <a:r>
              <a:rPr lang="ko-KR" altLang="en-US" sz="1400" spc="-133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재해발생 및 예방대책</a:t>
            </a:r>
            <a:endParaRPr lang="ko-KR" altLang="en-US" sz="1400" spc="-133" dirty="0">
              <a:solidFill>
                <a:schemeClr val="tx1">
                  <a:lumMod val="65000"/>
                  <a:lumOff val="35000"/>
                </a:schemeClr>
              </a:solidFill>
              <a:latin typeface="+mj-ea"/>
              <a:ea typeface="+mj-e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41681" y="1572406"/>
            <a:ext cx="8200859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91779">
              <a:lnSpc>
                <a:spcPct val="1500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  회사 또는 직장이라는 곳은 다양한 사람이 모인 장소로 하나의 목적을 가지고 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/>
            </a:r>
            <a:br>
              <a:rPr lang="en-US" altLang="ko-KR" sz="1600" b="1" spc="-133" dirty="0" smtClean="0">
                <a:solidFill>
                  <a:prstClr val="black"/>
                </a:solidFill>
              </a:rPr>
            </a:br>
            <a:r>
              <a:rPr lang="en-US" altLang="ko-KR" sz="1600" b="1" spc="-133" dirty="0" smtClean="0">
                <a:solidFill>
                  <a:prstClr val="black"/>
                </a:solidFill>
              </a:rPr>
              <a:t>   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활동하는 장소임을 인식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26775" y="1572406"/>
            <a:ext cx="2757234" cy="8207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</a:rPr>
              <a:t>01.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</a:rPr>
              <a:t>직장에 들어가면</a:t>
            </a:r>
            <a:endParaRPr lang="ko-KR" altLang="en-US" sz="2200" b="1" spc="-133" dirty="0">
              <a:solidFill>
                <a:srgbClr val="33CCCC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70618" y="2384483"/>
            <a:ext cx="75724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lnSpc>
                <a:spcPct val="150000"/>
              </a:lnSpc>
              <a:buClr>
                <a:srgbClr val="92D050"/>
              </a:buClr>
              <a:buFont typeface="Arial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  입사 초기에는 직장의 조직체계와 역할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공동 목적 등을 인식하지 못하는 경우가 있음</a:t>
            </a:r>
            <a:endParaRPr lang="en-US" altLang="ko-KR" sz="1600" b="1" spc="-133" dirty="0" smtClean="0">
              <a:solidFill>
                <a:srgbClr val="7030A0"/>
              </a:solidFill>
            </a:endParaRPr>
          </a:p>
        </p:txBody>
      </p:sp>
      <p:sp>
        <p:nvSpPr>
          <p:cNvPr id="6" name="대각선 방향의 모서리가 잘린 사각형 5"/>
          <p:cNvSpPr/>
          <p:nvPr/>
        </p:nvSpPr>
        <p:spPr>
          <a:xfrm>
            <a:off x="3584556" y="3429794"/>
            <a:ext cx="8001056" cy="1285884"/>
          </a:xfrm>
          <a:prstGeom prst="snip2DiagRect">
            <a:avLst/>
          </a:prstGeom>
          <a:solidFill>
            <a:srgbClr val="33CCCC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41747" y="3501232"/>
            <a:ext cx="7643866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조직 운영에 따라 본인이 원하지 않는 업무가 부여되기도 하나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일의 경중 및 선호를 따지기 보다 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분업의 의의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개인 업무의 가치에 대해서 충분히 인식 할 필요가 있음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27037" y="4869954"/>
            <a:ext cx="2428892" cy="6910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ct val="150000"/>
              </a:lnSpc>
            </a:pPr>
            <a:r>
              <a:rPr lang="ko-KR" altLang="en-US" sz="1600" b="1" spc="-133" dirty="0" smtClean="0">
                <a:solidFill>
                  <a:srgbClr val="666699"/>
                </a:solidFill>
              </a:rPr>
              <a:t>신입사원이 조직적응에</a:t>
            </a:r>
          </a:p>
          <a:p>
            <a:pPr marL="383558" indent="-383558">
              <a:lnSpc>
                <a:spcPct val="150000"/>
              </a:lnSpc>
            </a:pPr>
            <a:r>
              <a:rPr lang="ko-KR" altLang="en-US" sz="1600" b="1" spc="-133" dirty="0" smtClean="0">
                <a:solidFill>
                  <a:srgbClr val="666699"/>
                </a:solidFill>
              </a:rPr>
              <a:t>어려움을 겪는 이유</a:t>
            </a:r>
            <a:endParaRPr lang="ko-KR" altLang="en-US" sz="1600" b="1" spc="-133" dirty="0">
              <a:solidFill>
                <a:srgbClr val="666699"/>
              </a:solidFill>
            </a:endParaRPr>
          </a:p>
        </p:txBody>
      </p:sp>
      <p:sp>
        <p:nvSpPr>
          <p:cNvPr id="13" name="대각선 방향의 모서리가 잘린 사각형 12"/>
          <p:cNvSpPr/>
          <p:nvPr/>
        </p:nvSpPr>
        <p:spPr>
          <a:xfrm>
            <a:off x="3584557" y="4858554"/>
            <a:ext cx="8001056" cy="1285884"/>
          </a:xfrm>
          <a:prstGeom prst="snip2DiagRect">
            <a:avLst/>
          </a:prstGeom>
          <a:solidFill>
            <a:srgbClr val="33CCCC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941747" y="4929992"/>
            <a:ext cx="3643337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666699"/>
                </a:solidFill>
              </a:rPr>
              <a:t>• </a:t>
            </a:r>
            <a:r>
              <a:rPr lang="en-US" altLang="ko-KR" sz="1600" b="1" spc="-133" dirty="0" smtClean="0">
                <a:solidFill>
                  <a:prstClr val="white"/>
                </a:solidFill>
              </a:rPr>
              <a:t>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회사의 조직문화에 공감하기 어려워서 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666699"/>
                </a:solidFill>
              </a:rPr>
              <a:t>• 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누가 가르쳐 주는 것이 아니라서 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666699"/>
                </a:solidFill>
              </a:rPr>
              <a:t>• 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기존 직원들간의 심한 텃세 때문에</a:t>
            </a:r>
          </a:p>
        </p:txBody>
      </p:sp>
      <p:grpSp>
        <p:nvGrpSpPr>
          <p:cNvPr id="16" name="그룹 15"/>
          <p:cNvGrpSpPr/>
          <p:nvPr/>
        </p:nvGrpSpPr>
        <p:grpSpPr>
          <a:xfrm>
            <a:off x="869913" y="286522"/>
            <a:ext cx="8143932" cy="877163"/>
            <a:chOff x="869913" y="286522"/>
            <a:chExt cx="8143932" cy="877163"/>
          </a:xfrm>
        </p:grpSpPr>
        <p:sp>
          <p:nvSpPr>
            <p:cNvPr id="17" name="TextBox 16"/>
            <p:cNvSpPr txBox="1"/>
            <p:nvPr/>
          </p:nvSpPr>
          <p:spPr>
            <a:xfrm>
              <a:off x="2798739" y="286522"/>
              <a:ext cx="714380" cy="87716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ct val="150000"/>
                </a:lnSpc>
              </a:pPr>
              <a:r>
                <a:rPr lang="en-US" altLang="ko-KR" sz="3800" b="1" spc="-133" dirty="0" smtClean="0">
                  <a:solidFill>
                    <a:prstClr val="white"/>
                  </a:solidFill>
                </a:rPr>
                <a:t>1</a:t>
              </a:r>
              <a:endParaRPr lang="ko-KR" altLang="en-US" sz="3800" b="1" spc="-133" dirty="0">
                <a:solidFill>
                  <a:prstClr val="white"/>
                </a:solidFill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3798871" y="429398"/>
              <a:ext cx="5214974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신규 입사자의 직장생활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869913" y="429398"/>
              <a:ext cx="1428760" cy="48731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7763680" y="4929992"/>
            <a:ext cx="3643337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666699"/>
                </a:solidFill>
              </a:rPr>
              <a:t>• </a:t>
            </a:r>
            <a:r>
              <a:rPr lang="en-US" altLang="ko-KR" sz="1600" b="1" spc="-133" dirty="0" smtClean="0">
                <a:solidFill>
                  <a:prstClr val="white"/>
                </a:solidFill>
              </a:rPr>
              <a:t>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직책 등에 의한 서열 문화 등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81100" y="3573810"/>
            <a:ext cx="2428892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ct val="150000"/>
              </a:lnSpc>
            </a:pPr>
            <a:r>
              <a:rPr lang="ko-KR" altLang="en-US" sz="1600" b="1" spc="-133" dirty="0" smtClean="0">
                <a:solidFill>
                  <a:srgbClr val="666699"/>
                </a:solidFill>
              </a:rPr>
              <a:t>신입사원의 마음가짐</a:t>
            </a:r>
            <a:endParaRPr lang="ko-KR" altLang="en-US" sz="1600" b="1" spc="-133" dirty="0">
              <a:solidFill>
                <a:srgbClr val="666699"/>
              </a:solidFill>
            </a:endParaRPr>
          </a:p>
        </p:txBody>
      </p:sp>
      <p:pic>
        <p:nvPicPr>
          <p:cNvPr id="22" name="그림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271" y="181756"/>
            <a:ext cx="11102269" cy="1176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1238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4287" y="3213770"/>
            <a:ext cx="2376264" cy="4206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230" indent="-171230">
              <a:spcAft>
                <a:spcPts val="357"/>
              </a:spcAft>
            </a:pPr>
            <a:r>
              <a:rPr lang="ko-KR" altLang="en-US" sz="1200" spc="-59" dirty="0" smtClean="0">
                <a:latin typeface="+mn-ea"/>
              </a:rPr>
              <a:t>비계 등 가설구조물 공사의 사망재해</a:t>
            </a:r>
            <a:endParaRPr lang="en-US" altLang="ko-KR" sz="1200" spc="-59" dirty="0" smtClean="0">
              <a:latin typeface="+mn-ea"/>
            </a:endParaRPr>
          </a:p>
          <a:p>
            <a:pPr marL="171230" indent="-171230">
              <a:spcAft>
                <a:spcPts val="357"/>
              </a:spcAft>
            </a:pPr>
            <a:r>
              <a:rPr lang="ko-KR" altLang="en-US" sz="1200" spc="-59" dirty="0" smtClean="0">
                <a:latin typeface="+mn-ea"/>
              </a:rPr>
              <a:t>는 전체 사망재해의 </a:t>
            </a:r>
            <a:r>
              <a:rPr lang="en-US" altLang="ko-KR" sz="1200" spc="-59" dirty="0" smtClean="0">
                <a:solidFill>
                  <a:srgbClr val="1185D1"/>
                </a:solidFill>
                <a:latin typeface="+mn-ea"/>
              </a:rPr>
              <a:t>8%</a:t>
            </a:r>
            <a:r>
              <a:rPr lang="en-US" altLang="ko-KR" sz="1200" spc="-59" dirty="0" smtClean="0">
                <a:latin typeface="+mn-ea"/>
              </a:rPr>
              <a:t> </a:t>
            </a:r>
            <a:r>
              <a:rPr lang="ko-KR" altLang="en-US" sz="1200" spc="-59" dirty="0" smtClean="0">
                <a:latin typeface="+mn-ea"/>
              </a:rPr>
              <a:t>점유</a:t>
            </a:r>
            <a:endParaRPr lang="ko-KR" altLang="en-US" sz="1200" spc="-59" dirty="0">
              <a:latin typeface="+mn-ea"/>
            </a:endParaRPr>
          </a:p>
        </p:txBody>
      </p:sp>
      <p:grpSp>
        <p:nvGrpSpPr>
          <p:cNvPr id="3" name="그룹 2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4" name="직사각형 3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3</a:t>
              </a:r>
              <a:endParaRPr lang="ko-KR" altLang="en-US" sz="3800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사망사고 다발 </a:t>
              </a:r>
              <a:r>
                <a:rPr lang="ko-KR" altLang="en-US" sz="2800" b="1" spc="-133" dirty="0" err="1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작업공종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655599" y="1572406"/>
            <a:ext cx="2404952" cy="9161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ct val="700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04.</a:t>
            </a:r>
          </a:p>
          <a:p>
            <a:pPr marL="383558" indent="-383558">
              <a:lnSpc>
                <a:spcPct val="700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비계 등 가설구조물</a:t>
            </a:r>
            <a:endParaRPr lang="en-US" altLang="ko-KR" sz="2200" b="1" spc="-133" dirty="0" smtClean="0">
              <a:solidFill>
                <a:srgbClr val="33CCCC"/>
              </a:solidFill>
              <a:latin typeface="+mj-ea"/>
              <a:ea typeface="+mj-ea"/>
            </a:endParaRPr>
          </a:p>
          <a:p>
            <a:pPr marL="383558" indent="-383558">
              <a:lnSpc>
                <a:spcPct val="700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공사</a:t>
            </a: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(</a:t>
            </a: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떨어짐</a:t>
            </a: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, </a:t>
            </a: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무너짐</a:t>
            </a: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)</a:t>
            </a:r>
            <a:endParaRPr lang="ko-KR" altLang="en-US" sz="2200" b="1" spc="-133" dirty="0">
              <a:solidFill>
                <a:srgbClr val="33CCCC"/>
              </a:solidFill>
              <a:latin typeface="+mj-ea"/>
              <a:ea typeface="+mj-e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4287" y="2637706"/>
            <a:ext cx="2471642" cy="2954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ct val="120000"/>
              </a:lnSpc>
            </a:pPr>
            <a:r>
              <a:rPr lang="ko-KR" altLang="en-US" sz="1600" b="1" spc="-133" dirty="0" smtClean="0">
                <a:solidFill>
                  <a:srgbClr val="666699"/>
                </a:solidFill>
                <a:latin typeface="+mj-ea"/>
                <a:ea typeface="+mj-ea"/>
              </a:rPr>
              <a:t>외부 강관비계 작업</a:t>
            </a:r>
            <a:endParaRPr lang="en-US" altLang="ko-KR" sz="1600" b="1" spc="-133" dirty="0" smtClean="0">
              <a:solidFill>
                <a:srgbClr val="666699"/>
              </a:solidFill>
              <a:latin typeface="+mj-ea"/>
              <a:ea typeface="+mj-ea"/>
            </a:endParaRPr>
          </a:p>
        </p:txBody>
      </p:sp>
      <p:grpSp>
        <p:nvGrpSpPr>
          <p:cNvPr id="30" name="그룹 8"/>
          <p:cNvGrpSpPr/>
          <p:nvPr/>
        </p:nvGrpSpPr>
        <p:grpSpPr>
          <a:xfrm>
            <a:off x="4212679" y="1557586"/>
            <a:ext cx="5853670" cy="4403229"/>
            <a:chOff x="1023129" y="2121268"/>
            <a:chExt cx="4791250" cy="3604058"/>
          </a:xfrm>
        </p:grpSpPr>
        <p:sp>
          <p:nvSpPr>
            <p:cNvPr id="31" name="Rounded Rectangle 4"/>
            <p:cNvSpPr/>
            <p:nvPr/>
          </p:nvSpPr>
          <p:spPr>
            <a:xfrm>
              <a:off x="1023129" y="2124492"/>
              <a:ext cx="4791250" cy="3600834"/>
            </a:xfrm>
            <a:prstGeom prst="roundRect">
              <a:avLst>
                <a:gd name="adj" fmla="val 4616"/>
              </a:avLst>
            </a:prstGeom>
            <a:blipFill rotWithShape="1">
              <a:blip r:embed="rId2" cstate="print"/>
              <a:stretch>
                <a:fillRect/>
              </a:stretch>
            </a:blipFill>
            <a:ln w="3810"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en-US"/>
            </a:p>
          </p:txBody>
        </p:sp>
        <p:sp>
          <p:nvSpPr>
            <p:cNvPr id="32" name="Rounded Rectangle 12"/>
            <p:cNvSpPr/>
            <p:nvPr/>
          </p:nvSpPr>
          <p:spPr>
            <a:xfrm>
              <a:off x="1131710" y="2323861"/>
              <a:ext cx="1414551" cy="1527335"/>
            </a:xfrm>
            <a:prstGeom prst="roundRect">
              <a:avLst>
                <a:gd name="adj" fmla="val 6696"/>
              </a:avLst>
            </a:prstGeom>
            <a:solidFill>
              <a:schemeClr val="bg1"/>
            </a:solidFill>
            <a:ln w="25400" cap="rnd">
              <a:solidFill>
                <a:srgbClr val="1185D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85615" tIns="42808" rIns="85615" bIns="42808" rtlCol="0" anchor="ctr">
              <a:spAutoFit/>
            </a:bodyPr>
            <a:lstStyle/>
            <a:p>
              <a:pPr>
                <a:lnSpc>
                  <a:spcPts val="1546"/>
                </a:lnSpc>
                <a:spcAft>
                  <a:spcPts val="357"/>
                </a:spcAft>
              </a:pPr>
              <a:r>
                <a:rPr lang="ko-KR" altLang="en-US" sz="1300" spc="-119" dirty="0">
                  <a:solidFill>
                    <a:prstClr val="black"/>
                  </a:solidFill>
                  <a:latin typeface="맑은 고딕"/>
                </a:rPr>
                <a:t>자재가 떨어질 </a:t>
              </a:r>
              <a:r>
                <a:rPr lang="ko-KR" altLang="en-US" sz="1300" spc="-119" dirty="0" smtClean="0">
                  <a:solidFill>
                    <a:prstClr val="black"/>
                  </a:solidFill>
                  <a:latin typeface="맑은 고딕"/>
                </a:rPr>
                <a:t>위험</a:t>
              </a:r>
              <a:endParaRPr lang="en-US" altLang="ko-KR" sz="1300" spc="-119" dirty="0" smtClean="0">
                <a:solidFill>
                  <a:prstClr val="black"/>
                </a:solidFill>
                <a:latin typeface="맑은 고딕"/>
              </a:endParaRPr>
            </a:p>
            <a:p>
              <a:pPr>
                <a:lnSpc>
                  <a:spcPts val="1546"/>
                </a:lnSpc>
                <a:spcAft>
                  <a:spcPts val="357"/>
                </a:spcAft>
              </a:pP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이동통로 </a:t>
              </a:r>
              <a:r>
                <a:rPr lang="ko-KR" altLang="en-US" sz="1300" b="1" spc="-119" dirty="0">
                  <a:solidFill>
                    <a:srgbClr val="1185D1"/>
                  </a:solidFill>
                  <a:latin typeface="맑은 고딕"/>
                </a:rPr>
                <a:t>위에 </a:t>
              </a:r>
              <a: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  <a:t/>
              </a:r>
              <a:b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</a:b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자재적재</a:t>
              </a:r>
              <a: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  <a:t> </a:t>
              </a: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금지</a:t>
              </a:r>
              <a:r>
                <a:rPr lang="en-US" altLang="ko-KR" sz="1300" b="1" spc="-119" dirty="0">
                  <a:solidFill>
                    <a:srgbClr val="1185D1"/>
                  </a:solidFill>
                  <a:latin typeface="맑은 고딕"/>
                </a:rPr>
                <a:t>, </a:t>
              </a:r>
              <a: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  <a:t/>
              </a:r>
              <a:b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</a:b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안전모 </a:t>
              </a:r>
              <a:r>
                <a:rPr lang="ko-KR" altLang="en-US" sz="1300" b="1" spc="-119" dirty="0">
                  <a:solidFill>
                    <a:srgbClr val="1185D1"/>
                  </a:solidFill>
                  <a:latin typeface="맑은 고딕"/>
                </a:rPr>
                <a:t>착용</a:t>
              </a:r>
              <a:r>
                <a:rPr lang="en-US" altLang="ko-KR" sz="1300" b="1" spc="-119" dirty="0">
                  <a:solidFill>
                    <a:srgbClr val="1185D1"/>
                  </a:solidFill>
                  <a:latin typeface="맑은 고딕"/>
                </a:rPr>
                <a:t>, </a:t>
              </a:r>
              <a: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  <a:t/>
              </a:r>
              <a:b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</a:b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상부</a:t>
              </a:r>
              <a: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  <a:t> </a:t>
              </a: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작업시 </a:t>
              </a:r>
              <a: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  <a:t/>
              </a:r>
              <a:b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</a:b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하부는 </a:t>
              </a:r>
              <a:r>
                <a:rPr lang="ko-KR" altLang="en-US" sz="1300" b="1" spc="-119" dirty="0">
                  <a:solidFill>
                    <a:srgbClr val="1185D1"/>
                  </a:solidFill>
                  <a:latin typeface="맑은 고딕"/>
                </a:rPr>
                <a:t>통행 금지</a:t>
              </a:r>
              <a:endParaRPr lang="en-US" altLang="ko-KR" sz="1300" b="1" spc="-119" dirty="0">
                <a:solidFill>
                  <a:srgbClr val="1185D1"/>
                </a:solidFill>
                <a:latin typeface="맑은 고딕"/>
              </a:endParaRPr>
            </a:p>
          </p:txBody>
        </p:sp>
        <p:cxnSp>
          <p:nvCxnSpPr>
            <p:cNvPr id="33" name="Straight Arrow Connector 13"/>
            <p:cNvCxnSpPr>
              <a:stCxn id="32" idx="2"/>
            </p:cNvCxnSpPr>
            <p:nvPr/>
          </p:nvCxnSpPr>
          <p:spPr>
            <a:xfrm>
              <a:off x="1838986" y="3851196"/>
              <a:ext cx="1142440" cy="445351"/>
            </a:xfrm>
            <a:prstGeom prst="straightConnector1">
              <a:avLst/>
            </a:prstGeom>
            <a:ln>
              <a:solidFill>
                <a:srgbClr val="1185D1"/>
              </a:solidFill>
              <a:tailEnd type="oval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Rounded Rectangle 14"/>
            <p:cNvSpPr/>
            <p:nvPr/>
          </p:nvSpPr>
          <p:spPr>
            <a:xfrm>
              <a:off x="2981426" y="2121268"/>
              <a:ext cx="2745054" cy="966529"/>
            </a:xfrm>
            <a:prstGeom prst="roundRect">
              <a:avLst>
                <a:gd name="adj" fmla="val 6696"/>
              </a:avLst>
            </a:prstGeom>
            <a:solidFill>
              <a:schemeClr val="bg1"/>
            </a:solidFill>
            <a:ln w="25400" cap="rnd">
              <a:solidFill>
                <a:srgbClr val="1185D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08731" tIns="54366" rIns="108731" bIns="54366" rtlCol="0" anchor="ctr">
              <a:spAutoFit/>
            </a:bodyPr>
            <a:lstStyle/>
            <a:p>
              <a:pPr>
                <a:lnSpc>
                  <a:spcPts val="1546"/>
                </a:lnSpc>
                <a:spcAft>
                  <a:spcPts val="357"/>
                </a:spcAft>
              </a:pPr>
              <a:r>
                <a:rPr lang="ko-KR" altLang="en-US" sz="1300" spc="-119" dirty="0">
                  <a:solidFill>
                    <a:prstClr val="black"/>
                  </a:solidFill>
                  <a:latin typeface="맑은 고딕"/>
                </a:rPr>
                <a:t>비계가 무너질 위험</a:t>
              </a:r>
            </a:p>
            <a:p>
              <a:pPr>
                <a:lnSpc>
                  <a:spcPts val="1546"/>
                </a:lnSpc>
                <a:spcAft>
                  <a:spcPts val="357"/>
                </a:spcAft>
              </a:pPr>
              <a:r>
                <a:rPr lang="ko-KR" altLang="en-US" sz="1300" b="1" spc="-119" dirty="0">
                  <a:solidFill>
                    <a:srgbClr val="1185D1"/>
                  </a:solidFill>
                  <a:latin typeface="맑은 고딕"/>
                </a:rPr>
                <a:t>발판 위에 </a:t>
              </a:r>
              <a:r>
                <a:rPr lang="en-US" altLang="ko-KR" sz="1300" b="1" spc="-119" dirty="0">
                  <a:solidFill>
                    <a:srgbClr val="1185D1"/>
                  </a:solidFill>
                  <a:latin typeface="맑은 고딕"/>
                </a:rPr>
                <a:t>400kg </a:t>
              </a: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이하로</a:t>
              </a:r>
              <a: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  <a:t> </a:t>
              </a: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적재</a:t>
              </a:r>
              <a:r>
                <a:rPr lang="en-US" altLang="ko-KR" sz="1300" b="1" spc="-119" dirty="0">
                  <a:solidFill>
                    <a:srgbClr val="1185D1"/>
                  </a:solidFill>
                  <a:latin typeface="맑은 고딕"/>
                </a:rPr>
                <a:t>, </a:t>
              </a:r>
              <a: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  <a:t/>
              </a:r>
              <a:b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</a:b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기둥 설치간격</a:t>
              </a:r>
              <a: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  <a:t> (</a:t>
              </a:r>
              <a:r>
                <a:rPr lang="ko-KR" altLang="en-US" sz="1300" b="1" spc="-119" dirty="0">
                  <a:solidFill>
                    <a:srgbClr val="1185D1"/>
                  </a:solidFill>
                  <a:latin typeface="맑은 고딕"/>
                </a:rPr>
                <a:t>세로 </a:t>
              </a:r>
              <a:r>
                <a:rPr lang="en-US" altLang="ko-KR" sz="1300" b="1" spc="-119" dirty="0">
                  <a:solidFill>
                    <a:srgbClr val="1185D1"/>
                  </a:solidFill>
                  <a:latin typeface="맑은 고딕"/>
                </a:rPr>
                <a:t>: 1.5m </a:t>
              </a:r>
              <a:r>
                <a:rPr lang="ko-KR" altLang="en-US" sz="1300" b="1" spc="-119" dirty="0">
                  <a:solidFill>
                    <a:srgbClr val="1185D1"/>
                  </a:solidFill>
                  <a:latin typeface="맑은 고딕"/>
                </a:rPr>
                <a:t>이내</a:t>
              </a:r>
              <a: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  <a:t>, </a:t>
              </a: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가로 </a:t>
              </a:r>
              <a:r>
                <a:rPr lang="en-US" altLang="ko-KR" sz="1300" b="1" spc="-119" dirty="0">
                  <a:solidFill>
                    <a:srgbClr val="1185D1"/>
                  </a:solidFill>
                  <a:latin typeface="맑은 고딕"/>
                </a:rPr>
                <a:t>: 1.8m</a:t>
              </a:r>
              <a:r>
                <a:rPr lang="ko-KR" altLang="en-US" sz="1300" b="1" spc="-119" dirty="0">
                  <a:solidFill>
                    <a:srgbClr val="1185D1"/>
                  </a:solidFill>
                  <a:latin typeface="맑은 고딕"/>
                </a:rPr>
                <a:t>이내</a:t>
              </a:r>
              <a:r>
                <a:rPr lang="en-US" altLang="ko-KR" sz="1300" b="1" spc="-119" dirty="0">
                  <a:solidFill>
                    <a:srgbClr val="1185D1"/>
                  </a:solidFill>
                  <a:latin typeface="맑은 고딕"/>
                </a:rPr>
                <a:t>) </a:t>
              </a:r>
              <a:r>
                <a:rPr lang="ko-KR" altLang="en-US" sz="1300" b="1" spc="-119" dirty="0">
                  <a:solidFill>
                    <a:srgbClr val="1185D1"/>
                  </a:solidFill>
                  <a:latin typeface="맑은 고딕"/>
                </a:rPr>
                <a:t>준수</a:t>
              </a:r>
            </a:p>
          </p:txBody>
        </p:sp>
        <p:sp>
          <p:nvSpPr>
            <p:cNvPr id="35" name="Rounded Rectangle 26"/>
            <p:cNvSpPr/>
            <p:nvPr/>
          </p:nvSpPr>
          <p:spPr>
            <a:xfrm>
              <a:off x="1142207" y="4755301"/>
              <a:ext cx="2101666" cy="942284"/>
            </a:xfrm>
            <a:prstGeom prst="roundRect">
              <a:avLst>
                <a:gd name="adj" fmla="val 6696"/>
              </a:avLst>
            </a:prstGeom>
            <a:solidFill>
              <a:schemeClr val="bg1"/>
            </a:solidFill>
            <a:ln w="25400" cap="rnd">
              <a:solidFill>
                <a:srgbClr val="1185D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85615" tIns="42808" rIns="85615" bIns="42808" rtlCol="0" anchor="ctr">
              <a:spAutoFit/>
            </a:bodyPr>
            <a:lstStyle/>
            <a:p>
              <a:pPr>
                <a:lnSpc>
                  <a:spcPts val="1546"/>
                </a:lnSpc>
                <a:spcAft>
                  <a:spcPts val="357"/>
                </a:spcAft>
              </a:pPr>
              <a:r>
                <a:rPr lang="ko-KR" altLang="en-US" sz="1300" spc="-119" dirty="0">
                  <a:solidFill>
                    <a:prstClr val="black"/>
                  </a:solidFill>
                  <a:latin typeface="맑은 고딕"/>
                </a:rPr>
                <a:t>이동 시 떨어짐 </a:t>
              </a:r>
              <a:r>
                <a:rPr lang="ko-KR" altLang="en-US" sz="1300" spc="-119" dirty="0" smtClean="0">
                  <a:solidFill>
                    <a:prstClr val="black"/>
                  </a:solidFill>
                  <a:latin typeface="맑은 고딕"/>
                </a:rPr>
                <a:t>위험</a:t>
              </a:r>
              <a:endParaRPr lang="en-US" altLang="ko-KR" sz="1300" spc="-119" dirty="0" smtClean="0">
                <a:solidFill>
                  <a:prstClr val="black"/>
                </a:solidFill>
                <a:latin typeface="맑은 고딕"/>
              </a:endParaRPr>
            </a:p>
            <a:p>
              <a:pPr>
                <a:lnSpc>
                  <a:spcPts val="1546"/>
                </a:lnSpc>
                <a:spcAft>
                  <a:spcPts val="357"/>
                </a:spcAft>
              </a:pP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안전난간 </a:t>
              </a:r>
              <a:r>
                <a:rPr lang="ko-KR" altLang="en-US" sz="1300" b="1" spc="-119" dirty="0">
                  <a:solidFill>
                    <a:srgbClr val="1185D1"/>
                  </a:solidFill>
                  <a:latin typeface="맑은 고딕"/>
                </a:rPr>
                <a:t>설치</a:t>
              </a:r>
              <a: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  <a:t>, </a:t>
              </a: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승강계단 </a:t>
              </a:r>
              <a:r>
                <a:rPr lang="ko-KR" altLang="en-US" sz="1300" b="1" spc="-119" dirty="0">
                  <a:solidFill>
                    <a:srgbClr val="1185D1"/>
                  </a:solidFill>
                  <a:latin typeface="맑은 고딕"/>
                </a:rPr>
                <a:t>설치</a:t>
              </a:r>
              <a: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  <a:t>, </a:t>
              </a: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안전대 </a:t>
              </a:r>
              <a:r>
                <a:rPr lang="ko-KR" altLang="en-US" sz="1300" b="1" spc="-119" dirty="0">
                  <a:solidFill>
                    <a:srgbClr val="1185D1"/>
                  </a:solidFill>
                  <a:latin typeface="맑은 고딕"/>
                </a:rPr>
                <a:t>착용</a:t>
              </a:r>
              <a: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  <a:t>, </a:t>
              </a: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발판 </a:t>
              </a:r>
              <a:r>
                <a:rPr lang="ko-KR" altLang="en-US" sz="1300" b="1" spc="-119" dirty="0">
                  <a:solidFill>
                    <a:srgbClr val="1185D1"/>
                  </a:solidFill>
                  <a:latin typeface="맑은 고딕"/>
                </a:rPr>
                <a:t>고정 설치</a:t>
              </a:r>
              <a:endParaRPr lang="en-US" altLang="ko-KR" sz="1300" b="1" spc="-119" dirty="0">
                <a:solidFill>
                  <a:srgbClr val="1185D1"/>
                </a:solidFill>
                <a:latin typeface="맑은 고딕"/>
              </a:endParaRPr>
            </a:p>
          </p:txBody>
        </p:sp>
        <p:cxnSp>
          <p:nvCxnSpPr>
            <p:cNvPr id="36" name="Straight Arrow Connector 35"/>
            <p:cNvCxnSpPr>
              <a:stCxn id="35" idx="3"/>
            </p:cNvCxnSpPr>
            <p:nvPr/>
          </p:nvCxnSpPr>
          <p:spPr>
            <a:xfrm flipV="1">
              <a:off x="3243873" y="4891957"/>
              <a:ext cx="540959" cy="334486"/>
            </a:xfrm>
            <a:prstGeom prst="straightConnector1">
              <a:avLst/>
            </a:prstGeom>
            <a:ln>
              <a:solidFill>
                <a:srgbClr val="1185D1"/>
              </a:solidFill>
              <a:tailEnd type="oval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Arrow Connector 37"/>
            <p:cNvCxnSpPr/>
            <p:nvPr/>
          </p:nvCxnSpPr>
          <p:spPr>
            <a:xfrm>
              <a:off x="4163092" y="3024212"/>
              <a:ext cx="0" cy="344926"/>
            </a:xfrm>
            <a:prstGeom prst="straightConnector1">
              <a:avLst/>
            </a:prstGeom>
            <a:ln>
              <a:solidFill>
                <a:srgbClr val="1185D1"/>
              </a:solidFill>
              <a:tailEnd type="oval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그룹 16"/>
          <p:cNvGrpSpPr/>
          <p:nvPr/>
        </p:nvGrpSpPr>
        <p:grpSpPr>
          <a:xfrm>
            <a:off x="4212679" y="1557586"/>
            <a:ext cx="5853670" cy="4405908"/>
            <a:chOff x="6285705" y="2124493"/>
            <a:chExt cx="4791250" cy="3606250"/>
          </a:xfrm>
        </p:grpSpPr>
        <p:sp>
          <p:nvSpPr>
            <p:cNvPr id="15" name="Rounded Rectangle 30"/>
            <p:cNvSpPr/>
            <p:nvPr/>
          </p:nvSpPr>
          <p:spPr>
            <a:xfrm>
              <a:off x="6285705" y="2124493"/>
              <a:ext cx="4791250" cy="3600834"/>
            </a:xfrm>
            <a:prstGeom prst="roundRect">
              <a:avLst>
                <a:gd name="adj" fmla="val 4616"/>
              </a:avLst>
            </a:prstGeom>
            <a:blipFill rotWithShape="1">
              <a:blip r:embed="rId2" cstate="print"/>
              <a:stretch>
                <a:fillRect/>
              </a:stretch>
            </a:blipFill>
            <a:ln w="3810"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en-US"/>
            </a:p>
          </p:txBody>
        </p:sp>
        <p:cxnSp>
          <p:nvCxnSpPr>
            <p:cNvPr id="16" name="Straight Arrow Connector 16"/>
            <p:cNvCxnSpPr>
              <a:stCxn id="21" idx="0"/>
            </p:cNvCxnSpPr>
            <p:nvPr/>
          </p:nvCxnSpPr>
          <p:spPr>
            <a:xfrm flipV="1">
              <a:off x="7351363" y="3721447"/>
              <a:ext cx="1046843" cy="867210"/>
            </a:xfrm>
            <a:prstGeom prst="straightConnector1">
              <a:avLst/>
            </a:prstGeom>
            <a:ln>
              <a:solidFill>
                <a:srgbClr val="1185D1"/>
              </a:solidFill>
              <a:tailEnd type="oval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ounded Rectangle 17"/>
            <p:cNvSpPr/>
            <p:nvPr/>
          </p:nvSpPr>
          <p:spPr>
            <a:xfrm>
              <a:off x="6377265" y="2239306"/>
              <a:ext cx="1511709" cy="942284"/>
            </a:xfrm>
            <a:prstGeom prst="roundRect">
              <a:avLst>
                <a:gd name="adj" fmla="val 6696"/>
              </a:avLst>
            </a:prstGeom>
            <a:solidFill>
              <a:schemeClr val="bg1"/>
            </a:solidFill>
            <a:ln w="25400" cap="rnd">
              <a:solidFill>
                <a:srgbClr val="1185D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85615" tIns="42808" rIns="85615" bIns="42808" rtlCol="0" anchor="ctr">
              <a:spAutoFit/>
            </a:bodyPr>
            <a:lstStyle/>
            <a:p>
              <a:pPr>
                <a:lnSpc>
                  <a:spcPts val="1546"/>
                </a:lnSpc>
                <a:spcAft>
                  <a:spcPts val="357"/>
                </a:spcAft>
              </a:pPr>
              <a:r>
                <a:rPr lang="ko-KR" altLang="en-US" sz="1300" spc="-119" dirty="0">
                  <a:solidFill>
                    <a:prstClr val="black"/>
                  </a:solidFill>
                  <a:latin typeface="맑은 고딕"/>
                </a:rPr>
                <a:t>상</a:t>
              </a:r>
              <a:r>
                <a:rPr lang="en-US" altLang="ko-KR" sz="1300" spc="-119" dirty="0">
                  <a:solidFill>
                    <a:prstClr val="black"/>
                  </a:solidFill>
                  <a:latin typeface="맑은 고딕"/>
                </a:rPr>
                <a:t>·</a:t>
              </a:r>
              <a:r>
                <a:rPr lang="ko-KR" altLang="en-US" sz="1300" spc="-119" dirty="0">
                  <a:solidFill>
                    <a:prstClr val="black"/>
                  </a:solidFill>
                  <a:latin typeface="맑은 고딕"/>
                </a:rPr>
                <a:t>하 이동 중 </a:t>
              </a:r>
              <a:r>
                <a:rPr lang="en-US" altLang="ko-KR" sz="1300" spc="-119" dirty="0" smtClean="0">
                  <a:solidFill>
                    <a:prstClr val="black"/>
                  </a:solidFill>
                  <a:latin typeface="맑은 고딕"/>
                </a:rPr>
                <a:t/>
              </a:r>
              <a:br>
                <a:rPr lang="en-US" altLang="ko-KR" sz="1300" spc="-119" dirty="0" smtClean="0">
                  <a:solidFill>
                    <a:prstClr val="black"/>
                  </a:solidFill>
                  <a:latin typeface="맑은 고딕"/>
                </a:rPr>
              </a:br>
              <a:r>
                <a:rPr lang="ko-KR" altLang="en-US" sz="1300" spc="-119" dirty="0" smtClean="0">
                  <a:solidFill>
                    <a:prstClr val="black"/>
                  </a:solidFill>
                  <a:latin typeface="맑은 고딕"/>
                </a:rPr>
                <a:t>떨어짐 위험</a:t>
              </a:r>
              <a:endParaRPr lang="en-US" altLang="ko-KR" sz="1300" spc="-119" dirty="0" smtClean="0">
                <a:solidFill>
                  <a:prstClr val="black"/>
                </a:solidFill>
                <a:latin typeface="맑은 고딕"/>
              </a:endParaRPr>
            </a:p>
            <a:p>
              <a:pPr>
                <a:lnSpc>
                  <a:spcPts val="1546"/>
                </a:lnSpc>
                <a:spcAft>
                  <a:spcPts val="357"/>
                </a:spcAft>
              </a:pP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승강 </a:t>
              </a:r>
              <a:r>
                <a:rPr lang="ko-KR" altLang="en-US" sz="1300" b="1" spc="-119" dirty="0">
                  <a:solidFill>
                    <a:srgbClr val="1185D1"/>
                  </a:solidFill>
                  <a:latin typeface="맑은 고딕"/>
                </a:rPr>
                <a:t>사다리 설치</a:t>
              </a:r>
              <a: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  <a:t>, </a:t>
              </a:r>
              <a:b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</a:b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안전대 </a:t>
              </a:r>
              <a:r>
                <a:rPr lang="ko-KR" altLang="en-US" sz="1300" b="1" spc="-119" dirty="0">
                  <a:solidFill>
                    <a:srgbClr val="1185D1"/>
                  </a:solidFill>
                  <a:latin typeface="맑은 고딕"/>
                </a:rPr>
                <a:t>착용</a:t>
              </a:r>
              <a:endParaRPr lang="en-US" altLang="ko-KR" sz="1300" b="1" spc="-119" dirty="0">
                <a:solidFill>
                  <a:srgbClr val="1185D1"/>
                </a:solidFill>
                <a:latin typeface="맑은 고딕"/>
              </a:endParaRPr>
            </a:p>
          </p:txBody>
        </p:sp>
        <p:sp>
          <p:nvSpPr>
            <p:cNvPr id="18" name="Rounded Rectangle 18"/>
            <p:cNvSpPr/>
            <p:nvPr/>
          </p:nvSpPr>
          <p:spPr>
            <a:xfrm>
              <a:off x="9343704" y="2139668"/>
              <a:ext cx="1623944" cy="966529"/>
            </a:xfrm>
            <a:prstGeom prst="roundRect">
              <a:avLst>
                <a:gd name="adj" fmla="val 6696"/>
              </a:avLst>
            </a:prstGeom>
            <a:solidFill>
              <a:schemeClr val="bg1"/>
            </a:solidFill>
            <a:ln w="25400" cap="rnd">
              <a:solidFill>
                <a:srgbClr val="1185D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108731" tIns="54366" rIns="108731" bIns="54366" rtlCol="0" anchor="ctr">
              <a:spAutoFit/>
            </a:bodyPr>
            <a:lstStyle/>
            <a:p>
              <a:pPr>
                <a:lnSpc>
                  <a:spcPts val="1546"/>
                </a:lnSpc>
                <a:spcAft>
                  <a:spcPts val="357"/>
                </a:spcAft>
              </a:pPr>
              <a:r>
                <a:rPr lang="ko-KR" altLang="en-US" sz="1300" spc="-119" dirty="0">
                  <a:solidFill>
                    <a:prstClr val="black"/>
                  </a:solidFill>
                  <a:latin typeface="맑은 고딕"/>
                </a:rPr>
                <a:t>상부 작업 중 떨어짐 </a:t>
              </a:r>
              <a:r>
                <a:rPr lang="ko-KR" altLang="en-US" sz="1300" spc="-119" dirty="0" smtClean="0">
                  <a:solidFill>
                    <a:prstClr val="black"/>
                  </a:solidFill>
                  <a:latin typeface="맑은 고딕"/>
                </a:rPr>
                <a:t>위험</a:t>
              </a:r>
              <a:endParaRPr lang="en-US" altLang="ko-KR" sz="1300" spc="-119" dirty="0" smtClean="0">
                <a:solidFill>
                  <a:prstClr val="black"/>
                </a:solidFill>
                <a:latin typeface="맑은 고딕"/>
              </a:endParaRPr>
            </a:p>
            <a:p>
              <a:pPr>
                <a:lnSpc>
                  <a:spcPts val="1546"/>
                </a:lnSpc>
                <a:spcAft>
                  <a:spcPts val="357"/>
                </a:spcAft>
              </a:pP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안전난간 </a:t>
              </a:r>
              <a:r>
                <a:rPr lang="ko-KR" altLang="en-US" sz="1300" b="1" spc="-119" dirty="0">
                  <a:solidFill>
                    <a:srgbClr val="1185D1"/>
                  </a:solidFill>
                  <a:latin typeface="맑은 고딕"/>
                </a:rPr>
                <a:t>설치</a:t>
              </a:r>
              <a: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  <a:t>, </a:t>
              </a: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안전대 </a:t>
              </a:r>
              <a:r>
                <a:rPr lang="ko-KR" altLang="en-US" sz="1300" b="1" spc="-119" dirty="0">
                  <a:solidFill>
                    <a:srgbClr val="1185D1"/>
                  </a:solidFill>
                  <a:latin typeface="맑은 고딕"/>
                </a:rPr>
                <a:t>착용</a:t>
              </a:r>
            </a:p>
          </p:txBody>
        </p:sp>
        <p:cxnSp>
          <p:nvCxnSpPr>
            <p:cNvPr id="19" name="Straight Arrow Connector 20"/>
            <p:cNvCxnSpPr>
              <a:stCxn id="18" idx="2"/>
            </p:cNvCxnSpPr>
            <p:nvPr/>
          </p:nvCxnSpPr>
          <p:spPr>
            <a:xfrm flipH="1">
              <a:off x="9212370" y="3106197"/>
              <a:ext cx="943306" cy="443744"/>
            </a:xfrm>
            <a:prstGeom prst="straightConnector1">
              <a:avLst/>
            </a:prstGeom>
            <a:ln>
              <a:solidFill>
                <a:srgbClr val="1185D1"/>
              </a:solidFill>
              <a:tailEnd type="oval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22"/>
            <p:cNvCxnSpPr>
              <a:stCxn id="22" idx="2"/>
            </p:cNvCxnSpPr>
            <p:nvPr/>
          </p:nvCxnSpPr>
          <p:spPr>
            <a:xfrm flipH="1">
              <a:off x="9427184" y="5235250"/>
              <a:ext cx="685788" cy="352376"/>
            </a:xfrm>
            <a:prstGeom prst="straightConnector1">
              <a:avLst/>
            </a:prstGeom>
            <a:ln>
              <a:solidFill>
                <a:srgbClr val="1185D1"/>
              </a:solidFill>
              <a:tailEnd type="oval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ounded Rectangle 27"/>
            <p:cNvSpPr/>
            <p:nvPr/>
          </p:nvSpPr>
          <p:spPr>
            <a:xfrm>
              <a:off x="6372273" y="4588657"/>
              <a:ext cx="1958180" cy="1142086"/>
            </a:xfrm>
            <a:prstGeom prst="roundRect">
              <a:avLst>
                <a:gd name="adj" fmla="val 6696"/>
              </a:avLst>
            </a:prstGeom>
            <a:solidFill>
              <a:schemeClr val="bg1"/>
            </a:solidFill>
            <a:ln w="25400" cap="rnd">
              <a:solidFill>
                <a:srgbClr val="1185D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85615" tIns="42808" rIns="85615" bIns="42808" rtlCol="0" anchor="ctr">
              <a:spAutoFit/>
            </a:bodyPr>
            <a:lstStyle/>
            <a:p>
              <a:pPr>
                <a:lnSpc>
                  <a:spcPts val="1546"/>
                </a:lnSpc>
                <a:spcAft>
                  <a:spcPts val="357"/>
                </a:spcAft>
              </a:pPr>
              <a:r>
                <a:rPr lang="ko-KR" altLang="en-US" sz="1300" spc="-119" dirty="0" smtClean="0">
                  <a:solidFill>
                    <a:prstClr val="black"/>
                  </a:solidFill>
                  <a:latin typeface="맑은 고딕"/>
                </a:rPr>
                <a:t>상부 </a:t>
              </a:r>
              <a:r>
                <a:rPr lang="ko-KR" altLang="en-US" sz="1300" spc="-119" dirty="0">
                  <a:solidFill>
                    <a:prstClr val="black"/>
                  </a:solidFill>
                  <a:latin typeface="맑은 고딕"/>
                </a:rPr>
                <a:t>작업 시 재료</a:t>
              </a:r>
              <a:r>
                <a:rPr lang="en-US" altLang="ko-KR" sz="1300" spc="-119" dirty="0" smtClean="0">
                  <a:solidFill>
                    <a:prstClr val="black"/>
                  </a:solidFill>
                  <a:latin typeface="맑은 고딕"/>
                </a:rPr>
                <a:t>, </a:t>
              </a:r>
              <a:br>
                <a:rPr lang="en-US" altLang="ko-KR" sz="1300" spc="-119" dirty="0" smtClean="0">
                  <a:solidFill>
                    <a:prstClr val="black"/>
                  </a:solidFill>
                  <a:latin typeface="맑은 고딕"/>
                </a:rPr>
              </a:br>
              <a:r>
                <a:rPr lang="ko-KR" altLang="en-US" sz="1300" spc="-119" dirty="0" smtClean="0">
                  <a:solidFill>
                    <a:prstClr val="black"/>
                  </a:solidFill>
                  <a:latin typeface="맑은 고딕"/>
                </a:rPr>
                <a:t>공</a:t>
              </a:r>
              <a:r>
                <a:rPr lang="en-US" altLang="ko-KR" sz="1300" spc="-119" dirty="0">
                  <a:solidFill>
                    <a:prstClr val="black"/>
                  </a:solidFill>
                  <a:latin typeface="맑은 고딕"/>
                </a:rPr>
                <a:t>·</a:t>
              </a:r>
              <a:r>
                <a:rPr lang="ko-KR" altLang="en-US" sz="1300" spc="-119" dirty="0">
                  <a:solidFill>
                    <a:prstClr val="black"/>
                  </a:solidFill>
                  <a:latin typeface="맑은 고딕"/>
                </a:rPr>
                <a:t>도구 떨어질 </a:t>
              </a:r>
              <a:r>
                <a:rPr lang="ko-KR" altLang="en-US" sz="1300" spc="-119" dirty="0" smtClean="0">
                  <a:solidFill>
                    <a:prstClr val="black"/>
                  </a:solidFill>
                  <a:latin typeface="맑은 고딕"/>
                </a:rPr>
                <a:t>위험</a:t>
              </a:r>
              <a:endParaRPr lang="en-US" altLang="ko-KR" sz="1300" spc="-119" dirty="0" smtClean="0">
                <a:solidFill>
                  <a:prstClr val="black"/>
                </a:solidFill>
                <a:latin typeface="맑은 고딕"/>
              </a:endParaRPr>
            </a:p>
            <a:p>
              <a:pPr>
                <a:lnSpc>
                  <a:spcPts val="1546"/>
                </a:lnSpc>
                <a:spcAft>
                  <a:spcPts val="357"/>
                </a:spcAft>
              </a:pP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재료</a:t>
              </a:r>
              <a:r>
                <a:rPr lang="en-US" altLang="ko-KR" sz="1300" b="1" spc="-119" dirty="0">
                  <a:solidFill>
                    <a:srgbClr val="1185D1"/>
                  </a:solidFill>
                  <a:latin typeface="맑은 고딕"/>
                </a:rPr>
                <a:t>, </a:t>
              </a:r>
              <a:r>
                <a:rPr lang="ko-KR" altLang="en-US" sz="1300" b="1" spc="-119" dirty="0">
                  <a:solidFill>
                    <a:srgbClr val="1185D1"/>
                  </a:solidFill>
                  <a:latin typeface="맑은 고딕"/>
                </a:rPr>
                <a:t>공구 </a:t>
              </a: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등은</a:t>
              </a:r>
              <a: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  <a:t> </a:t>
              </a:r>
              <a:b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</a:b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달기로프 </a:t>
              </a:r>
              <a:r>
                <a:rPr lang="ko-KR" altLang="en-US" sz="1300" b="1" spc="-119" dirty="0">
                  <a:solidFill>
                    <a:srgbClr val="1185D1"/>
                  </a:solidFill>
                  <a:latin typeface="맑은 고딕"/>
                </a:rPr>
                <a:t>및 </a:t>
              </a: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포대를</a:t>
              </a:r>
              <a: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  <a:t> </a:t>
              </a:r>
              <a:b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</a:b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사용하여 </a:t>
              </a:r>
              <a:r>
                <a:rPr lang="ko-KR" altLang="en-US" sz="1300" b="1" spc="-119" dirty="0">
                  <a:solidFill>
                    <a:srgbClr val="1185D1"/>
                  </a:solidFill>
                  <a:latin typeface="맑은 고딕"/>
                </a:rPr>
                <a:t>상</a:t>
              </a:r>
              <a:r>
                <a:rPr lang="en-US" altLang="ko-KR" sz="1300" b="1" spc="-119" dirty="0">
                  <a:solidFill>
                    <a:srgbClr val="1185D1"/>
                  </a:solidFill>
                  <a:latin typeface="맑은 고딕"/>
                </a:rPr>
                <a:t>·</a:t>
              </a:r>
              <a:r>
                <a:rPr lang="ko-KR" altLang="en-US" sz="1300" b="1" spc="-119" dirty="0">
                  <a:solidFill>
                    <a:srgbClr val="1185D1"/>
                  </a:solidFill>
                  <a:latin typeface="맑은 고딕"/>
                </a:rPr>
                <a:t>하 이동</a:t>
              </a:r>
              <a:endParaRPr lang="en-US" altLang="ko-KR" sz="1300" b="1" spc="-119" dirty="0">
                <a:solidFill>
                  <a:srgbClr val="1185D1"/>
                </a:solidFill>
                <a:latin typeface="맑은 고딕"/>
              </a:endParaRPr>
            </a:p>
          </p:txBody>
        </p:sp>
        <p:sp>
          <p:nvSpPr>
            <p:cNvPr id="22" name="Rounded Rectangle 28"/>
            <p:cNvSpPr/>
            <p:nvPr/>
          </p:nvSpPr>
          <p:spPr>
            <a:xfrm>
              <a:off x="9148988" y="4068920"/>
              <a:ext cx="1927967" cy="1166330"/>
            </a:xfrm>
            <a:prstGeom prst="roundRect">
              <a:avLst>
                <a:gd name="adj" fmla="val 6696"/>
              </a:avLst>
            </a:prstGeom>
            <a:solidFill>
              <a:schemeClr val="bg1"/>
            </a:solidFill>
            <a:ln w="25400" cap="rnd">
              <a:solidFill>
                <a:srgbClr val="1185D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108731" tIns="54366" rIns="108731" bIns="54366" rtlCol="0" anchor="ctr">
              <a:spAutoFit/>
            </a:bodyPr>
            <a:lstStyle/>
            <a:p>
              <a:pPr>
                <a:lnSpc>
                  <a:spcPts val="1546"/>
                </a:lnSpc>
                <a:spcAft>
                  <a:spcPts val="357"/>
                </a:spcAft>
              </a:pPr>
              <a:r>
                <a:rPr lang="ko-KR" altLang="en-US" sz="1300" spc="-119" dirty="0">
                  <a:solidFill>
                    <a:prstClr val="black"/>
                  </a:solidFill>
                  <a:latin typeface="맑은 고딕"/>
                </a:rPr>
                <a:t>상부 작업 시 </a:t>
              </a:r>
              <a:r>
                <a:rPr lang="en-US" altLang="ko-KR" sz="1300" spc="-119" dirty="0" smtClean="0">
                  <a:solidFill>
                    <a:prstClr val="black"/>
                  </a:solidFill>
                  <a:latin typeface="맑은 고딕"/>
                </a:rPr>
                <a:t/>
              </a:r>
              <a:br>
                <a:rPr lang="en-US" altLang="ko-KR" sz="1300" spc="-119" dirty="0" smtClean="0">
                  <a:solidFill>
                    <a:prstClr val="black"/>
                  </a:solidFill>
                  <a:latin typeface="맑은 고딕"/>
                </a:rPr>
              </a:br>
              <a:r>
                <a:rPr lang="ko-KR" altLang="en-US" sz="1300" spc="-119" dirty="0" smtClean="0">
                  <a:solidFill>
                    <a:prstClr val="black"/>
                  </a:solidFill>
                  <a:latin typeface="맑은 고딕"/>
                </a:rPr>
                <a:t>비계가 움직일</a:t>
              </a:r>
              <a:r>
                <a:rPr lang="en-US" altLang="ko-KR" sz="1300" spc="-119" dirty="0" smtClean="0">
                  <a:solidFill>
                    <a:prstClr val="black"/>
                  </a:solidFill>
                  <a:latin typeface="맑은 고딕"/>
                </a:rPr>
                <a:t> </a:t>
              </a:r>
              <a:r>
                <a:rPr lang="ko-KR" altLang="en-US" sz="1300" spc="-119" dirty="0" smtClean="0">
                  <a:solidFill>
                    <a:prstClr val="black"/>
                  </a:solidFill>
                  <a:latin typeface="맑은 고딕"/>
                </a:rPr>
                <a:t>위험</a:t>
              </a:r>
              <a:endParaRPr lang="en-US" altLang="ko-KR" sz="1300" spc="-119" dirty="0" smtClean="0">
                <a:solidFill>
                  <a:prstClr val="black"/>
                </a:solidFill>
                <a:latin typeface="맑은 고딕"/>
              </a:endParaRPr>
            </a:p>
            <a:p>
              <a:pPr>
                <a:lnSpc>
                  <a:spcPts val="1546"/>
                </a:lnSpc>
                <a:spcAft>
                  <a:spcPts val="357"/>
                </a:spcAft>
              </a:pP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아웃트리거 </a:t>
              </a:r>
              <a:r>
                <a:rPr lang="ko-KR" altLang="en-US" sz="1300" b="1" spc="-119" dirty="0">
                  <a:solidFill>
                    <a:srgbClr val="1185D1"/>
                  </a:solidFill>
                  <a:latin typeface="맑은 고딕"/>
                </a:rPr>
                <a:t>설치</a:t>
              </a:r>
              <a:r>
                <a:rPr lang="en-US" altLang="ko-KR" sz="1300" b="1" spc="-119" dirty="0">
                  <a:solidFill>
                    <a:srgbClr val="1185D1"/>
                  </a:solidFill>
                  <a:latin typeface="맑은 고딕"/>
                </a:rPr>
                <a:t>, </a:t>
              </a:r>
              <a: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  <a:t/>
              </a:r>
              <a:b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</a:b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바퀴에</a:t>
              </a:r>
              <a: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  <a:t> </a:t>
              </a: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구름방지장치</a:t>
              </a:r>
              <a: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  <a:t/>
              </a:r>
              <a:b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</a:br>
              <a: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  <a:t>(</a:t>
              </a:r>
              <a:r>
                <a:rPr lang="ko-KR" altLang="en-US" sz="1300" b="1" spc="-119" dirty="0">
                  <a:solidFill>
                    <a:srgbClr val="1185D1"/>
                  </a:solidFill>
                  <a:latin typeface="맑은 고딕"/>
                </a:rPr>
                <a:t>스토퍼</a:t>
              </a:r>
              <a: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  <a:t>) </a:t>
              </a: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부착</a:t>
              </a:r>
              <a:endParaRPr lang="ko-KR" altLang="en-US" sz="1300" b="1" spc="-119" dirty="0">
                <a:solidFill>
                  <a:srgbClr val="1185D1"/>
                </a:solidFill>
                <a:latin typeface="맑은 고딕"/>
              </a:endParaRPr>
            </a:p>
          </p:txBody>
        </p:sp>
        <p:cxnSp>
          <p:nvCxnSpPr>
            <p:cNvPr id="23" name="Straight Arrow Connector 47"/>
            <p:cNvCxnSpPr>
              <a:stCxn id="17" idx="3"/>
            </p:cNvCxnSpPr>
            <p:nvPr/>
          </p:nvCxnSpPr>
          <p:spPr>
            <a:xfrm>
              <a:off x="7888974" y="2710448"/>
              <a:ext cx="882958" cy="1282188"/>
            </a:xfrm>
            <a:prstGeom prst="straightConnector1">
              <a:avLst/>
            </a:prstGeom>
            <a:ln>
              <a:solidFill>
                <a:srgbClr val="1185D1"/>
              </a:solidFill>
              <a:tailEnd type="oval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" name="TextBox 30"/>
          <p:cNvSpPr txBox="1"/>
          <p:nvPr/>
        </p:nvSpPr>
        <p:spPr>
          <a:xfrm>
            <a:off x="684287" y="3213770"/>
            <a:ext cx="2376264" cy="4206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230" indent="-171230">
              <a:spcAft>
                <a:spcPts val="357"/>
              </a:spcAft>
            </a:pPr>
            <a:r>
              <a:rPr lang="ko-KR" altLang="en-US" sz="1200" spc="-59" dirty="0" smtClean="0">
                <a:latin typeface="+mn-ea"/>
              </a:rPr>
              <a:t>비계 등 가설구조물 공사의 사망재해</a:t>
            </a:r>
            <a:endParaRPr lang="en-US" altLang="ko-KR" sz="1200" spc="-59" dirty="0" smtClean="0">
              <a:latin typeface="+mn-ea"/>
            </a:endParaRPr>
          </a:p>
          <a:p>
            <a:pPr marL="171230" indent="-171230">
              <a:spcAft>
                <a:spcPts val="357"/>
              </a:spcAft>
            </a:pPr>
            <a:r>
              <a:rPr lang="ko-KR" altLang="en-US" sz="1200" spc="-59" dirty="0" smtClean="0">
                <a:latin typeface="+mn-ea"/>
              </a:rPr>
              <a:t>는 전체 사망재해의 </a:t>
            </a:r>
            <a:r>
              <a:rPr lang="en-US" altLang="ko-KR" sz="1200" spc="-59" dirty="0" smtClean="0">
                <a:solidFill>
                  <a:srgbClr val="1185D1"/>
                </a:solidFill>
                <a:latin typeface="+mn-ea"/>
              </a:rPr>
              <a:t>8%</a:t>
            </a:r>
            <a:r>
              <a:rPr lang="en-US" altLang="ko-KR" sz="1200" spc="-59" dirty="0" smtClean="0">
                <a:latin typeface="+mn-ea"/>
              </a:rPr>
              <a:t> </a:t>
            </a:r>
            <a:r>
              <a:rPr lang="ko-KR" altLang="en-US" sz="1200" spc="-59" dirty="0" smtClean="0">
                <a:latin typeface="+mn-ea"/>
              </a:rPr>
              <a:t>점유</a:t>
            </a:r>
            <a:endParaRPr lang="ko-KR" altLang="en-US" sz="1200" spc="-59" dirty="0">
              <a:latin typeface="+mn-ea"/>
            </a:endParaRPr>
          </a:p>
        </p:txBody>
      </p:sp>
      <p:grpSp>
        <p:nvGrpSpPr>
          <p:cNvPr id="32" name="그룹 31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33" name="직사각형 32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3</a:t>
              </a:r>
              <a:endParaRPr lang="ko-KR" altLang="en-US" sz="3800" dirty="0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사망사고 다발 </a:t>
              </a:r>
              <a:r>
                <a:rPr lang="ko-KR" altLang="en-US" sz="2800" b="1" spc="-133" dirty="0" err="1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작업공종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36" name="TextBox 35"/>
          <p:cNvSpPr txBox="1"/>
          <p:nvPr/>
        </p:nvSpPr>
        <p:spPr>
          <a:xfrm>
            <a:off x="655599" y="1572406"/>
            <a:ext cx="2404952" cy="9161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ct val="700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04.</a:t>
            </a:r>
          </a:p>
          <a:p>
            <a:pPr marL="383558" indent="-383558">
              <a:lnSpc>
                <a:spcPct val="700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비계 등 가설구조물</a:t>
            </a:r>
            <a:endParaRPr lang="en-US" altLang="ko-KR" sz="2200" b="1" spc="-133" dirty="0" smtClean="0">
              <a:solidFill>
                <a:srgbClr val="33CCCC"/>
              </a:solidFill>
              <a:latin typeface="+mj-ea"/>
              <a:ea typeface="+mj-ea"/>
            </a:endParaRPr>
          </a:p>
          <a:p>
            <a:pPr marL="383558" indent="-383558">
              <a:lnSpc>
                <a:spcPct val="700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공사</a:t>
            </a: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(</a:t>
            </a: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떨어짐</a:t>
            </a: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, </a:t>
            </a: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무너짐</a:t>
            </a: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)</a:t>
            </a:r>
            <a:endParaRPr lang="ko-KR" altLang="en-US" sz="2200" b="1" spc="-133" dirty="0">
              <a:solidFill>
                <a:srgbClr val="33CCCC"/>
              </a:solidFill>
              <a:latin typeface="+mj-ea"/>
              <a:ea typeface="+mj-ea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84287" y="2637706"/>
            <a:ext cx="2471642" cy="2662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ct val="120000"/>
              </a:lnSpc>
            </a:pPr>
            <a:r>
              <a:rPr lang="ko-KR" altLang="en-US" sz="1600" b="1" spc="-133" dirty="0" smtClean="0">
                <a:solidFill>
                  <a:srgbClr val="666699"/>
                </a:solidFill>
                <a:latin typeface="+mj-ea"/>
                <a:ea typeface="+mj-ea"/>
              </a:rPr>
              <a:t>이동식 비계 작업</a:t>
            </a:r>
            <a:endParaRPr lang="ko-KR" altLang="en-US" sz="1600" b="1" spc="-133" dirty="0">
              <a:solidFill>
                <a:srgbClr val="666699"/>
              </a:solidFill>
              <a:latin typeface="+mj-ea"/>
              <a:ea typeface="+mj-ea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3" name="직사각형 2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3</a:t>
              </a:r>
              <a:endParaRPr lang="ko-KR" altLang="en-US" sz="3800" dirty="0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사망사고 다발 </a:t>
              </a:r>
              <a:r>
                <a:rPr lang="ko-KR" altLang="en-US" sz="2800" b="1" spc="-133" dirty="0" err="1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작업공종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pic>
        <p:nvPicPr>
          <p:cNvPr id="6" name="Picture 2" descr="C:\Users\john\Desktop\수정\사례버튼_1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231" y="2349674"/>
            <a:ext cx="792304" cy="105829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john\Desktop\수정\사례버튼_1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231" y="4249822"/>
            <a:ext cx="792304" cy="105218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420592" y="2277666"/>
            <a:ext cx="8064896" cy="15388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99653" indent="-299653">
              <a:lnSpc>
                <a:spcPct val="150000"/>
              </a:lnSpc>
              <a:spcAft>
                <a:spcPts val="357"/>
              </a:spcAft>
            </a:pPr>
            <a:r>
              <a:rPr lang="ko-KR" altLang="en-US" sz="1500" b="1" spc="-59" dirty="0" smtClean="0">
                <a:latin typeface="+mn-ea"/>
              </a:rPr>
              <a:t>비계 등 가설구조물 작업 중 떨어짐 및 무너짐에 의한 사망재해는 </a:t>
            </a:r>
            <a:endParaRPr lang="en-US" altLang="ko-KR" sz="1500" b="1" spc="-59" dirty="0" smtClean="0">
              <a:latin typeface="+mn-ea"/>
            </a:endParaRPr>
          </a:p>
          <a:p>
            <a:pPr marL="299653" indent="-299653">
              <a:lnSpc>
                <a:spcPct val="150000"/>
              </a:lnSpc>
              <a:spcAft>
                <a:spcPts val="357"/>
              </a:spcAft>
            </a:pPr>
            <a:r>
              <a:rPr lang="en-US" altLang="ko-KR" sz="1500" b="1" spc="-59" dirty="0" smtClean="0">
                <a:solidFill>
                  <a:srgbClr val="1185D1"/>
                </a:solidFill>
                <a:latin typeface="+mn-ea"/>
              </a:rPr>
              <a:t>❶	</a:t>
            </a:r>
            <a:r>
              <a:rPr lang="ko-KR" altLang="en-US" sz="1500" b="1" spc="-59" dirty="0" smtClean="0">
                <a:solidFill>
                  <a:srgbClr val="1185D1"/>
                </a:solidFill>
                <a:latin typeface="+mn-ea"/>
              </a:rPr>
              <a:t>작업 발판 설치불량</a:t>
            </a:r>
            <a:r>
              <a:rPr lang="en-US" altLang="ko-KR" sz="1500" b="1" spc="-59" dirty="0" smtClean="0">
                <a:solidFill>
                  <a:srgbClr val="1185D1"/>
                </a:solidFill>
                <a:latin typeface="+mn-ea"/>
              </a:rPr>
              <a:t>, </a:t>
            </a:r>
          </a:p>
          <a:p>
            <a:pPr marL="299653" indent="-299653">
              <a:lnSpc>
                <a:spcPct val="150000"/>
              </a:lnSpc>
              <a:spcAft>
                <a:spcPts val="357"/>
              </a:spcAft>
            </a:pPr>
            <a:r>
              <a:rPr lang="en-US" altLang="ko-KR" sz="1500" b="1" spc="-59" dirty="0" smtClean="0">
                <a:solidFill>
                  <a:srgbClr val="1185D1"/>
                </a:solidFill>
                <a:latin typeface="+mn-ea"/>
              </a:rPr>
              <a:t>❷	</a:t>
            </a:r>
            <a:r>
              <a:rPr lang="ko-KR" altLang="en-US" sz="1500" b="1" spc="-59" dirty="0" smtClean="0">
                <a:solidFill>
                  <a:srgbClr val="1185D1"/>
                </a:solidFill>
                <a:latin typeface="+mn-ea"/>
              </a:rPr>
              <a:t>작업발판 </a:t>
            </a:r>
            <a:r>
              <a:rPr lang="ko-KR" altLang="en-US" sz="1500" b="1" spc="-59" dirty="0" err="1" smtClean="0">
                <a:solidFill>
                  <a:srgbClr val="1185D1"/>
                </a:solidFill>
                <a:latin typeface="+mn-ea"/>
              </a:rPr>
              <a:t>단부</a:t>
            </a:r>
            <a:r>
              <a:rPr lang="ko-KR" altLang="en-US" sz="1500" b="1" spc="-59" dirty="0" smtClean="0">
                <a:solidFill>
                  <a:srgbClr val="1185D1"/>
                </a:solidFill>
                <a:latin typeface="+mn-ea"/>
              </a:rPr>
              <a:t> 안전난간 </a:t>
            </a:r>
            <a:r>
              <a:rPr lang="ko-KR" altLang="en-US" sz="1500" b="1" spc="-59" dirty="0" err="1" smtClean="0">
                <a:solidFill>
                  <a:srgbClr val="1185D1"/>
                </a:solidFill>
                <a:latin typeface="+mn-ea"/>
              </a:rPr>
              <a:t>미설치</a:t>
            </a:r>
            <a:r>
              <a:rPr lang="en-US" altLang="ko-KR" sz="1500" b="1" spc="-59" dirty="0" smtClean="0">
                <a:solidFill>
                  <a:srgbClr val="1185D1"/>
                </a:solidFill>
                <a:latin typeface="+mn-ea"/>
              </a:rPr>
              <a:t>, </a:t>
            </a:r>
          </a:p>
          <a:p>
            <a:pPr marL="299653" indent="-299653">
              <a:lnSpc>
                <a:spcPct val="150000"/>
              </a:lnSpc>
              <a:spcAft>
                <a:spcPts val="357"/>
              </a:spcAft>
            </a:pPr>
            <a:r>
              <a:rPr lang="en-US" altLang="ko-KR" sz="1500" b="1" spc="-59" dirty="0" smtClean="0">
                <a:solidFill>
                  <a:srgbClr val="1185D1"/>
                </a:solidFill>
                <a:latin typeface="+mn-ea"/>
              </a:rPr>
              <a:t>❸	</a:t>
            </a:r>
            <a:r>
              <a:rPr lang="ko-KR" altLang="en-US" sz="1500" b="1" spc="-59" dirty="0" err="1" smtClean="0">
                <a:solidFill>
                  <a:srgbClr val="1185D1"/>
                </a:solidFill>
                <a:latin typeface="+mn-ea"/>
              </a:rPr>
              <a:t>벽이음</a:t>
            </a:r>
            <a:r>
              <a:rPr lang="en-US" altLang="ko-KR" sz="1500" b="1" spc="-59" dirty="0" smtClean="0">
                <a:solidFill>
                  <a:srgbClr val="1185D1"/>
                </a:solidFill>
                <a:latin typeface="+mn-ea"/>
              </a:rPr>
              <a:t>, </a:t>
            </a:r>
            <a:r>
              <a:rPr lang="ko-KR" altLang="en-US" sz="1500" b="1" spc="-59" dirty="0" err="1" smtClean="0">
                <a:solidFill>
                  <a:srgbClr val="1185D1"/>
                </a:solidFill>
                <a:latin typeface="+mn-ea"/>
              </a:rPr>
              <a:t>아웃트리거</a:t>
            </a:r>
            <a:r>
              <a:rPr lang="ko-KR" altLang="en-US" sz="1500" b="1" spc="-59" dirty="0" smtClean="0">
                <a:solidFill>
                  <a:srgbClr val="1185D1"/>
                </a:solidFill>
                <a:latin typeface="+mn-ea"/>
              </a:rPr>
              <a:t> 등 무너짐 방지 조치 미흡</a:t>
            </a:r>
            <a:r>
              <a:rPr lang="ko-KR" altLang="en-US" sz="1500" b="1" spc="-59" dirty="0" smtClean="0">
                <a:latin typeface="+mn-ea"/>
              </a:rPr>
              <a:t>으로</a:t>
            </a:r>
            <a:r>
              <a:rPr lang="en-US" altLang="ko-KR" sz="1500" b="1" spc="-59" dirty="0" smtClean="0">
                <a:latin typeface="+mn-ea"/>
              </a:rPr>
              <a:t> </a:t>
            </a:r>
            <a:r>
              <a:rPr lang="ko-KR" altLang="en-US" sz="1500" b="1" spc="-59" dirty="0" smtClean="0">
                <a:latin typeface="+mn-ea"/>
              </a:rPr>
              <a:t>인해 주로 발생합니다</a:t>
            </a:r>
            <a:r>
              <a:rPr lang="en-US" altLang="ko-KR" sz="1500" b="1" spc="-59" dirty="0" smtClean="0">
                <a:latin typeface="+mn-ea"/>
              </a:rPr>
              <a:t>.</a:t>
            </a:r>
            <a:endParaRPr lang="ko-KR" altLang="en-US" sz="1500" b="1" spc="-59" dirty="0">
              <a:latin typeface="+mn-ea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420592" y="4193980"/>
            <a:ext cx="8064896" cy="18851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99653" indent="-299653">
              <a:lnSpc>
                <a:spcPct val="150000"/>
              </a:lnSpc>
              <a:spcAft>
                <a:spcPts val="357"/>
              </a:spcAft>
              <a:buClr>
                <a:schemeClr val="tx1"/>
              </a:buClr>
            </a:pPr>
            <a:r>
              <a:rPr lang="en-US" altLang="ko-KR" sz="1500" b="1" spc="-59" dirty="0" smtClean="0">
                <a:solidFill>
                  <a:srgbClr val="F0A514"/>
                </a:solidFill>
                <a:latin typeface="+mn-ea"/>
              </a:rPr>
              <a:t>❶</a:t>
            </a:r>
            <a:r>
              <a:rPr lang="en-US" altLang="ko-KR" sz="1500" b="1" spc="-59" dirty="0" smtClean="0">
                <a:latin typeface="+mn-ea"/>
              </a:rPr>
              <a:t>	</a:t>
            </a:r>
            <a:r>
              <a:rPr lang="ko-KR" altLang="en-US" sz="1500" b="1" spc="-59" dirty="0" smtClean="0">
                <a:latin typeface="+mn-ea"/>
              </a:rPr>
              <a:t>비계에는 이동 및 작업 중 떨어질 위험이 높으므로 작업 발판을 </a:t>
            </a:r>
            <a:r>
              <a:rPr lang="ko-KR" altLang="en-US" sz="1500" b="1" spc="-59" dirty="0" err="1" smtClean="0">
                <a:latin typeface="+mn-ea"/>
              </a:rPr>
              <a:t>밀실히</a:t>
            </a:r>
            <a:r>
              <a:rPr lang="ko-KR" altLang="en-US" sz="1500" b="1" spc="-59" dirty="0" smtClean="0">
                <a:latin typeface="+mn-ea"/>
              </a:rPr>
              <a:t> 설치</a:t>
            </a:r>
          </a:p>
          <a:p>
            <a:pPr marL="299653" indent="-299653">
              <a:lnSpc>
                <a:spcPct val="150000"/>
              </a:lnSpc>
              <a:spcAft>
                <a:spcPts val="357"/>
              </a:spcAft>
              <a:buClr>
                <a:schemeClr val="tx1"/>
              </a:buClr>
            </a:pPr>
            <a:r>
              <a:rPr lang="en-US" altLang="ko-KR" sz="1500" b="1" spc="-59" dirty="0" smtClean="0">
                <a:solidFill>
                  <a:srgbClr val="F0A514"/>
                </a:solidFill>
                <a:latin typeface="+mn-ea"/>
              </a:rPr>
              <a:t>❷</a:t>
            </a:r>
            <a:r>
              <a:rPr lang="en-US" altLang="ko-KR" sz="1500" b="1" spc="-59" dirty="0" smtClean="0">
                <a:solidFill>
                  <a:srgbClr val="1185D1"/>
                </a:solidFill>
                <a:latin typeface="+mn-ea"/>
              </a:rPr>
              <a:t>	</a:t>
            </a:r>
            <a:r>
              <a:rPr lang="ko-KR" altLang="en-US" sz="1500" b="1" spc="-59" dirty="0" smtClean="0">
                <a:latin typeface="+mn-ea"/>
              </a:rPr>
              <a:t>발판 </a:t>
            </a:r>
            <a:r>
              <a:rPr lang="ko-KR" altLang="en-US" sz="1500" b="1" spc="-59" dirty="0" err="1" smtClean="0">
                <a:latin typeface="+mn-ea"/>
              </a:rPr>
              <a:t>단부에는</a:t>
            </a:r>
            <a:r>
              <a:rPr lang="ko-KR" altLang="en-US" sz="1500" b="1" spc="-59" dirty="0" smtClean="0">
                <a:latin typeface="+mn-ea"/>
              </a:rPr>
              <a:t> 떨어짐 방지용 안전난간을 설치하고 근로자는 </a:t>
            </a:r>
            <a:r>
              <a:rPr lang="ko-KR" altLang="en-US" sz="1500" b="1" spc="-59" dirty="0" err="1" smtClean="0">
                <a:latin typeface="+mn-ea"/>
              </a:rPr>
              <a:t>안전대를</a:t>
            </a:r>
            <a:r>
              <a:rPr lang="ko-KR" altLang="en-US" sz="1500" b="1" spc="-59" dirty="0" smtClean="0">
                <a:latin typeface="+mn-ea"/>
              </a:rPr>
              <a:t> 걸고 작업</a:t>
            </a:r>
          </a:p>
          <a:p>
            <a:pPr marL="299653" indent="-299653">
              <a:lnSpc>
                <a:spcPct val="150000"/>
              </a:lnSpc>
              <a:spcAft>
                <a:spcPts val="357"/>
              </a:spcAft>
              <a:buClr>
                <a:schemeClr val="tx1"/>
              </a:buClr>
            </a:pPr>
            <a:r>
              <a:rPr lang="en-US" altLang="ko-KR" sz="1500" b="1" spc="-59" dirty="0" smtClean="0">
                <a:solidFill>
                  <a:srgbClr val="F0A514"/>
                </a:solidFill>
                <a:latin typeface="+mn-ea"/>
              </a:rPr>
              <a:t>❸</a:t>
            </a:r>
            <a:r>
              <a:rPr lang="en-US" altLang="ko-KR" sz="1500" b="1" spc="-59" dirty="0" smtClean="0">
                <a:solidFill>
                  <a:srgbClr val="1185D1"/>
                </a:solidFill>
                <a:latin typeface="+mn-ea"/>
              </a:rPr>
              <a:t>	</a:t>
            </a:r>
            <a:r>
              <a:rPr lang="ko-KR" altLang="en-US" sz="1500" b="1" spc="-59" dirty="0" smtClean="0">
                <a:latin typeface="+mn-ea"/>
              </a:rPr>
              <a:t>비계</a:t>
            </a:r>
            <a:r>
              <a:rPr lang="en-US" altLang="ko-KR" sz="1500" b="1" spc="-59" dirty="0" smtClean="0">
                <a:latin typeface="+mn-ea"/>
              </a:rPr>
              <a:t>, </a:t>
            </a:r>
            <a:r>
              <a:rPr lang="ko-KR" altLang="en-US" sz="1500" b="1" spc="-59" dirty="0" smtClean="0">
                <a:latin typeface="+mn-ea"/>
              </a:rPr>
              <a:t>이동식비계 등 가설구조물은 무너질 위험이 있으므로 전용철물로 </a:t>
            </a:r>
            <a:r>
              <a:rPr lang="ko-KR" altLang="en-US" sz="1500" b="1" spc="-59" dirty="0" err="1" smtClean="0">
                <a:latin typeface="+mn-ea"/>
              </a:rPr>
              <a:t>벽이음</a:t>
            </a:r>
            <a:r>
              <a:rPr lang="en-US" altLang="ko-KR" sz="1500" b="1" spc="-59" dirty="0" smtClean="0">
                <a:latin typeface="+mn-ea"/>
              </a:rPr>
              <a:t>(</a:t>
            </a:r>
            <a:r>
              <a:rPr lang="ko-KR" altLang="en-US" sz="1500" b="1" spc="-59" dirty="0" err="1" smtClean="0">
                <a:latin typeface="+mn-ea"/>
              </a:rPr>
              <a:t>아웃트리거</a:t>
            </a:r>
            <a:r>
              <a:rPr lang="en-US" altLang="ko-KR" sz="1500" b="1" spc="-59" dirty="0" smtClean="0">
                <a:latin typeface="+mn-ea"/>
              </a:rPr>
              <a:t>)</a:t>
            </a:r>
            <a:r>
              <a:rPr lang="ko-KR" altLang="en-US" sz="1500" b="1" spc="-59" dirty="0" smtClean="0">
                <a:latin typeface="+mn-ea"/>
              </a:rPr>
              <a:t>을 기준에 따라 견고히 설치</a:t>
            </a:r>
          </a:p>
          <a:p>
            <a:pPr marL="299653" indent="-299653">
              <a:lnSpc>
                <a:spcPct val="150000"/>
              </a:lnSpc>
              <a:spcAft>
                <a:spcPts val="357"/>
              </a:spcAft>
              <a:buClr>
                <a:schemeClr val="tx1"/>
              </a:buClr>
            </a:pPr>
            <a:endParaRPr lang="ko-KR" altLang="en-US" sz="1500" spc="-59" dirty="0">
              <a:latin typeface="+mn-e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55599" y="1572406"/>
            <a:ext cx="2404952" cy="5405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ct val="50000"/>
              </a:lnSpc>
              <a:spcAft>
                <a:spcPts val="799"/>
              </a:spcAft>
            </a:pPr>
            <a:r>
              <a:rPr lang="en-US" altLang="ko-KR" sz="1400" b="1" spc="-133" dirty="0" smtClean="0">
                <a:solidFill>
                  <a:srgbClr val="CDB4F2"/>
                </a:solidFill>
                <a:latin typeface="+mj-ea"/>
                <a:ea typeface="+mj-ea"/>
              </a:rPr>
              <a:t>04. </a:t>
            </a:r>
            <a:r>
              <a:rPr lang="ko-KR" altLang="en-US" sz="1400" b="1" spc="-133" dirty="0" smtClean="0">
                <a:solidFill>
                  <a:srgbClr val="CDB4F2"/>
                </a:solidFill>
                <a:latin typeface="+mj-ea"/>
                <a:ea typeface="+mj-ea"/>
              </a:rPr>
              <a:t>비계 등 가설구조물공사</a:t>
            </a:r>
            <a:endParaRPr lang="en-US" altLang="ko-KR" sz="1400" b="1" spc="-133" dirty="0" smtClean="0">
              <a:solidFill>
                <a:srgbClr val="CDB4F2"/>
              </a:solidFill>
              <a:latin typeface="+mj-ea"/>
              <a:ea typeface="+mj-ea"/>
            </a:endParaRPr>
          </a:p>
          <a:p>
            <a:pPr marL="383558" indent="-383558">
              <a:lnSpc>
                <a:spcPct val="50000"/>
              </a:lnSpc>
              <a:spcAft>
                <a:spcPts val="799"/>
              </a:spcAft>
            </a:pPr>
            <a:r>
              <a:rPr lang="en-US" altLang="ko-KR" sz="1400" b="1" spc="-133" dirty="0" smtClean="0">
                <a:solidFill>
                  <a:srgbClr val="CDB4F2"/>
                </a:solidFill>
                <a:latin typeface="+mj-ea"/>
                <a:ea typeface="+mj-ea"/>
              </a:rPr>
              <a:t>     (</a:t>
            </a:r>
            <a:r>
              <a:rPr lang="ko-KR" altLang="en-US" sz="1400" b="1" spc="-133" dirty="0" smtClean="0">
                <a:solidFill>
                  <a:srgbClr val="CDB4F2"/>
                </a:solidFill>
                <a:latin typeface="+mj-ea"/>
                <a:ea typeface="+mj-ea"/>
              </a:rPr>
              <a:t>떨어짐</a:t>
            </a:r>
            <a:r>
              <a:rPr lang="en-US" altLang="ko-KR" sz="1400" b="1" spc="-133" dirty="0" smtClean="0">
                <a:solidFill>
                  <a:srgbClr val="CDB4F2"/>
                </a:solidFill>
                <a:latin typeface="+mj-ea"/>
                <a:ea typeface="+mj-ea"/>
              </a:rPr>
              <a:t>, </a:t>
            </a:r>
            <a:r>
              <a:rPr lang="ko-KR" altLang="en-US" sz="1400" b="1" spc="-133" dirty="0" smtClean="0">
                <a:solidFill>
                  <a:srgbClr val="CDB4F2"/>
                </a:solidFill>
                <a:latin typeface="+mj-ea"/>
                <a:ea typeface="+mj-ea"/>
              </a:rPr>
              <a:t>무너짐</a:t>
            </a:r>
            <a:r>
              <a:rPr lang="en-US" altLang="ko-KR" sz="1400" b="1" spc="-133" dirty="0" smtClean="0">
                <a:solidFill>
                  <a:srgbClr val="CDB4F2"/>
                </a:solidFill>
                <a:latin typeface="+mj-ea"/>
                <a:ea typeface="+mj-ea"/>
              </a:rPr>
              <a:t>)</a:t>
            </a:r>
          </a:p>
          <a:p>
            <a:pPr marL="383558" indent="-383558">
              <a:lnSpc>
                <a:spcPct val="50000"/>
              </a:lnSpc>
              <a:spcAft>
                <a:spcPts val="799"/>
              </a:spcAft>
            </a:pPr>
            <a:endParaRPr lang="ko-KR" altLang="en-US" sz="1400" b="1" spc="-133" dirty="0">
              <a:solidFill>
                <a:srgbClr val="CDB4F2"/>
              </a:solidFill>
              <a:latin typeface="+mj-ea"/>
              <a:ea typeface="+mj-ea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71623" y="2053372"/>
            <a:ext cx="2404952" cy="1522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ct val="70000"/>
              </a:lnSpc>
              <a:spcAft>
                <a:spcPts val="799"/>
              </a:spcAft>
            </a:pPr>
            <a:r>
              <a:rPr lang="ko-KR" altLang="en-US" sz="1400" spc="-133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재해발생 및 예방대책</a:t>
            </a:r>
            <a:endParaRPr lang="ko-KR" altLang="en-US" sz="1400" spc="-133" dirty="0">
              <a:solidFill>
                <a:schemeClr val="tx1">
                  <a:lumMod val="65000"/>
                  <a:lumOff val="35000"/>
                </a:schemeClr>
              </a:solidFill>
              <a:latin typeface="+mj-ea"/>
              <a:ea typeface="+mj-ea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684287" y="3213770"/>
            <a:ext cx="2376264" cy="4206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230" indent="-171230">
              <a:spcAft>
                <a:spcPts val="357"/>
              </a:spcAft>
            </a:pPr>
            <a:r>
              <a:rPr lang="ko-KR" altLang="en-US" sz="1200" spc="-59" dirty="0" smtClean="0">
                <a:latin typeface="+mn-ea"/>
              </a:rPr>
              <a:t>비계 등 가설구조물 공사의 사망재해</a:t>
            </a:r>
            <a:endParaRPr lang="en-US" altLang="ko-KR" sz="1200" spc="-59" dirty="0" smtClean="0">
              <a:latin typeface="+mn-ea"/>
            </a:endParaRPr>
          </a:p>
          <a:p>
            <a:pPr marL="171230" indent="-171230">
              <a:spcAft>
                <a:spcPts val="357"/>
              </a:spcAft>
            </a:pPr>
            <a:r>
              <a:rPr lang="ko-KR" altLang="en-US" sz="1200" spc="-59" dirty="0" smtClean="0">
                <a:latin typeface="+mn-ea"/>
              </a:rPr>
              <a:t>는 전체 사망재해의 </a:t>
            </a:r>
            <a:r>
              <a:rPr lang="en-US" altLang="ko-KR" sz="1200" spc="-59" dirty="0" smtClean="0">
                <a:solidFill>
                  <a:srgbClr val="1185D1"/>
                </a:solidFill>
                <a:latin typeface="+mn-ea"/>
              </a:rPr>
              <a:t>8%</a:t>
            </a:r>
            <a:r>
              <a:rPr lang="en-US" altLang="ko-KR" sz="1200" spc="-59" dirty="0" smtClean="0">
                <a:latin typeface="+mn-ea"/>
              </a:rPr>
              <a:t> </a:t>
            </a:r>
            <a:r>
              <a:rPr lang="ko-KR" altLang="en-US" sz="1200" spc="-59" dirty="0" smtClean="0">
                <a:latin typeface="+mn-ea"/>
              </a:rPr>
              <a:t>점유</a:t>
            </a:r>
            <a:endParaRPr lang="ko-KR" altLang="en-US" sz="1200" spc="-59" dirty="0">
              <a:latin typeface="+mn-ea"/>
            </a:endParaRPr>
          </a:p>
        </p:txBody>
      </p:sp>
      <p:grpSp>
        <p:nvGrpSpPr>
          <p:cNvPr id="20" name="그룹 19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21" name="직사각형 20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3</a:t>
              </a:r>
              <a:endParaRPr lang="ko-KR" altLang="en-US" sz="3800" dirty="0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사망사고 다발 </a:t>
              </a:r>
              <a:r>
                <a:rPr lang="ko-KR" altLang="en-US" sz="2800" b="1" spc="-133" dirty="0" err="1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작업공종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655599" y="1572406"/>
            <a:ext cx="2404952" cy="9161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ct val="700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05.</a:t>
            </a:r>
          </a:p>
          <a:p>
            <a:pPr marL="383558" indent="-383558">
              <a:lnSpc>
                <a:spcPct val="700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철골조립공사</a:t>
            </a:r>
            <a:endParaRPr lang="en-US" altLang="ko-KR" sz="2200" b="1" spc="-133" dirty="0" smtClean="0">
              <a:solidFill>
                <a:srgbClr val="33CCCC"/>
              </a:solidFill>
              <a:latin typeface="+mj-ea"/>
              <a:ea typeface="+mj-ea"/>
            </a:endParaRPr>
          </a:p>
          <a:p>
            <a:pPr marL="383558" indent="-383558">
              <a:lnSpc>
                <a:spcPct val="700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(</a:t>
            </a: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떨어짐</a:t>
            </a: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, </a:t>
            </a: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맞음</a:t>
            </a: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)</a:t>
            </a:r>
            <a:endParaRPr lang="ko-KR" altLang="en-US" sz="2200" b="1" spc="-133" dirty="0">
              <a:solidFill>
                <a:srgbClr val="33CCCC"/>
              </a:solidFill>
              <a:latin typeface="+mj-ea"/>
              <a:ea typeface="+mj-ea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84287" y="2637706"/>
            <a:ext cx="2471642" cy="2662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ct val="120000"/>
              </a:lnSpc>
            </a:pPr>
            <a:r>
              <a:rPr lang="ko-KR" altLang="en-US" sz="1600" b="1" spc="-133" dirty="0" smtClean="0">
                <a:solidFill>
                  <a:srgbClr val="666699"/>
                </a:solidFill>
                <a:latin typeface="+mj-ea"/>
                <a:ea typeface="+mj-ea"/>
              </a:rPr>
              <a:t>철골 조립 작업</a:t>
            </a:r>
            <a:endParaRPr lang="ko-KR" altLang="en-US" sz="1600" b="1" spc="-133" dirty="0">
              <a:solidFill>
                <a:srgbClr val="666699"/>
              </a:solidFill>
              <a:latin typeface="+mj-ea"/>
              <a:ea typeface="+mj-ea"/>
            </a:endParaRPr>
          </a:p>
        </p:txBody>
      </p:sp>
      <p:grpSp>
        <p:nvGrpSpPr>
          <p:cNvPr id="46" name="그룹 45"/>
          <p:cNvGrpSpPr/>
          <p:nvPr/>
        </p:nvGrpSpPr>
        <p:grpSpPr>
          <a:xfrm>
            <a:off x="4212679" y="1557586"/>
            <a:ext cx="5733402" cy="4308903"/>
            <a:chOff x="1023129" y="2124492"/>
            <a:chExt cx="4791250" cy="3600834"/>
          </a:xfrm>
        </p:grpSpPr>
        <p:sp>
          <p:nvSpPr>
            <p:cNvPr id="47" name="Rounded Rectangle 4"/>
            <p:cNvSpPr/>
            <p:nvPr/>
          </p:nvSpPr>
          <p:spPr>
            <a:xfrm>
              <a:off x="1023129" y="2124492"/>
              <a:ext cx="4791250" cy="3600834"/>
            </a:xfrm>
            <a:prstGeom prst="roundRect">
              <a:avLst>
                <a:gd name="adj" fmla="val 4616"/>
              </a:avLst>
            </a:prstGeom>
            <a:blipFill rotWithShape="1">
              <a:blip r:embed="rId2" cstate="print"/>
              <a:stretch>
                <a:fillRect/>
              </a:stretch>
            </a:blipFill>
            <a:ln w="3810"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en-US"/>
            </a:p>
          </p:txBody>
        </p:sp>
        <p:sp>
          <p:nvSpPr>
            <p:cNvPr id="48" name="Rounded Rectangle 12"/>
            <p:cNvSpPr/>
            <p:nvPr/>
          </p:nvSpPr>
          <p:spPr>
            <a:xfrm>
              <a:off x="1126455" y="2232982"/>
              <a:ext cx="1691209" cy="1142086"/>
            </a:xfrm>
            <a:prstGeom prst="roundRect">
              <a:avLst>
                <a:gd name="adj" fmla="val 6696"/>
              </a:avLst>
            </a:prstGeom>
            <a:solidFill>
              <a:schemeClr val="bg1"/>
            </a:solidFill>
            <a:ln w="25400" cap="rnd">
              <a:solidFill>
                <a:srgbClr val="1185D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85615" tIns="42808" rIns="85615" bIns="42808" rtlCol="0" anchor="ctr">
              <a:spAutoFit/>
            </a:bodyPr>
            <a:lstStyle/>
            <a:p>
              <a:pPr>
                <a:lnSpc>
                  <a:spcPts val="1546"/>
                </a:lnSpc>
                <a:spcAft>
                  <a:spcPts val="357"/>
                </a:spcAft>
              </a:pPr>
              <a:r>
                <a:rPr lang="ko-KR" altLang="en-US" sz="1300" spc="-119" dirty="0">
                  <a:solidFill>
                    <a:prstClr val="black"/>
                  </a:solidFill>
                  <a:latin typeface="맑은 고딕"/>
                </a:rPr>
                <a:t>철골</a:t>
              </a:r>
              <a:r>
                <a:rPr lang="en-US" altLang="ko-KR" sz="1300" spc="-119" dirty="0">
                  <a:solidFill>
                    <a:prstClr val="black"/>
                  </a:solidFill>
                  <a:latin typeface="맑은 고딕"/>
                </a:rPr>
                <a:t>(H-</a:t>
              </a:r>
              <a:r>
                <a:rPr lang="ko-KR" altLang="en-US" sz="1300" spc="-119" dirty="0">
                  <a:solidFill>
                    <a:prstClr val="black"/>
                  </a:solidFill>
                  <a:latin typeface="맑은 고딕"/>
                </a:rPr>
                <a:t>빔</a:t>
              </a:r>
              <a:r>
                <a:rPr lang="en-US" altLang="ko-KR" sz="1300" spc="-119" dirty="0">
                  <a:solidFill>
                    <a:prstClr val="black"/>
                  </a:solidFill>
                  <a:latin typeface="맑은 고딕"/>
                </a:rPr>
                <a:t>) </a:t>
              </a:r>
              <a:r>
                <a:rPr lang="ko-KR" altLang="en-US" sz="1300" spc="-119" dirty="0">
                  <a:solidFill>
                    <a:prstClr val="black"/>
                  </a:solidFill>
                  <a:latin typeface="맑은 고딕"/>
                </a:rPr>
                <a:t>인양작업 </a:t>
              </a:r>
              <a:r>
                <a:rPr lang="ko-KR" altLang="en-US" sz="1300" spc="-119" dirty="0" smtClean="0">
                  <a:solidFill>
                    <a:prstClr val="black"/>
                  </a:solidFill>
                  <a:latin typeface="맑은 고딕"/>
                </a:rPr>
                <a:t>시</a:t>
              </a:r>
              <a:r>
                <a:rPr lang="en-US" altLang="ko-KR" sz="1300" spc="-119" dirty="0" smtClean="0">
                  <a:solidFill>
                    <a:prstClr val="black"/>
                  </a:solidFill>
                  <a:latin typeface="맑은 고딕"/>
                </a:rPr>
                <a:t> </a:t>
              </a:r>
              <a:r>
                <a:rPr lang="ko-KR" altLang="en-US" sz="1300" spc="-119" dirty="0" smtClean="0">
                  <a:solidFill>
                    <a:prstClr val="black"/>
                  </a:solidFill>
                  <a:latin typeface="맑은 고딕"/>
                </a:rPr>
                <a:t>떨어질 위험</a:t>
              </a:r>
              <a:endParaRPr lang="en-US" altLang="ko-KR" sz="1300" spc="-119" dirty="0" smtClean="0">
                <a:solidFill>
                  <a:prstClr val="black"/>
                </a:solidFill>
                <a:latin typeface="맑은 고딕"/>
              </a:endParaRPr>
            </a:p>
            <a:p>
              <a:pPr>
                <a:lnSpc>
                  <a:spcPts val="1546"/>
                </a:lnSpc>
                <a:spcAft>
                  <a:spcPts val="357"/>
                </a:spcAft>
              </a:pP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안전한 </a:t>
              </a:r>
              <a:r>
                <a:rPr lang="ko-KR" altLang="en-US" sz="1300" b="1" spc="-119" dirty="0">
                  <a:solidFill>
                    <a:srgbClr val="1185D1"/>
                  </a:solidFill>
                  <a:latin typeface="맑은 고딕"/>
                </a:rPr>
                <a:t>와이어로프 사용</a:t>
              </a:r>
              <a: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  <a:t>, 2</a:t>
              </a:r>
              <a:r>
                <a:rPr lang="ko-KR" altLang="en-US" sz="1300" b="1" spc="-119" dirty="0">
                  <a:solidFill>
                    <a:srgbClr val="1185D1"/>
                  </a:solidFill>
                  <a:latin typeface="맑은 고딕"/>
                </a:rPr>
                <a:t>줄걸이 결속</a:t>
              </a:r>
              <a:r>
                <a:rPr lang="en-US" altLang="ko-KR" sz="1300" b="1" spc="-119" dirty="0">
                  <a:solidFill>
                    <a:srgbClr val="1185D1"/>
                  </a:solidFill>
                  <a:latin typeface="맑은 고딕"/>
                </a:rPr>
                <a:t>, </a:t>
              </a: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하부</a:t>
              </a:r>
              <a: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  <a:t> </a:t>
              </a: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인원 </a:t>
              </a:r>
              <a:r>
                <a:rPr lang="ko-KR" altLang="en-US" sz="1300" b="1" spc="-119" dirty="0">
                  <a:solidFill>
                    <a:srgbClr val="1185D1"/>
                  </a:solidFill>
                  <a:latin typeface="맑은 고딕"/>
                </a:rPr>
                <a:t>통제</a:t>
              </a:r>
              <a:endParaRPr lang="en-US" altLang="ko-KR" sz="1300" b="1" spc="-119" dirty="0">
                <a:solidFill>
                  <a:srgbClr val="1185D1"/>
                </a:solidFill>
                <a:latin typeface="맑은 고딕"/>
              </a:endParaRPr>
            </a:p>
          </p:txBody>
        </p:sp>
        <p:cxnSp>
          <p:nvCxnSpPr>
            <p:cNvPr id="49" name="Straight Arrow Connector 13"/>
            <p:cNvCxnSpPr>
              <a:stCxn id="50" idx="2"/>
            </p:cNvCxnSpPr>
            <p:nvPr/>
          </p:nvCxnSpPr>
          <p:spPr>
            <a:xfrm flipH="1">
              <a:off x="3997865" y="3135104"/>
              <a:ext cx="396532" cy="188935"/>
            </a:xfrm>
            <a:prstGeom prst="straightConnector1">
              <a:avLst/>
            </a:prstGeom>
            <a:ln>
              <a:solidFill>
                <a:srgbClr val="1185D1"/>
              </a:solidFill>
              <a:tailEnd type="oval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Rounded Rectangle 14"/>
            <p:cNvSpPr/>
            <p:nvPr/>
          </p:nvSpPr>
          <p:spPr>
            <a:xfrm>
              <a:off x="3107400" y="2168575"/>
              <a:ext cx="2573994" cy="966529"/>
            </a:xfrm>
            <a:prstGeom prst="roundRect">
              <a:avLst>
                <a:gd name="adj" fmla="val 6696"/>
              </a:avLst>
            </a:prstGeom>
            <a:solidFill>
              <a:schemeClr val="bg1"/>
            </a:solidFill>
            <a:ln w="25400" cap="rnd">
              <a:solidFill>
                <a:srgbClr val="1185D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08731" tIns="54366" rIns="108731" bIns="54366" rtlCol="0" anchor="ctr">
              <a:spAutoFit/>
            </a:bodyPr>
            <a:lstStyle/>
            <a:p>
              <a:pPr>
                <a:lnSpc>
                  <a:spcPts val="1546"/>
                </a:lnSpc>
                <a:spcAft>
                  <a:spcPts val="357"/>
                </a:spcAft>
              </a:pPr>
              <a:r>
                <a:rPr lang="ko-KR" altLang="en-US" sz="1300" spc="-119" dirty="0">
                  <a:solidFill>
                    <a:prstClr val="black"/>
                  </a:solidFill>
                  <a:latin typeface="맑은 고딕"/>
                </a:rPr>
                <a:t>철골 상부작업 시 떨어질 </a:t>
              </a:r>
              <a:r>
                <a:rPr lang="ko-KR" altLang="en-US" sz="1300" spc="-119" dirty="0" smtClean="0">
                  <a:solidFill>
                    <a:prstClr val="black"/>
                  </a:solidFill>
                  <a:latin typeface="맑은 고딕"/>
                </a:rPr>
                <a:t>위험</a:t>
              </a:r>
              <a:endParaRPr lang="en-US" altLang="ko-KR" sz="1300" spc="-119" dirty="0" smtClean="0">
                <a:solidFill>
                  <a:prstClr val="black"/>
                </a:solidFill>
                <a:latin typeface="맑은 고딕"/>
              </a:endParaRPr>
            </a:p>
            <a:p>
              <a:pPr>
                <a:lnSpc>
                  <a:spcPts val="1546"/>
                </a:lnSpc>
                <a:spcAft>
                  <a:spcPts val="357"/>
                </a:spcAft>
              </a:pP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수직</a:t>
              </a:r>
              <a:r>
                <a:rPr lang="en-US" altLang="ko-KR" sz="1300" b="1" spc="-119" dirty="0">
                  <a:solidFill>
                    <a:srgbClr val="1185D1"/>
                  </a:solidFill>
                  <a:latin typeface="맑은 고딕"/>
                </a:rPr>
                <a:t>·</a:t>
              </a:r>
              <a:r>
                <a:rPr lang="ko-KR" altLang="en-US" sz="1300" b="1" spc="-119" dirty="0">
                  <a:solidFill>
                    <a:srgbClr val="1185D1"/>
                  </a:solidFill>
                  <a:latin typeface="맑은 고딕"/>
                </a:rPr>
                <a:t>수평 안전대 </a:t>
              </a: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걸이</a:t>
              </a:r>
              <a: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  <a:t> </a:t>
              </a: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시설 </a:t>
              </a:r>
              <a: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  <a:t/>
              </a:r>
              <a:b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</a:b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설치</a:t>
              </a:r>
              <a:r>
                <a:rPr lang="en-US" altLang="ko-KR" sz="1300" b="1" spc="-119" dirty="0">
                  <a:solidFill>
                    <a:srgbClr val="1185D1"/>
                  </a:solidFill>
                  <a:latin typeface="맑은 고딕"/>
                </a:rPr>
                <a:t>, </a:t>
              </a:r>
              <a:r>
                <a:rPr lang="ko-KR" altLang="en-US" sz="1300" b="1" spc="-119" dirty="0">
                  <a:solidFill>
                    <a:srgbClr val="1185D1"/>
                  </a:solidFill>
                  <a:latin typeface="맑은 고딕"/>
                </a:rPr>
                <a:t>안전대 착용</a:t>
              </a:r>
              <a: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  <a:t>, </a:t>
              </a: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필요 </a:t>
              </a:r>
              <a:r>
                <a:rPr lang="ko-KR" altLang="en-US" sz="1300" b="1" spc="-119" dirty="0">
                  <a:solidFill>
                    <a:srgbClr val="1185D1"/>
                  </a:solidFill>
                  <a:latin typeface="맑은 고딕"/>
                </a:rPr>
                <a:t>시 </a:t>
              </a:r>
              <a: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  <a:t>2</a:t>
              </a:r>
              <a:r>
                <a:rPr lang="ko-KR" altLang="en-US" sz="1300" b="1" spc="-119" dirty="0">
                  <a:solidFill>
                    <a:srgbClr val="1185D1"/>
                  </a:solidFill>
                  <a:latin typeface="맑은 고딕"/>
                </a:rPr>
                <a:t>줄 안전대 착용</a:t>
              </a:r>
              <a: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  <a:t>, </a:t>
              </a: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안전방망 </a:t>
              </a:r>
              <a:r>
                <a:rPr lang="ko-KR" altLang="en-US" sz="1300" b="1" spc="-119" dirty="0">
                  <a:solidFill>
                    <a:srgbClr val="1185D1"/>
                  </a:solidFill>
                  <a:latin typeface="맑은 고딕"/>
                </a:rPr>
                <a:t>설치</a:t>
              </a:r>
            </a:p>
          </p:txBody>
        </p:sp>
        <p:cxnSp>
          <p:nvCxnSpPr>
            <p:cNvPr id="51" name="Straight Arrow Connector 22"/>
            <p:cNvCxnSpPr>
              <a:stCxn id="55" idx="0"/>
            </p:cNvCxnSpPr>
            <p:nvPr/>
          </p:nvCxnSpPr>
          <p:spPr>
            <a:xfrm flipV="1">
              <a:off x="4442558" y="4355422"/>
              <a:ext cx="297948" cy="399918"/>
            </a:xfrm>
            <a:prstGeom prst="straightConnector1">
              <a:avLst/>
            </a:prstGeom>
            <a:ln>
              <a:solidFill>
                <a:srgbClr val="1185D1"/>
              </a:solidFill>
              <a:tailEnd type="oval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Rounded Rectangle 26"/>
            <p:cNvSpPr/>
            <p:nvPr/>
          </p:nvSpPr>
          <p:spPr>
            <a:xfrm>
              <a:off x="1126455" y="4491171"/>
              <a:ext cx="1802782" cy="1142086"/>
            </a:xfrm>
            <a:prstGeom prst="roundRect">
              <a:avLst>
                <a:gd name="adj" fmla="val 6696"/>
              </a:avLst>
            </a:prstGeom>
            <a:solidFill>
              <a:schemeClr val="bg1"/>
            </a:solidFill>
            <a:ln w="25400" cap="rnd">
              <a:solidFill>
                <a:srgbClr val="1185D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85615" tIns="42808" rIns="85615" bIns="42808" rtlCol="0" anchor="ctr">
              <a:spAutoFit/>
            </a:bodyPr>
            <a:lstStyle/>
            <a:p>
              <a:pPr>
                <a:lnSpc>
                  <a:spcPts val="1546"/>
                </a:lnSpc>
                <a:spcAft>
                  <a:spcPts val="357"/>
                </a:spcAft>
              </a:pPr>
              <a:r>
                <a:rPr lang="ko-KR" altLang="en-US" sz="1300" spc="-119" dirty="0">
                  <a:solidFill>
                    <a:prstClr val="black"/>
                  </a:solidFill>
                  <a:latin typeface="맑은 고딕"/>
                </a:rPr>
                <a:t>기둥 철골 승</a:t>
              </a:r>
              <a:r>
                <a:rPr lang="en-US" altLang="ko-KR" sz="1300" spc="-119" dirty="0">
                  <a:solidFill>
                    <a:prstClr val="black"/>
                  </a:solidFill>
                  <a:latin typeface="맑은 고딕"/>
                </a:rPr>
                <a:t>·</a:t>
              </a:r>
              <a:r>
                <a:rPr lang="ko-KR" altLang="en-US" sz="1300" spc="-119" dirty="0">
                  <a:solidFill>
                    <a:prstClr val="black"/>
                  </a:solidFill>
                  <a:latin typeface="맑은 고딕"/>
                </a:rPr>
                <a:t>하강 </a:t>
              </a:r>
              <a:r>
                <a:rPr lang="ko-KR" altLang="en-US" sz="1300" spc="-119" dirty="0" smtClean="0">
                  <a:solidFill>
                    <a:prstClr val="black"/>
                  </a:solidFill>
                  <a:latin typeface="맑은 고딕"/>
                </a:rPr>
                <a:t>시</a:t>
              </a:r>
              <a:r>
                <a:rPr lang="en-US" altLang="ko-KR" sz="1300" spc="-119" dirty="0" smtClean="0">
                  <a:solidFill>
                    <a:prstClr val="black"/>
                  </a:solidFill>
                  <a:latin typeface="맑은 고딕"/>
                </a:rPr>
                <a:t> </a:t>
              </a:r>
              <a:br>
                <a:rPr lang="en-US" altLang="ko-KR" sz="1300" spc="-119" dirty="0" smtClean="0">
                  <a:solidFill>
                    <a:prstClr val="black"/>
                  </a:solidFill>
                  <a:latin typeface="맑은 고딕"/>
                </a:rPr>
              </a:br>
              <a:r>
                <a:rPr lang="ko-KR" altLang="en-US" sz="1300" spc="-119" dirty="0" smtClean="0">
                  <a:solidFill>
                    <a:prstClr val="black"/>
                  </a:solidFill>
                  <a:latin typeface="맑은 고딕"/>
                </a:rPr>
                <a:t>떨어짐 위험</a:t>
              </a:r>
              <a:endParaRPr lang="en-US" altLang="ko-KR" sz="1300" spc="-119" dirty="0" smtClean="0">
                <a:solidFill>
                  <a:prstClr val="black"/>
                </a:solidFill>
                <a:latin typeface="맑은 고딕"/>
              </a:endParaRPr>
            </a:p>
            <a:p>
              <a:pPr>
                <a:lnSpc>
                  <a:spcPts val="1546"/>
                </a:lnSpc>
                <a:spcAft>
                  <a:spcPts val="357"/>
                </a:spcAft>
              </a:pP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수직 </a:t>
              </a:r>
              <a:r>
                <a:rPr lang="ko-KR" altLang="en-US" sz="1300" b="1" spc="-119" dirty="0">
                  <a:solidFill>
                    <a:srgbClr val="1185D1"/>
                  </a:solidFill>
                  <a:latin typeface="맑은 고딕"/>
                </a:rPr>
                <a:t>안전대 </a:t>
              </a: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걸이시설</a:t>
              </a:r>
              <a: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  <a:t> </a:t>
              </a:r>
              <a:b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</a:b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설치</a:t>
              </a:r>
              <a:r>
                <a:rPr lang="en-US" altLang="ko-KR" sz="1300" b="1" spc="-119" dirty="0">
                  <a:solidFill>
                    <a:srgbClr val="1185D1"/>
                  </a:solidFill>
                  <a:latin typeface="맑은 고딕"/>
                </a:rPr>
                <a:t>, </a:t>
              </a:r>
              <a:r>
                <a:rPr lang="ko-KR" altLang="en-US" sz="1300" b="1" spc="-119" dirty="0">
                  <a:solidFill>
                    <a:srgbClr val="1185D1"/>
                  </a:solidFill>
                  <a:latin typeface="맑은 고딕"/>
                </a:rPr>
                <a:t>안전대 </a:t>
              </a: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걸고</a:t>
              </a:r>
              <a: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  <a:t> </a:t>
              </a:r>
              <a:b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</a:b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상</a:t>
              </a:r>
              <a:r>
                <a:rPr lang="en-US" altLang="ko-KR" sz="1300" b="1" spc="-119" dirty="0">
                  <a:solidFill>
                    <a:srgbClr val="1185D1"/>
                  </a:solidFill>
                  <a:latin typeface="맑은 고딕"/>
                </a:rPr>
                <a:t>·</a:t>
              </a:r>
              <a:r>
                <a:rPr lang="ko-KR" altLang="en-US" sz="1300" b="1" spc="-119" dirty="0">
                  <a:solidFill>
                    <a:srgbClr val="1185D1"/>
                  </a:solidFill>
                  <a:latin typeface="맑은 고딕"/>
                </a:rPr>
                <a:t>하 이동</a:t>
              </a:r>
              <a:endParaRPr lang="en-US" altLang="ko-KR" sz="1300" b="1" spc="-119" dirty="0">
                <a:solidFill>
                  <a:srgbClr val="1185D1"/>
                </a:solidFill>
                <a:latin typeface="맑은 고딕"/>
              </a:endParaRPr>
            </a:p>
          </p:txBody>
        </p:sp>
        <p:cxnSp>
          <p:nvCxnSpPr>
            <p:cNvPr id="53" name="Straight Arrow Connector 35"/>
            <p:cNvCxnSpPr>
              <a:stCxn id="52" idx="0"/>
            </p:cNvCxnSpPr>
            <p:nvPr/>
          </p:nvCxnSpPr>
          <p:spPr>
            <a:xfrm flipH="1" flipV="1">
              <a:off x="1564202" y="3907671"/>
              <a:ext cx="463644" cy="583500"/>
            </a:xfrm>
            <a:prstGeom prst="straightConnector1">
              <a:avLst/>
            </a:prstGeom>
            <a:ln>
              <a:solidFill>
                <a:srgbClr val="1185D1"/>
              </a:solidFill>
              <a:tailEnd type="oval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Arrow Connector 37"/>
            <p:cNvCxnSpPr>
              <a:stCxn id="48" idx="2"/>
            </p:cNvCxnSpPr>
            <p:nvPr/>
          </p:nvCxnSpPr>
          <p:spPr>
            <a:xfrm>
              <a:off x="1972060" y="3375068"/>
              <a:ext cx="496112" cy="632739"/>
            </a:xfrm>
            <a:prstGeom prst="straightConnector1">
              <a:avLst/>
            </a:prstGeom>
            <a:ln>
              <a:solidFill>
                <a:srgbClr val="1185D1"/>
              </a:solidFill>
              <a:tailEnd type="oval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Rounded Rectangle 23"/>
            <p:cNvSpPr/>
            <p:nvPr/>
          </p:nvSpPr>
          <p:spPr>
            <a:xfrm>
              <a:off x="3169797" y="4755340"/>
              <a:ext cx="2545521" cy="942284"/>
            </a:xfrm>
            <a:prstGeom prst="roundRect">
              <a:avLst>
                <a:gd name="adj" fmla="val 6696"/>
              </a:avLst>
            </a:prstGeom>
            <a:solidFill>
              <a:schemeClr val="bg1"/>
            </a:solidFill>
            <a:ln w="25400" cap="rnd">
              <a:solidFill>
                <a:srgbClr val="1185D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85615" tIns="42808" rIns="85615" bIns="42808" rtlCol="0" anchor="ctr">
              <a:spAutoFit/>
            </a:bodyPr>
            <a:lstStyle/>
            <a:p>
              <a:pPr>
                <a:lnSpc>
                  <a:spcPts val="1546"/>
                </a:lnSpc>
                <a:spcAft>
                  <a:spcPts val="357"/>
                </a:spcAft>
              </a:pPr>
              <a:r>
                <a:rPr lang="ko-KR" altLang="en-US" sz="1300" spc="-119" dirty="0">
                  <a:solidFill>
                    <a:prstClr val="black"/>
                  </a:solidFill>
                  <a:latin typeface="맑은 고딕"/>
                </a:rPr>
                <a:t>자재</a:t>
              </a:r>
              <a:r>
                <a:rPr lang="en-US" altLang="ko-KR" sz="1300" spc="-119" dirty="0">
                  <a:solidFill>
                    <a:prstClr val="black"/>
                  </a:solidFill>
                  <a:latin typeface="맑은 고딕"/>
                </a:rPr>
                <a:t>, </a:t>
              </a:r>
              <a:r>
                <a:rPr lang="ko-KR" altLang="en-US" sz="1300" spc="-119" dirty="0">
                  <a:solidFill>
                    <a:prstClr val="black"/>
                  </a:solidFill>
                  <a:latin typeface="맑은 고딕"/>
                </a:rPr>
                <a:t>공</a:t>
              </a:r>
              <a:r>
                <a:rPr lang="en-US" altLang="ko-KR" sz="1300" spc="-119" dirty="0">
                  <a:solidFill>
                    <a:prstClr val="black"/>
                  </a:solidFill>
                  <a:latin typeface="맑은 고딕"/>
                </a:rPr>
                <a:t>·</a:t>
              </a:r>
              <a:r>
                <a:rPr lang="ko-KR" altLang="en-US" sz="1300" spc="-119" dirty="0">
                  <a:solidFill>
                    <a:prstClr val="black"/>
                  </a:solidFill>
                  <a:latin typeface="맑은 고딕"/>
                </a:rPr>
                <a:t>도구 떨어질 </a:t>
              </a:r>
              <a:r>
                <a:rPr lang="ko-KR" altLang="en-US" sz="1300" spc="-119" dirty="0" smtClean="0">
                  <a:solidFill>
                    <a:prstClr val="black"/>
                  </a:solidFill>
                  <a:latin typeface="맑은 고딕"/>
                </a:rPr>
                <a:t>위험</a:t>
              </a:r>
              <a:endParaRPr lang="en-US" altLang="ko-KR" sz="1300" spc="-119" dirty="0" smtClean="0">
                <a:solidFill>
                  <a:prstClr val="black"/>
                </a:solidFill>
                <a:latin typeface="맑은 고딕"/>
              </a:endParaRPr>
            </a:p>
            <a:p>
              <a:pPr>
                <a:lnSpc>
                  <a:spcPts val="1546"/>
                </a:lnSpc>
                <a:spcAft>
                  <a:spcPts val="357"/>
                </a:spcAft>
              </a:pP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철골 </a:t>
              </a:r>
              <a:r>
                <a:rPr lang="ko-KR" altLang="en-US" sz="1300" b="1" spc="-119" dirty="0">
                  <a:solidFill>
                    <a:srgbClr val="1185D1"/>
                  </a:solidFill>
                  <a:latin typeface="맑은 고딕"/>
                </a:rPr>
                <a:t>위에 방치 금지</a:t>
              </a:r>
              <a: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  <a:t>, </a:t>
              </a: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볼트</a:t>
              </a:r>
              <a:r>
                <a:rPr lang="en-US" altLang="ko-KR" sz="1300" b="1" spc="-119" dirty="0">
                  <a:solidFill>
                    <a:srgbClr val="1185D1"/>
                  </a:solidFill>
                  <a:latin typeface="맑은 고딕"/>
                </a:rPr>
                <a:t>·</a:t>
              </a:r>
              <a:r>
                <a:rPr lang="ko-KR" altLang="en-US" sz="1300" b="1" spc="-119" dirty="0">
                  <a:solidFill>
                    <a:srgbClr val="1185D1"/>
                  </a:solidFill>
                  <a:latin typeface="맑은 고딕"/>
                </a:rPr>
                <a:t>자루 등은 </a:t>
              </a: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전용</a:t>
              </a:r>
              <a: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  <a:t> </a:t>
              </a: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인양박스</a:t>
              </a:r>
              <a: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  <a:t/>
              </a:r>
              <a:b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</a:b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사용</a:t>
              </a:r>
              <a:r>
                <a:rPr lang="en-US" altLang="ko-KR" sz="1300" b="1" spc="-119" dirty="0">
                  <a:solidFill>
                    <a:srgbClr val="1185D1"/>
                  </a:solidFill>
                  <a:latin typeface="맑은 고딕"/>
                </a:rPr>
                <a:t>, </a:t>
              </a: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하부인원</a:t>
              </a:r>
              <a: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  <a:t> </a:t>
              </a: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통제</a:t>
              </a:r>
              <a:endParaRPr lang="en-US" altLang="ko-KR" sz="1300" b="1" spc="-119" dirty="0">
                <a:solidFill>
                  <a:srgbClr val="1185D1"/>
                </a:solidFill>
                <a:latin typeface="맑은 고딕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4600707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4287" y="3213770"/>
            <a:ext cx="2376264" cy="4206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230" indent="-171230">
              <a:spcAft>
                <a:spcPts val="357"/>
              </a:spcAft>
            </a:pPr>
            <a:r>
              <a:rPr lang="ko-KR" altLang="en-US" sz="1200" spc="-59" dirty="0" smtClean="0">
                <a:latin typeface="+mn-ea"/>
              </a:rPr>
              <a:t>비계 등 가설구조물 공사의 사망재해</a:t>
            </a:r>
            <a:endParaRPr lang="en-US" altLang="ko-KR" sz="1200" spc="-59" dirty="0" smtClean="0">
              <a:latin typeface="+mn-ea"/>
            </a:endParaRPr>
          </a:p>
          <a:p>
            <a:pPr marL="171230" indent="-171230">
              <a:spcAft>
                <a:spcPts val="357"/>
              </a:spcAft>
            </a:pPr>
            <a:r>
              <a:rPr lang="ko-KR" altLang="en-US" sz="1200" spc="-59" dirty="0" smtClean="0">
                <a:latin typeface="+mn-ea"/>
              </a:rPr>
              <a:t>는 전체 사망재해의 </a:t>
            </a:r>
            <a:r>
              <a:rPr lang="en-US" altLang="ko-KR" sz="1200" spc="-59" dirty="0" smtClean="0">
                <a:solidFill>
                  <a:srgbClr val="1185D1"/>
                </a:solidFill>
                <a:latin typeface="+mn-ea"/>
              </a:rPr>
              <a:t>8%</a:t>
            </a:r>
            <a:r>
              <a:rPr lang="en-US" altLang="ko-KR" sz="1200" spc="-59" dirty="0" smtClean="0">
                <a:latin typeface="+mn-ea"/>
              </a:rPr>
              <a:t> </a:t>
            </a:r>
            <a:r>
              <a:rPr lang="ko-KR" altLang="en-US" sz="1200" spc="-59" dirty="0" smtClean="0">
                <a:latin typeface="+mn-ea"/>
              </a:rPr>
              <a:t>점유</a:t>
            </a:r>
            <a:endParaRPr lang="ko-KR" altLang="en-US" sz="1200" spc="-59" dirty="0">
              <a:latin typeface="+mn-ea"/>
            </a:endParaRPr>
          </a:p>
        </p:txBody>
      </p:sp>
      <p:grpSp>
        <p:nvGrpSpPr>
          <p:cNvPr id="5" name="그룹 4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6" name="직사각형 5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3</a:t>
              </a:r>
              <a:endParaRPr lang="ko-KR" altLang="en-US" sz="3800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사망사고 다발 </a:t>
              </a:r>
              <a:r>
                <a:rPr lang="ko-KR" altLang="en-US" sz="2800" b="1" spc="-133" dirty="0" err="1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작업공종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655599" y="1572406"/>
            <a:ext cx="2404952" cy="9161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ct val="700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05.</a:t>
            </a:r>
          </a:p>
          <a:p>
            <a:pPr marL="383558" indent="-383558">
              <a:lnSpc>
                <a:spcPct val="700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철골조립공사</a:t>
            </a:r>
            <a:endParaRPr lang="en-US" altLang="ko-KR" sz="2200" b="1" spc="-133" dirty="0" smtClean="0">
              <a:solidFill>
                <a:srgbClr val="33CCCC"/>
              </a:solidFill>
              <a:latin typeface="+mj-ea"/>
              <a:ea typeface="+mj-ea"/>
            </a:endParaRPr>
          </a:p>
          <a:p>
            <a:pPr marL="383558" indent="-383558">
              <a:lnSpc>
                <a:spcPct val="700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(</a:t>
            </a: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떨어짐</a:t>
            </a: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, </a:t>
            </a: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맞음</a:t>
            </a: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)</a:t>
            </a:r>
            <a:endParaRPr lang="ko-KR" altLang="en-US" sz="2200" b="1" spc="-133" dirty="0">
              <a:solidFill>
                <a:srgbClr val="33CCCC"/>
              </a:solidFill>
              <a:latin typeface="+mj-ea"/>
              <a:ea typeface="+mj-e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84287" y="2637706"/>
            <a:ext cx="2471642" cy="2954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ct val="120000"/>
              </a:lnSpc>
            </a:pPr>
            <a:r>
              <a:rPr lang="ko-KR" altLang="en-US" sz="1600" b="1" spc="-133" dirty="0" err="1" smtClean="0">
                <a:solidFill>
                  <a:srgbClr val="666699"/>
                </a:solidFill>
                <a:latin typeface="+mj-ea"/>
                <a:ea typeface="+mj-ea"/>
              </a:rPr>
              <a:t>흙막이</a:t>
            </a:r>
            <a:r>
              <a:rPr lang="ko-KR" altLang="en-US" sz="1600" b="1" spc="-133" dirty="0" smtClean="0">
                <a:solidFill>
                  <a:srgbClr val="666699"/>
                </a:solidFill>
                <a:latin typeface="+mj-ea"/>
                <a:ea typeface="+mj-ea"/>
              </a:rPr>
              <a:t> </a:t>
            </a:r>
            <a:r>
              <a:rPr lang="ko-KR" altLang="en-US" sz="1600" b="1" spc="-133" dirty="0" err="1" smtClean="0">
                <a:solidFill>
                  <a:srgbClr val="666699"/>
                </a:solidFill>
                <a:latin typeface="+mj-ea"/>
                <a:ea typeface="+mj-ea"/>
              </a:rPr>
              <a:t>가시설</a:t>
            </a:r>
            <a:r>
              <a:rPr lang="ko-KR" altLang="en-US" sz="1600" b="1" spc="-133" dirty="0" smtClean="0">
                <a:solidFill>
                  <a:srgbClr val="666699"/>
                </a:solidFill>
                <a:latin typeface="+mj-ea"/>
                <a:ea typeface="+mj-ea"/>
              </a:rPr>
              <a:t> 작업</a:t>
            </a:r>
            <a:endParaRPr lang="ko-KR" altLang="en-US" sz="1600" b="1" spc="-133" dirty="0">
              <a:solidFill>
                <a:srgbClr val="666699"/>
              </a:solidFill>
              <a:latin typeface="+mj-ea"/>
              <a:ea typeface="+mj-ea"/>
            </a:endParaRPr>
          </a:p>
        </p:txBody>
      </p:sp>
      <p:grpSp>
        <p:nvGrpSpPr>
          <p:cNvPr id="21" name="그룹 20"/>
          <p:cNvGrpSpPr/>
          <p:nvPr/>
        </p:nvGrpSpPr>
        <p:grpSpPr>
          <a:xfrm>
            <a:off x="4212679" y="1557586"/>
            <a:ext cx="5733402" cy="4308903"/>
            <a:chOff x="6285705" y="2124492"/>
            <a:chExt cx="4791250" cy="3600834"/>
          </a:xfrm>
        </p:grpSpPr>
        <p:sp>
          <p:nvSpPr>
            <p:cNvPr id="22" name="Rounded Rectangle 30"/>
            <p:cNvSpPr/>
            <p:nvPr/>
          </p:nvSpPr>
          <p:spPr>
            <a:xfrm>
              <a:off x="6285705" y="2124492"/>
              <a:ext cx="4791250" cy="3600834"/>
            </a:xfrm>
            <a:prstGeom prst="roundRect">
              <a:avLst>
                <a:gd name="adj" fmla="val 4616"/>
              </a:avLst>
            </a:prstGeom>
            <a:blipFill rotWithShape="1">
              <a:blip r:embed="rId2" cstate="print"/>
              <a:stretch>
                <a:fillRect/>
              </a:stretch>
            </a:blipFill>
            <a:ln w="3810"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en-US"/>
            </a:p>
          </p:txBody>
        </p:sp>
        <p:cxnSp>
          <p:nvCxnSpPr>
            <p:cNvPr id="23" name="Straight Arrow Connector 16"/>
            <p:cNvCxnSpPr>
              <a:stCxn id="26" idx="3"/>
            </p:cNvCxnSpPr>
            <p:nvPr/>
          </p:nvCxnSpPr>
          <p:spPr>
            <a:xfrm flipV="1">
              <a:off x="9446254" y="5081324"/>
              <a:ext cx="694790" cy="154526"/>
            </a:xfrm>
            <a:prstGeom prst="straightConnector1">
              <a:avLst/>
            </a:prstGeom>
            <a:ln>
              <a:solidFill>
                <a:srgbClr val="1185D1"/>
              </a:solidFill>
              <a:tailEnd type="oval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ounded Rectangle 17"/>
            <p:cNvSpPr/>
            <p:nvPr/>
          </p:nvSpPr>
          <p:spPr>
            <a:xfrm>
              <a:off x="6398452" y="2151878"/>
              <a:ext cx="1860832" cy="1195366"/>
            </a:xfrm>
            <a:prstGeom prst="roundRect">
              <a:avLst>
                <a:gd name="adj" fmla="val 6696"/>
              </a:avLst>
            </a:prstGeom>
            <a:solidFill>
              <a:schemeClr val="bg1"/>
            </a:solidFill>
            <a:ln w="25400" cap="rnd">
              <a:solidFill>
                <a:srgbClr val="1185D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85615" tIns="42808" rIns="85615" bIns="42808" rtlCol="0" anchor="ctr">
              <a:spAutoFit/>
            </a:bodyPr>
            <a:lstStyle/>
            <a:p>
              <a:pPr>
                <a:lnSpc>
                  <a:spcPts val="1546"/>
                </a:lnSpc>
                <a:spcAft>
                  <a:spcPts val="357"/>
                </a:spcAft>
              </a:pPr>
              <a:r>
                <a:rPr lang="en-US" altLang="ko-KR" sz="1300" spc="-119" dirty="0">
                  <a:solidFill>
                    <a:prstClr val="black"/>
                  </a:solidFill>
                  <a:latin typeface="맑은 고딕"/>
                </a:rPr>
                <a:t>H-</a:t>
              </a:r>
              <a:r>
                <a:rPr lang="ko-KR" altLang="en-US" sz="1300" spc="-119" dirty="0">
                  <a:solidFill>
                    <a:prstClr val="black"/>
                  </a:solidFill>
                  <a:latin typeface="맑은 고딕"/>
                </a:rPr>
                <a:t>빔 </a:t>
              </a:r>
              <a:r>
                <a:rPr lang="ko-KR" altLang="en-US" sz="1300" spc="-119" dirty="0" smtClean="0">
                  <a:solidFill>
                    <a:prstClr val="black"/>
                  </a:solidFill>
                  <a:latin typeface="맑은 고딕"/>
                </a:rPr>
                <a:t>위에서</a:t>
              </a:r>
              <a:r>
                <a:rPr lang="en-US" altLang="ko-KR" sz="1300" spc="-119" dirty="0" smtClean="0">
                  <a:solidFill>
                    <a:prstClr val="black"/>
                  </a:solidFill>
                  <a:latin typeface="맑은 고딕"/>
                </a:rPr>
                <a:t> </a:t>
              </a:r>
              <a:br>
                <a:rPr lang="en-US" altLang="ko-KR" sz="1300" spc="-119" dirty="0" smtClean="0">
                  <a:solidFill>
                    <a:prstClr val="black"/>
                  </a:solidFill>
                  <a:latin typeface="맑은 고딕"/>
                </a:rPr>
              </a:br>
              <a:r>
                <a:rPr lang="ko-KR" altLang="en-US" sz="1300" spc="-119" dirty="0" smtClean="0">
                  <a:solidFill>
                    <a:prstClr val="black"/>
                  </a:solidFill>
                  <a:latin typeface="맑은 고딕"/>
                </a:rPr>
                <a:t>이동작업 </a:t>
              </a:r>
              <a:r>
                <a:rPr lang="ko-KR" altLang="en-US" sz="1300" spc="-119" dirty="0">
                  <a:solidFill>
                    <a:prstClr val="black"/>
                  </a:solidFill>
                  <a:latin typeface="맑은 고딕"/>
                </a:rPr>
                <a:t>중 </a:t>
              </a:r>
              <a:r>
                <a:rPr lang="ko-KR" altLang="en-US" sz="1300" spc="-119" dirty="0" smtClean="0">
                  <a:solidFill>
                    <a:prstClr val="black"/>
                  </a:solidFill>
                  <a:latin typeface="맑은 고딕"/>
                </a:rPr>
                <a:t>떨어짐</a:t>
              </a:r>
              <a:endParaRPr lang="en-US" altLang="ko-KR" sz="1300" spc="-119" dirty="0" smtClean="0">
                <a:solidFill>
                  <a:prstClr val="black"/>
                </a:solidFill>
                <a:latin typeface="맑은 고딕"/>
              </a:endParaRPr>
            </a:p>
            <a:p>
              <a:pPr>
                <a:lnSpc>
                  <a:spcPts val="1546"/>
                </a:lnSpc>
                <a:spcAft>
                  <a:spcPts val="357"/>
                </a:spcAft>
              </a:pP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안전대 걸이시설</a:t>
              </a:r>
              <a: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  <a:t> </a:t>
              </a:r>
              <a:b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</a:b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설치</a:t>
              </a:r>
              <a:r>
                <a:rPr lang="en-US" altLang="ko-KR" sz="1300" b="1" spc="-119" dirty="0">
                  <a:solidFill>
                    <a:srgbClr val="1185D1"/>
                  </a:solidFill>
                  <a:latin typeface="맑은 고딕"/>
                </a:rPr>
                <a:t>, </a:t>
              </a:r>
              <a:r>
                <a:rPr lang="ko-KR" altLang="en-US" sz="1300" b="1" spc="-119" dirty="0">
                  <a:solidFill>
                    <a:srgbClr val="1185D1"/>
                  </a:solidFill>
                  <a:latin typeface="맑은 고딕"/>
                </a:rPr>
                <a:t>안전대 걸고</a:t>
              </a:r>
            </a:p>
            <a:p>
              <a:pPr>
                <a:lnSpc>
                  <a:spcPts val="1546"/>
                </a:lnSpc>
                <a:spcAft>
                  <a:spcPts val="357"/>
                </a:spcAft>
              </a:pPr>
              <a:r>
                <a:rPr lang="ko-KR" altLang="en-US" sz="1300" b="1" spc="-119" dirty="0">
                  <a:solidFill>
                    <a:srgbClr val="1185D1"/>
                  </a:solidFill>
                  <a:latin typeface="맑은 고딕"/>
                </a:rPr>
                <a:t>이동 및 </a:t>
              </a: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작업</a:t>
              </a:r>
              <a:endParaRPr lang="en-US" altLang="ko-KR" sz="1300" b="1" spc="-119" dirty="0">
                <a:solidFill>
                  <a:srgbClr val="1185D1"/>
                </a:solidFill>
                <a:latin typeface="맑은 고딕"/>
              </a:endParaRPr>
            </a:p>
          </p:txBody>
        </p:sp>
        <p:sp>
          <p:nvSpPr>
            <p:cNvPr id="25" name="Rounded Rectangle 18"/>
            <p:cNvSpPr/>
            <p:nvPr/>
          </p:nvSpPr>
          <p:spPr>
            <a:xfrm>
              <a:off x="8386648" y="2168575"/>
              <a:ext cx="2627116" cy="966529"/>
            </a:xfrm>
            <a:prstGeom prst="roundRect">
              <a:avLst>
                <a:gd name="adj" fmla="val 6696"/>
              </a:avLst>
            </a:prstGeom>
            <a:solidFill>
              <a:schemeClr val="bg1"/>
            </a:solidFill>
            <a:ln w="25400" cap="rnd">
              <a:solidFill>
                <a:srgbClr val="1185D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08731" tIns="54366" rIns="108731" bIns="54366" rtlCol="0" anchor="ctr">
              <a:spAutoFit/>
            </a:bodyPr>
            <a:lstStyle/>
            <a:p>
              <a:pPr>
                <a:lnSpc>
                  <a:spcPts val="1546"/>
                </a:lnSpc>
                <a:spcAft>
                  <a:spcPts val="357"/>
                </a:spcAft>
              </a:pPr>
              <a:r>
                <a:rPr lang="ko-KR" altLang="en-US" sz="1300" spc="-119" dirty="0">
                  <a:solidFill>
                    <a:prstClr val="black"/>
                  </a:solidFill>
                  <a:latin typeface="맑은 고딕"/>
                </a:rPr>
                <a:t>흙막이 버팀보 위에 적재된 </a:t>
              </a:r>
              <a:r>
                <a:rPr lang="en-US" altLang="ko-KR" sz="1300" spc="-119" dirty="0" smtClean="0">
                  <a:solidFill>
                    <a:prstClr val="black"/>
                  </a:solidFill>
                  <a:latin typeface="맑은 고딕"/>
                </a:rPr>
                <a:t/>
              </a:r>
              <a:br>
                <a:rPr lang="en-US" altLang="ko-KR" sz="1300" spc="-119" dirty="0" smtClean="0">
                  <a:solidFill>
                    <a:prstClr val="black"/>
                  </a:solidFill>
                  <a:latin typeface="맑은 고딕"/>
                </a:rPr>
              </a:br>
              <a:r>
                <a:rPr lang="ko-KR" altLang="en-US" sz="1300" spc="-119" dirty="0" smtClean="0">
                  <a:solidFill>
                    <a:prstClr val="black"/>
                  </a:solidFill>
                  <a:latin typeface="맑은 고딕"/>
                </a:rPr>
                <a:t>자재</a:t>
              </a:r>
              <a:r>
                <a:rPr lang="en-US" altLang="ko-KR" sz="1300" spc="-119" dirty="0" smtClean="0">
                  <a:solidFill>
                    <a:prstClr val="black"/>
                  </a:solidFill>
                  <a:latin typeface="맑은 고딕"/>
                </a:rPr>
                <a:t>·</a:t>
              </a:r>
              <a:r>
                <a:rPr lang="ko-KR" altLang="en-US" sz="1300" spc="-119" dirty="0" smtClean="0">
                  <a:solidFill>
                    <a:prstClr val="black"/>
                  </a:solidFill>
                  <a:latin typeface="맑은 고딕"/>
                </a:rPr>
                <a:t>공구 </a:t>
              </a:r>
              <a:r>
                <a:rPr lang="ko-KR" altLang="en-US" sz="1300" spc="-119" dirty="0">
                  <a:solidFill>
                    <a:prstClr val="black"/>
                  </a:solidFill>
                  <a:latin typeface="맑은 고딕"/>
                </a:rPr>
                <a:t>등 떨어질 </a:t>
              </a:r>
              <a:r>
                <a:rPr lang="ko-KR" altLang="en-US" sz="1300" spc="-119" dirty="0" smtClean="0">
                  <a:solidFill>
                    <a:prstClr val="black"/>
                  </a:solidFill>
                  <a:latin typeface="맑은 고딕"/>
                </a:rPr>
                <a:t>위험</a:t>
              </a:r>
              <a:endParaRPr lang="en-US" altLang="ko-KR" sz="1300" spc="-119" dirty="0" smtClean="0">
                <a:solidFill>
                  <a:prstClr val="black"/>
                </a:solidFill>
                <a:latin typeface="맑은 고딕"/>
              </a:endParaRPr>
            </a:p>
            <a:p>
              <a:pPr>
                <a:lnSpc>
                  <a:spcPts val="1546"/>
                </a:lnSpc>
                <a:spcAft>
                  <a:spcPts val="357"/>
                </a:spcAft>
              </a:pP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버팀보 </a:t>
              </a:r>
              <a:r>
                <a:rPr lang="ko-KR" altLang="en-US" sz="1300" b="1" spc="-119" dirty="0">
                  <a:solidFill>
                    <a:srgbClr val="1185D1"/>
                  </a:solidFill>
                  <a:latin typeface="맑은 고딕"/>
                </a:rPr>
                <a:t>위 자재 적재금지</a:t>
              </a:r>
              <a:r>
                <a:rPr lang="en-US" altLang="ko-KR" sz="1300" b="1" spc="-119" dirty="0">
                  <a:solidFill>
                    <a:srgbClr val="1185D1"/>
                  </a:solidFill>
                  <a:latin typeface="맑은 고딕"/>
                </a:rPr>
                <a:t>, </a:t>
              </a:r>
              <a: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  <a:t/>
              </a:r>
              <a:b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</a:b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볼트</a:t>
              </a:r>
              <a: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  <a:t> </a:t>
              </a: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자루 </a:t>
              </a:r>
              <a:r>
                <a:rPr lang="ko-KR" altLang="en-US" sz="1300" b="1" spc="-119" dirty="0">
                  <a:solidFill>
                    <a:srgbClr val="1185D1"/>
                  </a:solidFill>
                  <a:latin typeface="맑은 고딕"/>
                </a:rPr>
                <a:t>등은 양중박스 사용</a:t>
              </a:r>
            </a:p>
          </p:txBody>
        </p:sp>
        <p:sp>
          <p:nvSpPr>
            <p:cNvPr id="26" name="Rounded Rectangle 27"/>
            <p:cNvSpPr/>
            <p:nvPr/>
          </p:nvSpPr>
          <p:spPr>
            <a:xfrm>
              <a:off x="6471939" y="4764708"/>
              <a:ext cx="2974315" cy="942284"/>
            </a:xfrm>
            <a:prstGeom prst="roundRect">
              <a:avLst>
                <a:gd name="adj" fmla="val 6696"/>
              </a:avLst>
            </a:prstGeom>
            <a:solidFill>
              <a:schemeClr val="bg1"/>
            </a:solidFill>
            <a:ln w="25400" cap="rnd">
              <a:solidFill>
                <a:srgbClr val="1185D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85615" tIns="42808" rIns="85615" bIns="42808" rtlCol="0" anchor="ctr">
              <a:spAutoFit/>
            </a:bodyPr>
            <a:lstStyle/>
            <a:p>
              <a:pPr>
                <a:lnSpc>
                  <a:spcPts val="1546"/>
                </a:lnSpc>
                <a:spcAft>
                  <a:spcPts val="357"/>
                </a:spcAft>
              </a:pPr>
              <a:r>
                <a:rPr lang="ko-KR" altLang="en-US" sz="1300" spc="-119" dirty="0">
                  <a:solidFill>
                    <a:prstClr val="black"/>
                  </a:solidFill>
                  <a:latin typeface="맑은 고딕"/>
                </a:rPr>
                <a:t>용접작업 중 감전 </a:t>
              </a:r>
              <a:r>
                <a:rPr lang="ko-KR" altLang="en-US" sz="1300" spc="-119" dirty="0" smtClean="0">
                  <a:solidFill>
                    <a:prstClr val="black"/>
                  </a:solidFill>
                  <a:latin typeface="맑은 고딕"/>
                </a:rPr>
                <a:t>위험</a:t>
              </a:r>
              <a:endParaRPr lang="en-US" altLang="ko-KR" sz="1300" spc="-119" dirty="0" smtClean="0">
                <a:solidFill>
                  <a:prstClr val="black"/>
                </a:solidFill>
                <a:latin typeface="맑은 고딕"/>
              </a:endParaRPr>
            </a:p>
            <a:p>
              <a:pPr>
                <a:lnSpc>
                  <a:spcPts val="1546"/>
                </a:lnSpc>
                <a:spcAft>
                  <a:spcPts val="357"/>
                </a:spcAft>
              </a:pP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용접기 자동전격방지기 </a:t>
              </a:r>
              <a:r>
                <a:rPr lang="ko-KR" altLang="en-US" sz="1300" b="1" spc="-119" dirty="0">
                  <a:solidFill>
                    <a:srgbClr val="1185D1"/>
                  </a:solidFill>
                  <a:latin typeface="맑은 고딕"/>
                </a:rPr>
                <a:t>부착</a:t>
              </a:r>
              <a:r>
                <a:rPr lang="en-US" altLang="ko-KR" sz="1300" b="1" spc="-119" dirty="0">
                  <a:solidFill>
                    <a:srgbClr val="1185D1"/>
                  </a:solidFill>
                  <a:latin typeface="맑은 고딕"/>
                </a:rPr>
                <a:t>, </a:t>
              </a:r>
              <a: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  <a:t/>
              </a:r>
              <a:b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</a:b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파손된</a:t>
              </a:r>
              <a: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  <a:t> </a:t>
              </a: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홀더</a:t>
              </a:r>
              <a:r>
                <a:rPr lang="en-US" altLang="ko-KR" sz="1300" b="1" spc="-119" dirty="0">
                  <a:solidFill>
                    <a:srgbClr val="1185D1"/>
                  </a:solidFill>
                  <a:latin typeface="맑은 고딕"/>
                </a:rPr>
                <a:t>(</a:t>
              </a:r>
              <a:r>
                <a:rPr lang="ko-KR" altLang="en-US" sz="1300" b="1" spc="-119" dirty="0">
                  <a:solidFill>
                    <a:srgbClr val="1185D1"/>
                  </a:solidFill>
                  <a:latin typeface="맑은 고딕"/>
                </a:rPr>
                <a:t>손잡이</a:t>
              </a:r>
              <a:r>
                <a:rPr lang="en-US" altLang="ko-KR" sz="1300" b="1" spc="-119" dirty="0">
                  <a:solidFill>
                    <a:srgbClr val="1185D1"/>
                  </a:solidFill>
                  <a:latin typeface="맑은 고딕"/>
                </a:rPr>
                <a:t>) </a:t>
              </a:r>
              <a:r>
                <a:rPr lang="ko-KR" altLang="en-US" sz="1300" b="1" spc="-119" dirty="0">
                  <a:solidFill>
                    <a:srgbClr val="1185D1"/>
                  </a:solidFill>
                  <a:latin typeface="맑은 고딕"/>
                </a:rPr>
                <a:t>사용금지</a:t>
              </a:r>
              <a:r>
                <a:rPr lang="en-US" altLang="ko-KR" sz="1300" b="1" spc="-119" dirty="0">
                  <a:solidFill>
                    <a:srgbClr val="1185D1"/>
                  </a:solidFill>
                  <a:latin typeface="맑은 고딕"/>
                </a:rPr>
                <a:t>, </a:t>
              </a:r>
              <a: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  <a:t/>
              </a:r>
              <a:b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</a:b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보안면</a:t>
              </a:r>
              <a: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  <a:t>, </a:t>
              </a: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용접장갑 </a:t>
              </a:r>
              <a:r>
                <a:rPr lang="ko-KR" altLang="en-US" sz="1300" b="1" spc="-119" dirty="0">
                  <a:solidFill>
                    <a:srgbClr val="1185D1"/>
                  </a:solidFill>
                  <a:latin typeface="맑은 고딕"/>
                </a:rPr>
                <a:t>등 보호구 착용</a:t>
              </a:r>
              <a:endParaRPr lang="en-US" altLang="ko-KR" sz="1300" b="1" spc="-119" dirty="0">
                <a:solidFill>
                  <a:srgbClr val="1185D1"/>
                </a:solidFill>
                <a:latin typeface="맑은 고딕"/>
              </a:endParaRPr>
            </a:p>
          </p:txBody>
        </p:sp>
        <p:cxnSp>
          <p:nvCxnSpPr>
            <p:cNvPr id="27" name="Straight Arrow Connector 32"/>
            <p:cNvCxnSpPr>
              <a:stCxn id="24" idx="2"/>
            </p:cNvCxnSpPr>
            <p:nvPr/>
          </p:nvCxnSpPr>
          <p:spPr>
            <a:xfrm flipH="1">
              <a:off x="6571736" y="3347244"/>
              <a:ext cx="757132" cy="586115"/>
            </a:xfrm>
            <a:prstGeom prst="straightConnector1">
              <a:avLst/>
            </a:prstGeom>
            <a:ln>
              <a:solidFill>
                <a:srgbClr val="1185D1"/>
              </a:solidFill>
              <a:tailEnd type="oval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33"/>
            <p:cNvCxnSpPr>
              <a:stCxn id="25" idx="2"/>
            </p:cNvCxnSpPr>
            <p:nvPr/>
          </p:nvCxnSpPr>
          <p:spPr>
            <a:xfrm flipH="1">
              <a:off x="9192302" y="3135104"/>
              <a:ext cx="507904" cy="928866"/>
            </a:xfrm>
            <a:prstGeom prst="straightConnector1">
              <a:avLst/>
            </a:prstGeom>
            <a:ln>
              <a:solidFill>
                <a:srgbClr val="1185D1"/>
              </a:solidFill>
              <a:tailEnd type="oval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3" name="직사각형 2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3</a:t>
              </a:r>
              <a:endParaRPr lang="ko-KR" altLang="en-US" sz="3800" dirty="0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사망사고 다발 </a:t>
              </a:r>
              <a:r>
                <a:rPr lang="ko-KR" altLang="en-US" sz="2800" b="1" spc="-133" dirty="0" err="1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작업공종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pic>
        <p:nvPicPr>
          <p:cNvPr id="6" name="Picture 2" descr="C:\Users\john\Desktop\수정\사례버튼_1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231" y="2349674"/>
            <a:ext cx="792304" cy="105829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john\Desktop\수정\사례버튼_1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231" y="4249822"/>
            <a:ext cx="792304" cy="105218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420592" y="2277666"/>
            <a:ext cx="8064896" cy="15388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99653" indent="-299653">
              <a:lnSpc>
                <a:spcPct val="150000"/>
              </a:lnSpc>
              <a:spcAft>
                <a:spcPts val="357"/>
              </a:spcAft>
            </a:pPr>
            <a:r>
              <a:rPr lang="ko-KR" altLang="en-US" sz="1500" b="1" spc="-59" dirty="0" smtClean="0">
                <a:latin typeface="+mn-ea"/>
              </a:rPr>
              <a:t>철골구조물</a:t>
            </a:r>
            <a:r>
              <a:rPr lang="en-US" altLang="ko-KR" sz="1500" b="1" spc="-59" dirty="0" smtClean="0">
                <a:latin typeface="+mn-ea"/>
              </a:rPr>
              <a:t>, </a:t>
            </a:r>
            <a:r>
              <a:rPr lang="ko-KR" altLang="en-US" sz="1500" b="1" spc="-59" dirty="0" err="1" smtClean="0">
                <a:latin typeface="+mn-ea"/>
              </a:rPr>
              <a:t>흙막이</a:t>
            </a:r>
            <a:r>
              <a:rPr lang="ko-KR" altLang="en-US" sz="1500" b="1" spc="-59" dirty="0" smtClean="0">
                <a:latin typeface="+mn-ea"/>
              </a:rPr>
              <a:t> </a:t>
            </a:r>
            <a:r>
              <a:rPr lang="ko-KR" altLang="en-US" sz="1500" b="1" spc="-59" dirty="0" err="1" smtClean="0">
                <a:latin typeface="+mn-ea"/>
              </a:rPr>
              <a:t>가시설</a:t>
            </a:r>
            <a:r>
              <a:rPr lang="ko-KR" altLang="en-US" sz="1500" b="1" spc="-59" dirty="0" smtClean="0">
                <a:latin typeface="+mn-ea"/>
              </a:rPr>
              <a:t> 등 철골 설치작업 중 떨어짐 및 맞음에 의한 사망재해는</a:t>
            </a:r>
            <a:endParaRPr lang="en-US" altLang="ko-KR" sz="1500" b="1" spc="-59" dirty="0" smtClean="0">
              <a:latin typeface="+mn-ea"/>
            </a:endParaRPr>
          </a:p>
          <a:p>
            <a:pPr marL="299653" indent="-299653">
              <a:lnSpc>
                <a:spcPct val="150000"/>
              </a:lnSpc>
              <a:spcAft>
                <a:spcPts val="357"/>
              </a:spcAft>
            </a:pPr>
            <a:r>
              <a:rPr lang="en-US" altLang="ko-KR" sz="1500" b="1" spc="-59" dirty="0" smtClean="0">
                <a:solidFill>
                  <a:srgbClr val="1185D1"/>
                </a:solidFill>
                <a:latin typeface="+mn-ea"/>
              </a:rPr>
              <a:t>❶	</a:t>
            </a:r>
            <a:r>
              <a:rPr lang="ko-KR" altLang="en-US" sz="1500" b="1" spc="-59" dirty="0" err="1" smtClean="0">
                <a:solidFill>
                  <a:srgbClr val="1185D1"/>
                </a:solidFill>
                <a:latin typeface="+mn-ea"/>
              </a:rPr>
              <a:t>추락방호망</a:t>
            </a:r>
            <a:r>
              <a:rPr lang="ko-KR" altLang="en-US" sz="1500" b="1" spc="-59" dirty="0" smtClean="0">
                <a:solidFill>
                  <a:srgbClr val="1185D1"/>
                </a:solidFill>
                <a:latin typeface="+mn-ea"/>
              </a:rPr>
              <a:t> </a:t>
            </a:r>
            <a:r>
              <a:rPr lang="ko-KR" altLang="en-US" sz="1500" b="1" spc="-59" dirty="0" err="1" smtClean="0">
                <a:solidFill>
                  <a:srgbClr val="1185D1"/>
                </a:solidFill>
                <a:latin typeface="+mn-ea"/>
              </a:rPr>
              <a:t>미설치</a:t>
            </a:r>
            <a:endParaRPr lang="en-US" altLang="ko-KR" sz="1500" b="1" spc="-59" dirty="0" smtClean="0">
              <a:solidFill>
                <a:srgbClr val="1185D1"/>
              </a:solidFill>
              <a:latin typeface="+mn-ea"/>
            </a:endParaRPr>
          </a:p>
          <a:p>
            <a:pPr marL="299653" indent="-299653">
              <a:lnSpc>
                <a:spcPct val="150000"/>
              </a:lnSpc>
              <a:spcAft>
                <a:spcPts val="357"/>
              </a:spcAft>
            </a:pPr>
            <a:r>
              <a:rPr lang="en-US" altLang="ko-KR" sz="1500" b="1" spc="-59" dirty="0" smtClean="0">
                <a:solidFill>
                  <a:srgbClr val="1185D1"/>
                </a:solidFill>
                <a:latin typeface="+mn-ea"/>
              </a:rPr>
              <a:t>❷	</a:t>
            </a:r>
            <a:r>
              <a:rPr lang="ko-KR" altLang="en-US" sz="1500" b="1" spc="-59" dirty="0" smtClean="0">
                <a:solidFill>
                  <a:srgbClr val="1185D1"/>
                </a:solidFill>
                <a:latin typeface="+mn-ea"/>
              </a:rPr>
              <a:t>근로자 </a:t>
            </a:r>
            <a:r>
              <a:rPr lang="ko-KR" altLang="en-US" sz="1500" b="1" spc="-59" dirty="0" err="1" smtClean="0">
                <a:solidFill>
                  <a:srgbClr val="1185D1"/>
                </a:solidFill>
                <a:latin typeface="+mn-ea"/>
              </a:rPr>
              <a:t>안전대</a:t>
            </a:r>
            <a:r>
              <a:rPr lang="ko-KR" altLang="en-US" sz="1500" b="1" spc="-59" dirty="0" smtClean="0">
                <a:solidFill>
                  <a:srgbClr val="1185D1"/>
                </a:solidFill>
                <a:latin typeface="+mn-ea"/>
              </a:rPr>
              <a:t> 미착용</a:t>
            </a:r>
            <a:endParaRPr lang="en-US" altLang="ko-KR" sz="1500" b="1" spc="-59" dirty="0" smtClean="0">
              <a:solidFill>
                <a:srgbClr val="1185D1"/>
              </a:solidFill>
              <a:latin typeface="+mn-ea"/>
            </a:endParaRPr>
          </a:p>
          <a:p>
            <a:pPr marL="299653" indent="-299653">
              <a:lnSpc>
                <a:spcPct val="150000"/>
              </a:lnSpc>
              <a:spcAft>
                <a:spcPts val="357"/>
              </a:spcAft>
            </a:pPr>
            <a:r>
              <a:rPr lang="en-US" altLang="ko-KR" sz="1500" b="1" spc="-59" dirty="0" smtClean="0">
                <a:solidFill>
                  <a:srgbClr val="1185D1"/>
                </a:solidFill>
                <a:latin typeface="+mn-ea"/>
              </a:rPr>
              <a:t>❸	</a:t>
            </a:r>
            <a:r>
              <a:rPr lang="ko-KR" altLang="en-US" sz="1500" b="1" spc="-59" dirty="0" smtClean="0">
                <a:solidFill>
                  <a:srgbClr val="1185D1"/>
                </a:solidFill>
                <a:latin typeface="+mn-ea"/>
              </a:rPr>
              <a:t>인양 방법 불량</a:t>
            </a:r>
            <a:r>
              <a:rPr lang="ko-KR" altLang="en-US" sz="1500" b="1" spc="-59" dirty="0" smtClean="0">
                <a:latin typeface="+mn-ea"/>
              </a:rPr>
              <a:t>으로 인해 주로</a:t>
            </a:r>
            <a:r>
              <a:rPr lang="en-US" altLang="ko-KR" sz="1500" b="1" spc="-59" dirty="0" smtClean="0">
                <a:latin typeface="+mn-ea"/>
              </a:rPr>
              <a:t> </a:t>
            </a:r>
            <a:r>
              <a:rPr lang="ko-KR" altLang="en-US" sz="1500" b="1" spc="-59" dirty="0" smtClean="0">
                <a:latin typeface="+mn-ea"/>
              </a:rPr>
              <a:t>발생합니다</a:t>
            </a:r>
            <a:r>
              <a:rPr lang="en-US" altLang="ko-KR" sz="1500" b="1" spc="-59" dirty="0" smtClean="0">
                <a:latin typeface="+mn-ea"/>
              </a:rPr>
              <a:t>.</a:t>
            </a:r>
            <a:endParaRPr lang="ko-KR" altLang="en-US" sz="1500" b="1" spc="-59" dirty="0">
              <a:latin typeface="+mn-ea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420592" y="4193980"/>
            <a:ext cx="8064896" cy="22313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99653" indent="-299653">
              <a:lnSpc>
                <a:spcPct val="150000"/>
              </a:lnSpc>
              <a:spcAft>
                <a:spcPts val="357"/>
              </a:spcAft>
              <a:buClr>
                <a:schemeClr val="tx1"/>
              </a:buClr>
            </a:pPr>
            <a:r>
              <a:rPr lang="en-US" altLang="ko-KR" sz="1500" b="1" spc="-59" dirty="0" smtClean="0">
                <a:solidFill>
                  <a:srgbClr val="F0A514"/>
                </a:solidFill>
                <a:latin typeface="+mn-ea"/>
              </a:rPr>
              <a:t>❶</a:t>
            </a:r>
            <a:r>
              <a:rPr lang="en-US" altLang="ko-KR" sz="1500" b="1" spc="-59" dirty="0" smtClean="0">
                <a:latin typeface="+mn-ea"/>
              </a:rPr>
              <a:t>	</a:t>
            </a:r>
            <a:r>
              <a:rPr lang="ko-KR" altLang="en-US" sz="1500" b="1" spc="-59" dirty="0" smtClean="0">
                <a:latin typeface="+mn-ea"/>
              </a:rPr>
              <a:t>눈으로 봐도 가장 위험한 건설작업이 바로 철골 작업이므로 작업장 하부에는 </a:t>
            </a:r>
            <a:br>
              <a:rPr lang="ko-KR" altLang="en-US" sz="1500" b="1" spc="-59" dirty="0" smtClean="0">
                <a:latin typeface="+mn-ea"/>
              </a:rPr>
            </a:br>
            <a:r>
              <a:rPr lang="ko-KR" altLang="en-US" sz="1500" b="1" spc="-59" dirty="0" err="1" smtClean="0">
                <a:latin typeface="+mn-ea"/>
              </a:rPr>
              <a:t>추락방호망</a:t>
            </a:r>
            <a:r>
              <a:rPr lang="ko-KR" altLang="en-US" sz="1500" b="1" spc="-59" dirty="0" smtClean="0">
                <a:latin typeface="+mn-ea"/>
              </a:rPr>
              <a:t> 설치</a:t>
            </a:r>
          </a:p>
          <a:p>
            <a:pPr marL="299653" indent="-299653">
              <a:lnSpc>
                <a:spcPct val="150000"/>
              </a:lnSpc>
              <a:spcAft>
                <a:spcPts val="357"/>
              </a:spcAft>
              <a:buClr>
                <a:schemeClr val="tx1"/>
              </a:buClr>
            </a:pPr>
            <a:r>
              <a:rPr lang="en-US" altLang="ko-KR" sz="1500" b="1" spc="-59" dirty="0" smtClean="0">
                <a:solidFill>
                  <a:srgbClr val="F0A514"/>
                </a:solidFill>
                <a:latin typeface="+mn-ea"/>
              </a:rPr>
              <a:t>❷	</a:t>
            </a:r>
            <a:r>
              <a:rPr lang="ko-KR" altLang="en-US" sz="1500" b="1" spc="-59" dirty="0" smtClean="0">
                <a:latin typeface="+mn-ea"/>
              </a:rPr>
              <a:t>철골 위에서 이동 및 작업 시에는 반드시 </a:t>
            </a:r>
            <a:r>
              <a:rPr lang="ko-KR" altLang="en-US" sz="1500" b="1" spc="-59" dirty="0" err="1" smtClean="0">
                <a:latin typeface="+mn-ea"/>
              </a:rPr>
              <a:t>안전대를</a:t>
            </a:r>
            <a:r>
              <a:rPr lang="ko-KR" altLang="en-US" sz="1500" b="1" spc="-59" dirty="0" smtClean="0">
                <a:latin typeface="+mn-ea"/>
              </a:rPr>
              <a:t> 걸고 이동 및 작업 실시</a:t>
            </a:r>
          </a:p>
          <a:p>
            <a:pPr marL="299653" indent="-299653">
              <a:lnSpc>
                <a:spcPct val="150000"/>
              </a:lnSpc>
              <a:spcAft>
                <a:spcPts val="357"/>
              </a:spcAft>
              <a:buClr>
                <a:schemeClr val="tx1"/>
              </a:buClr>
            </a:pPr>
            <a:r>
              <a:rPr lang="en-US" altLang="ko-KR" sz="1500" b="1" spc="-59" dirty="0" smtClean="0">
                <a:solidFill>
                  <a:srgbClr val="F0A514"/>
                </a:solidFill>
                <a:latin typeface="+mn-ea"/>
              </a:rPr>
              <a:t>❸	</a:t>
            </a:r>
            <a:r>
              <a:rPr lang="en-US" altLang="ko-KR" sz="1500" b="1" spc="-59" dirty="0" smtClean="0">
                <a:latin typeface="+mn-ea"/>
              </a:rPr>
              <a:t>H-Beam </a:t>
            </a:r>
            <a:r>
              <a:rPr lang="ko-KR" altLang="en-US" sz="1500" b="1" spc="-59" dirty="0" smtClean="0">
                <a:latin typeface="+mn-ea"/>
              </a:rPr>
              <a:t>등 철골자재를 양중 할 때에는 사전에 </a:t>
            </a:r>
            <a:r>
              <a:rPr lang="ko-KR" altLang="en-US" sz="1500" b="1" spc="-59" dirty="0" err="1" smtClean="0">
                <a:latin typeface="+mn-ea"/>
              </a:rPr>
              <a:t>줄걸이</a:t>
            </a:r>
            <a:r>
              <a:rPr lang="ko-KR" altLang="en-US" sz="1500" b="1" spc="-59" dirty="0" smtClean="0">
                <a:latin typeface="+mn-ea"/>
              </a:rPr>
              <a:t> 방법</a:t>
            </a:r>
            <a:r>
              <a:rPr lang="en-US" altLang="ko-KR" sz="1500" b="1" spc="-59" dirty="0" smtClean="0">
                <a:latin typeface="+mn-ea"/>
              </a:rPr>
              <a:t>, </a:t>
            </a:r>
            <a:r>
              <a:rPr lang="ko-KR" altLang="en-US" sz="1500" b="1" spc="-59" dirty="0" smtClean="0">
                <a:latin typeface="+mn-ea"/>
              </a:rPr>
              <a:t>체결상태 확인 등 안전성을 확보 하여야 하며</a:t>
            </a:r>
            <a:r>
              <a:rPr lang="en-US" altLang="ko-KR" sz="1500" b="1" spc="-59" dirty="0" smtClean="0">
                <a:latin typeface="+mn-ea"/>
              </a:rPr>
              <a:t>, </a:t>
            </a:r>
            <a:r>
              <a:rPr lang="ko-KR" altLang="en-US" sz="1500" b="1" spc="-59" dirty="0" smtClean="0">
                <a:latin typeface="+mn-ea"/>
              </a:rPr>
              <a:t>물체가 떨어질 위험구간에는 근로자 출입을 금지</a:t>
            </a:r>
          </a:p>
          <a:p>
            <a:pPr marL="299653" indent="-299653">
              <a:lnSpc>
                <a:spcPct val="150000"/>
              </a:lnSpc>
              <a:spcAft>
                <a:spcPts val="357"/>
              </a:spcAft>
              <a:buClr>
                <a:schemeClr val="tx1"/>
              </a:buClr>
            </a:pPr>
            <a:endParaRPr lang="ko-KR" altLang="en-US" sz="1500" spc="-59" dirty="0">
              <a:latin typeface="+mn-e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55599" y="1572406"/>
            <a:ext cx="2404952" cy="5405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ct val="50000"/>
              </a:lnSpc>
              <a:spcAft>
                <a:spcPts val="799"/>
              </a:spcAft>
            </a:pPr>
            <a:r>
              <a:rPr lang="en-US" altLang="ko-KR" sz="1400" b="1" spc="-133" dirty="0" smtClean="0">
                <a:solidFill>
                  <a:srgbClr val="CDB4F2"/>
                </a:solidFill>
                <a:latin typeface="+mj-ea"/>
                <a:ea typeface="+mj-ea"/>
              </a:rPr>
              <a:t>05. </a:t>
            </a:r>
            <a:r>
              <a:rPr lang="ko-KR" altLang="en-US" sz="1400" b="1" spc="-133" dirty="0" smtClean="0">
                <a:solidFill>
                  <a:srgbClr val="CDB4F2"/>
                </a:solidFill>
                <a:latin typeface="+mj-ea"/>
                <a:ea typeface="+mj-ea"/>
              </a:rPr>
              <a:t>철골조립공사</a:t>
            </a:r>
            <a:endParaRPr lang="en-US" altLang="ko-KR" sz="1400" b="1" spc="-133" dirty="0" smtClean="0">
              <a:solidFill>
                <a:srgbClr val="CDB4F2"/>
              </a:solidFill>
              <a:latin typeface="+mj-ea"/>
              <a:ea typeface="+mj-ea"/>
            </a:endParaRPr>
          </a:p>
          <a:p>
            <a:pPr marL="383558" indent="-383558">
              <a:lnSpc>
                <a:spcPct val="50000"/>
              </a:lnSpc>
              <a:spcAft>
                <a:spcPts val="799"/>
              </a:spcAft>
            </a:pPr>
            <a:r>
              <a:rPr lang="en-US" altLang="ko-KR" sz="1400" b="1" spc="-133" dirty="0" smtClean="0">
                <a:solidFill>
                  <a:srgbClr val="CDB4F2"/>
                </a:solidFill>
                <a:latin typeface="+mj-ea"/>
                <a:ea typeface="+mj-ea"/>
              </a:rPr>
              <a:t>     (</a:t>
            </a:r>
            <a:r>
              <a:rPr lang="ko-KR" altLang="en-US" sz="1400" b="1" spc="-133" dirty="0" smtClean="0">
                <a:solidFill>
                  <a:srgbClr val="CDB4F2"/>
                </a:solidFill>
                <a:latin typeface="+mj-ea"/>
                <a:ea typeface="+mj-ea"/>
              </a:rPr>
              <a:t>떨어짐</a:t>
            </a:r>
            <a:r>
              <a:rPr lang="en-US" altLang="ko-KR" sz="1400" b="1" spc="-133" dirty="0" smtClean="0">
                <a:solidFill>
                  <a:srgbClr val="CDB4F2"/>
                </a:solidFill>
                <a:latin typeface="+mj-ea"/>
                <a:ea typeface="+mj-ea"/>
              </a:rPr>
              <a:t>, </a:t>
            </a:r>
            <a:r>
              <a:rPr lang="ko-KR" altLang="en-US" sz="1400" b="1" spc="-133" dirty="0" smtClean="0">
                <a:solidFill>
                  <a:srgbClr val="CDB4F2"/>
                </a:solidFill>
                <a:latin typeface="+mj-ea"/>
                <a:ea typeface="+mj-ea"/>
              </a:rPr>
              <a:t>맞음</a:t>
            </a:r>
            <a:r>
              <a:rPr lang="en-US" altLang="ko-KR" sz="1400" b="1" spc="-133" dirty="0" smtClean="0">
                <a:solidFill>
                  <a:srgbClr val="CDB4F2"/>
                </a:solidFill>
                <a:latin typeface="+mj-ea"/>
                <a:ea typeface="+mj-ea"/>
              </a:rPr>
              <a:t>)</a:t>
            </a:r>
          </a:p>
          <a:p>
            <a:pPr marL="383558" indent="-383558">
              <a:lnSpc>
                <a:spcPct val="50000"/>
              </a:lnSpc>
              <a:spcAft>
                <a:spcPts val="799"/>
              </a:spcAft>
            </a:pPr>
            <a:endParaRPr lang="ko-KR" altLang="en-US" sz="1400" b="1" spc="-133" dirty="0">
              <a:solidFill>
                <a:srgbClr val="CDB4F2"/>
              </a:solidFill>
              <a:latin typeface="+mj-ea"/>
              <a:ea typeface="+mj-ea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4287" y="3213770"/>
            <a:ext cx="2376264" cy="4206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230" indent="-171230">
              <a:spcAft>
                <a:spcPts val="357"/>
              </a:spcAft>
            </a:pPr>
            <a:r>
              <a:rPr lang="ko-KR" altLang="en-US" sz="1200" spc="-59" dirty="0" err="1" smtClean="0">
                <a:latin typeface="+mn-ea"/>
              </a:rPr>
              <a:t>조적</a:t>
            </a:r>
            <a:r>
              <a:rPr lang="en-US" altLang="ko-KR" sz="1200" spc="-59" dirty="0" smtClean="0">
                <a:latin typeface="+mn-ea"/>
              </a:rPr>
              <a:t>, </a:t>
            </a:r>
            <a:r>
              <a:rPr lang="ko-KR" altLang="en-US" sz="1200" spc="-59" dirty="0" smtClean="0">
                <a:latin typeface="+mn-ea"/>
              </a:rPr>
              <a:t>미장</a:t>
            </a:r>
            <a:r>
              <a:rPr lang="en-US" altLang="ko-KR" sz="1200" spc="-59" dirty="0" smtClean="0">
                <a:latin typeface="+mn-ea"/>
              </a:rPr>
              <a:t>, </a:t>
            </a:r>
            <a:r>
              <a:rPr lang="ko-KR" altLang="en-US" sz="1200" spc="-59" dirty="0" smtClean="0">
                <a:latin typeface="+mn-ea"/>
              </a:rPr>
              <a:t>방수공사의 사망재해는</a:t>
            </a:r>
            <a:endParaRPr lang="en-US" altLang="ko-KR" sz="1200" spc="-59" dirty="0" smtClean="0">
              <a:latin typeface="+mn-ea"/>
            </a:endParaRPr>
          </a:p>
          <a:p>
            <a:pPr marL="171230" indent="-171230">
              <a:spcAft>
                <a:spcPts val="357"/>
              </a:spcAft>
            </a:pPr>
            <a:r>
              <a:rPr lang="ko-KR" altLang="en-US" sz="1200" spc="-59" dirty="0" smtClean="0">
                <a:latin typeface="+mn-ea"/>
              </a:rPr>
              <a:t>전체 사망재해의 </a:t>
            </a:r>
            <a:r>
              <a:rPr lang="en-US" altLang="ko-KR" sz="1200" spc="-59" dirty="0" smtClean="0">
                <a:solidFill>
                  <a:srgbClr val="1185D1"/>
                </a:solidFill>
                <a:latin typeface="+mn-ea"/>
              </a:rPr>
              <a:t>7%</a:t>
            </a:r>
            <a:r>
              <a:rPr lang="en-US" altLang="ko-KR" sz="1200" spc="-59" dirty="0" smtClean="0">
                <a:latin typeface="+mn-ea"/>
              </a:rPr>
              <a:t> </a:t>
            </a:r>
            <a:r>
              <a:rPr lang="ko-KR" altLang="en-US" sz="1200" spc="-59" dirty="0" smtClean="0">
                <a:latin typeface="+mn-ea"/>
              </a:rPr>
              <a:t>점유</a:t>
            </a:r>
            <a:endParaRPr lang="ko-KR" altLang="en-US" sz="1200" spc="-59" dirty="0">
              <a:latin typeface="+mn-ea"/>
            </a:endParaRPr>
          </a:p>
        </p:txBody>
      </p:sp>
      <p:grpSp>
        <p:nvGrpSpPr>
          <p:cNvPr id="3" name="그룹 2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4" name="직사각형 3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3</a:t>
              </a:r>
              <a:endParaRPr lang="ko-KR" altLang="en-US" sz="3800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사망사고 다발 </a:t>
              </a:r>
              <a:r>
                <a:rPr lang="ko-KR" altLang="en-US" sz="2800" b="1" spc="-133" dirty="0" err="1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작업공종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655599" y="1572406"/>
            <a:ext cx="2404952" cy="9161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ct val="700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06.</a:t>
            </a:r>
          </a:p>
          <a:p>
            <a:pPr marL="383558" indent="-383558">
              <a:lnSpc>
                <a:spcPct val="70000"/>
              </a:lnSpc>
              <a:spcAft>
                <a:spcPts val="799"/>
              </a:spcAft>
            </a:pPr>
            <a:r>
              <a:rPr lang="ko-KR" altLang="en-US" sz="2200" b="1" spc="-133" dirty="0" err="1" smtClean="0">
                <a:solidFill>
                  <a:srgbClr val="33CCCC"/>
                </a:solidFill>
                <a:latin typeface="+mj-ea"/>
                <a:ea typeface="+mj-ea"/>
              </a:rPr>
              <a:t>조적</a:t>
            </a: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, </a:t>
            </a: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미장</a:t>
            </a: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, </a:t>
            </a: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방수공사</a:t>
            </a:r>
            <a:endParaRPr lang="en-US" altLang="ko-KR" sz="2200" b="1" spc="-133" dirty="0" smtClean="0">
              <a:solidFill>
                <a:srgbClr val="33CCCC"/>
              </a:solidFill>
              <a:latin typeface="+mj-ea"/>
              <a:ea typeface="+mj-ea"/>
            </a:endParaRPr>
          </a:p>
          <a:p>
            <a:pPr marL="383558" indent="-383558">
              <a:lnSpc>
                <a:spcPct val="700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(</a:t>
            </a: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떨어짐</a:t>
            </a: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, </a:t>
            </a: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산소결핍</a:t>
            </a: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)</a:t>
            </a:r>
            <a:endParaRPr lang="ko-KR" altLang="en-US" sz="2200" b="1" spc="-133" dirty="0">
              <a:solidFill>
                <a:srgbClr val="33CCCC"/>
              </a:solidFill>
              <a:latin typeface="+mj-ea"/>
              <a:ea typeface="+mj-e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4287" y="2637706"/>
            <a:ext cx="2471642" cy="2662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ct val="120000"/>
              </a:lnSpc>
            </a:pPr>
            <a:r>
              <a:rPr lang="ko-KR" altLang="en-US" sz="1600" b="1" spc="-133" dirty="0" err="1" smtClean="0">
                <a:solidFill>
                  <a:srgbClr val="666699"/>
                </a:solidFill>
                <a:latin typeface="+mj-ea"/>
                <a:ea typeface="+mj-ea"/>
              </a:rPr>
              <a:t>조적</a:t>
            </a:r>
            <a:r>
              <a:rPr lang="ko-KR" altLang="en-US" sz="1600" b="1" spc="-133" dirty="0" smtClean="0">
                <a:solidFill>
                  <a:srgbClr val="666699"/>
                </a:solidFill>
                <a:latin typeface="+mj-ea"/>
                <a:ea typeface="+mj-ea"/>
              </a:rPr>
              <a:t> 및 미장 작업</a:t>
            </a:r>
            <a:endParaRPr lang="ko-KR" altLang="en-US" sz="1600" b="1" spc="-133" dirty="0">
              <a:solidFill>
                <a:srgbClr val="666699"/>
              </a:solidFill>
              <a:latin typeface="+mj-ea"/>
              <a:ea typeface="+mj-ea"/>
            </a:endParaRPr>
          </a:p>
        </p:txBody>
      </p:sp>
      <p:grpSp>
        <p:nvGrpSpPr>
          <p:cNvPr id="17" name="그룹 16"/>
          <p:cNvGrpSpPr/>
          <p:nvPr/>
        </p:nvGrpSpPr>
        <p:grpSpPr>
          <a:xfrm>
            <a:off x="4212679" y="1557586"/>
            <a:ext cx="5721466" cy="4299932"/>
            <a:chOff x="1023129" y="2124492"/>
            <a:chExt cx="4791250" cy="3600834"/>
          </a:xfrm>
        </p:grpSpPr>
        <p:sp>
          <p:nvSpPr>
            <p:cNvPr id="18" name="Rounded Rectangle 4"/>
            <p:cNvSpPr/>
            <p:nvPr/>
          </p:nvSpPr>
          <p:spPr>
            <a:xfrm>
              <a:off x="1023129" y="2124492"/>
              <a:ext cx="4791250" cy="3600834"/>
            </a:xfrm>
            <a:prstGeom prst="roundRect">
              <a:avLst>
                <a:gd name="adj" fmla="val 4616"/>
              </a:avLst>
            </a:prstGeom>
            <a:blipFill rotWithShape="1">
              <a:blip r:embed="rId2" cstate="print"/>
              <a:stretch>
                <a:fillRect/>
              </a:stretch>
            </a:blipFill>
            <a:ln w="3810"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en-US"/>
            </a:p>
          </p:txBody>
        </p:sp>
        <p:sp>
          <p:nvSpPr>
            <p:cNvPr id="19" name="Rounded Rectangle 12"/>
            <p:cNvSpPr/>
            <p:nvPr/>
          </p:nvSpPr>
          <p:spPr>
            <a:xfrm>
              <a:off x="1104240" y="2134325"/>
              <a:ext cx="1710967" cy="942284"/>
            </a:xfrm>
            <a:prstGeom prst="roundRect">
              <a:avLst>
                <a:gd name="adj" fmla="val 6696"/>
              </a:avLst>
            </a:prstGeom>
            <a:solidFill>
              <a:schemeClr val="bg1"/>
            </a:solidFill>
            <a:ln w="25400" cap="rnd">
              <a:solidFill>
                <a:srgbClr val="1185D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85615" tIns="42808" rIns="85615" bIns="42808" rtlCol="0" anchor="ctr">
              <a:spAutoFit/>
            </a:bodyPr>
            <a:lstStyle/>
            <a:p>
              <a:pPr>
                <a:lnSpc>
                  <a:spcPts val="1546"/>
                </a:lnSpc>
                <a:spcAft>
                  <a:spcPts val="357"/>
                </a:spcAft>
              </a:pPr>
              <a:r>
                <a:rPr lang="ko-KR" altLang="en-US" sz="1300" spc="-119" dirty="0">
                  <a:solidFill>
                    <a:prstClr val="black"/>
                  </a:solidFill>
                  <a:latin typeface="맑은 고딕"/>
                </a:rPr>
                <a:t>이동식비계 사용 </a:t>
              </a:r>
              <a:r>
                <a:rPr lang="ko-KR" altLang="en-US" sz="1300" spc="-119" dirty="0" smtClean="0">
                  <a:solidFill>
                    <a:prstClr val="black"/>
                  </a:solidFill>
                  <a:latin typeface="맑은 고딕"/>
                </a:rPr>
                <a:t>시</a:t>
              </a:r>
              <a:r>
                <a:rPr lang="en-US" altLang="ko-KR" sz="1300" spc="-119" dirty="0" smtClean="0">
                  <a:solidFill>
                    <a:prstClr val="black"/>
                  </a:solidFill>
                  <a:latin typeface="맑은 고딕"/>
                </a:rPr>
                <a:t> </a:t>
              </a:r>
              <a:r>
                <a:rPr lang="ko-KR" altLang="en-US" sz="1300" spc="-119" dirty="0" smtClean="0">
                  <a:solidFill>
                    <a:prstClr val="black"/>
                  </a:solidFill>
                  <a:latin typeface="맑은 고딕"/>
                </a:rPr>
                <a:t>떨어짐 위험</a:t>
              </a:r>
              <a:endParaRPr lang="en-US" altLang="ko-KR" sz="1300" spc="-119" dirty="0" smtClean="0">
                <a:solidFill>
                  <a:prstClr val="black"/>
                </a:solidFill>
                <a:latin typeface="맑은 고딕"/>
              </a:endParaRPr>
            </a:p>
            <a:p>
              <a:pPr>
                <a:lnSpc>
                  <a:spcPts val="1546"/>
                </a:lnSpc>
                <a:spcAft>
                  <a:spcPts val="357"/>
                </a:spcAft>
              </a:pP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안전난간 </a:t>
              </a:r>
              <a:r>
                <a:rPr lang="ko-KR" altLang="en-US" sz="1300" b="1" spc="-119" dirty="0">
                  <a:solidFill>
                    <a:srgbClr val="1185D1"/>
                  </a:solidFill>
                  <a:latin typeface="맑은 고딕"/>
                </a:rPr>
                <a:t>및 </a:t>
              </a: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승강</a:t>
              </a:r>
              <a: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  <a:t> </a:t>
              </a:r>
              <a:b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</a:b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사다리 </a:t>
              </a:r>
              <a:r>
                <a:rPr lang="ko-KR" altLang="en-US" sz="1300" b="1" spc="-119" dirty="0">
                  <a:solidFill>
                    <a:srgbClr val="1185D1"/>
                  </a:solidFill>
                  <a:latin typeface="맑은 고딕"/>
                </a:rPr>
                <a:t>설치</a:t>
              </a:r>
              <a:endParaRPr lang="en-US" altLang="ko-KR" sz="1300" b="1" spc="-119" dirty="0">
                <a:solidFill>
                  <a:srgbClr val="1185D1"/>
                </a:solidFill>
                <a:latin typeface="맑은 고딕"/>
              </a:endParaRPr>
            </a:p>
          </p:txBody>
        </p:sp>
        <p:cxnSp>
          <p:nvCxnSpPr>
            <p:cNvPr id="20" name="Straight Arrow Connector 13"/>
            <p:cNvCxnSpPr/>
            <p:nvPr/>
          </p:nvCxnSpPr>
          <p:spPr>
            <a:xfrm>
              <a:off x="4307756" y="4087151"/>
              <a:ext cx="132887" cy="647001"/>
            </a:xfrm>
            <a:prstGeom prst="straightConnector1">
              <a:avLst/>
            </a:prstGeom>
            <a:ln>
              <a:solidFill>
                <a:srgbClr val="1185D1"/>
              </a:solidFill>
              <a:tailEnd type="oval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ounded Rectangle 14"/>
            <p:cNvSpPr/>
            <p:nvPr/>
          </p:nvSpPr>
          <p:spPr>
            <a:xfrm>
              <a:off x="1121864" y="3678193"/>
              <a:ext cx="3185892" cy="766727"/>
            </a:xfrm>
            <a:prstGeom prst="roundRect">
              <a:avLst>
                <a:gd name="adj" fmla="val 6696"/>
              </a:avLst>
            </a:prstGeom>
            <a:solidFill>
              <a:schemeClr val="bg1"/>
            </a:solidFill>
            <a:ln w="25400" cap="rnd">
              <a:solidFill>
                <a:srgbClr val="1185D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08731" tIns="54366" rIns="108731" bIns="54366" rtlCol="0" anchor="ctr">
              <a:spAutoFit/>
            </a:bodyPr>
            <a:lstStyle/>
            <a:p>
              <a:pPr>
                <a:lnSpc>
                  <a:spcPts val="1546"/>
                </a:lnSpc>
                <a:spcAft>
                  <a:spcPts val="357"/>
                </a:spcAft>
              </a:pPr>
              <a:r>
                <a:rPr lang="ko-KR" altLang="en-US" sz="1300" spc="-119" dirty="0">
                  <a:solidFill>
                    <a:prstClr val="black"/>
                  </a:solidFill>
                  <a:latin typeface="맑은 고딕"/>
                </a:rPr>
                <a:t>발판이 무너질 </a:t>
              </a:r>
              <a:r>
                <a:rPr lang="ko-KR" altLang="en-US" sz="1300" spc="-119" dirty="0" smtClean="0">
                  <a:solidFill>
                    <a:prstClr val="black"/>
                  </a:solidFill>
                  <a:latin typeface="맑은 고딕"/>
                </a:rPr>
                <a:t>위험</a:t>
              </a:r>
              <a:endParaRPr lang="en-US" altLang="ko-KR" sz="1300" spc="-119" dirty="0" smtClean="0">
                <a:solidFill>
                  <a:prstClr val="black"/>
                </a:solidFill>
                <a:latin typeface="맑은 고딕"/>
              </a:endParaRPr>
            </a:p>
            <a:p>
              <a:pPr>
                <a:lnSpc>
                  <a:spcPts val="1546"/>
                </a:lnSpc>
                <a:spcAft>
                  <a:spcPts val="357"/>
                </a:spcAft>
              </a:pP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기성품 </a:t>
              </a:r>
              <a:r>
                <a:rPr lang="ko-KR" altLang="en-US" sz="1300" b="1" spc="-119" dirty="0">
                  <a:solidFill>
                    <a:srgbClr val="1185D1"/>
                  </a:solidFill>
                  <a:latin typeface="맑은 고딕"/>
                </a:rPr>
                <a:t>발판 사용</a:t>
              </a:r>
              <a: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  <a:t>, </a:t>
              </a: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한쪽에 </a:t>
              </a:r>
              <a:r>
                <a:rPr lang="ko-KR" altLang="en-US" sz="1300" b="1" spc="-119" dirty="0">
                  <a:solidFill>
                    <a:srgbClr val="1185D1"/>
                  </a:solidFill>
                  <a:latin typeface="맑은 고딕"/>
                </a:rPr>
                <a:t>치우치게 </a:t>
              </a:r>
              <a: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  <a:t/>
              </a:r>
              <a:b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</a:b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자재</a:t>
              </a:r>
              <a: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  <a:t> </a:t>
              </a: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적재 </a:t>
              </a:r>
              <a:r>
                <a:rPr lang="ko-KR" altLang="en-US" sz="1300" b="1" spc="-119" dirty="0">
                  <a:solidFill>
                    <a:srgbClr val="1185D1"/>
                  </a:solidFill>
                  <a:latin typeface="맑은 고딕"/>
                </a:rPr>
                <a:t>금지</a:t>
              </a:r>
              <a:r>
                <a:rPr lang="en-US" altLang="ko-KR" sz="1300" b="1" spc="-119" dirty="0">
                  <a:solidFill>
                    <a:srgbClr val="1185D1"/>
                  </a:solidFill>
                  <a:latin typeface="맑은 고딕"/>
                </a:rPr>
                <a:t>, </a:t>
              </a: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안전모</a:t>
              </a:r>
              <a: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  <a:t> </a:t>
              </a: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턱끈 </a:t>
              </a:r>
              <a:r>
                <a:rPr lang="ko-KR" altLang="en-US" sz="1300" b="1" spc="-119" dirty="0">
                  <a:solidFill>
                    <a:srgbClr val="1185D1"/>
                  </a:solidFill>
                  <a:latin typeface="맑은 고딕"/>
                </a:rPr>
                <a:t>조여 착용</a:t>
              </a:r>
            </a:p>
          </p:txBody>
        </p:sp>
        <p:cxnSp>
          <p:nvCxnSpPr>
            <p:cNvPr id="22" name="Straight Arrow Connector 22"/>
            <p:cNvCxnSpPr>
              <a:stCxn id="24" idx="1"/>
            </p:cNvCxnSpPr>
            <p:nvPr/>
          </p:nvCxnSpPr>
          <p:spPr>
            <a:xfrm flipH="1">
              <a:off x="1721671" y="5412711"/>
              <a:ext cx="824590" cy="0"/>
            </a:xfrm>
            <a:prstGeom prst="straightConnector1">
              <a:avLst/>
            </a:prstGeom>
            <a:ln>
              <a:solidFill>
                <a:srgbClr val="1185D1"/>
              </a:solidFill>
              <a:tailEnd type="oval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37"/>
            <p:cNvCxnSpPr>
              <a:stCxn id="19" idx="3"/>
            </p:cNvCxnSpPr>
            <p:nvPr/>
          </p:nvCxnSpPr>
          <p:spPr>
            <a:xfrm>
              <a:off x="2815207" y="2605467"/>
              <a:ext cx="481158" cy="668989"/>
            </a:xfrm>
            <a:prstGeom prst="straightConnector1">
              <a:avLst/>
            </a:prstGeom>
            <a:ln>
              <a:solidFill>
                <a:srgbClr val="1185D1"/>
              </a:solidFill>
              <a:tailEnd type="oval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ounded Rectangle 23"/>
            <p:cNvSpPr/>
            <p:nvPr/>
          </p:nvSpPr>
          <p:spPr>
            <a:xfrm>
              <a:off x="2546261" y="5141371"/>
              <a:ext cx="3133143" cy="542680"/>
            </a:xfrm>
            <a:prstGeom prst="roundRect">
              <a:avLst>
                <a:gd name="adj" fmla="val 6696"/>
              </a:avLst>
            </a:prstGeom>
            <a:solidFill>
              <a:schemeClr val="bg1"/>
            </a:solidFill>
            <a:ln w="25400" cap="rnd">
              <a:solidFill>
                <a:srgbClr val="1185D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85615" tIns="42808" rIns="85615" bIns="42808" rtlCol="0" anchor="ctr">
              <a:spAutoFit/>
            </a:bodyPr>
            <a:lstStyle/>
            <a:p>
              <a:pPr>
                <a:lnSpc>
                  <a:spcPts val="1546"/>
                </a:lnSpc>
                <a:spcAft>
                  <a:spcPts val="357"/>
                </a:spcAft>
              </a:pPr>
              <a:r>
                <a:rPr lang="ko-KR" altLang="en-US" sz="1300" spc="-119" dirty="0">
                  <a:solidFill>
                    <a:prstClr val="black"/>
                  </a:solidFill>
                  <a:latin typeface="맑은 고딕"/>
                </a:rPr>
                <a:t>작업장 주변 자재에 </a:t>
              </a:r>
              <a:r>
                <a:rPr lang="ko-KR" altLang="en-US" sz="1300" spc="-119" dirty="0" smtClean="0">
                  <a:solidFill>
                    <a:prstClr val="black"/>
                  </a:solidFill>
                  <a:latin typeface="맑은 고딕"/>
                </a:rPr>
                <a:t>걸려</a:t>
              </a:r>
              <a:r>
                <a:rPr lang="en-US" altLang="ko-KR" sz="1300" spc="-119" dirty="0" smtClean="0">
                  <a:solidFill>
                    <a:prstClr val="black"/>
                  </a:solidFill>
                  <a:latin typeface="맑은 고딕"/>
                </a:rPr>
                <a:t> </a:t>
              </a:r>
              <a:r>
                <a:rPr lang="ko-KR" altLang="en-US" sz="1300" spc="-119" dirty="0" smtClean="0">
                  <a:solidFill>
                    <a:prstClr val="black"/>
                  </a:solidFill>
                  <a:latin typeface="맑은 고딕"/>
                </a:rPr>
                <a:t>넘어질 위험</a:t>
              </a:r>
              <a:endParaRPr lang="en-US" altLang="ko-KR" sz="1300" spc="-119" dirty="0" smtClean="0">
                <a:solidFill>
                  <a:prstClr val="black"/>
                </a:solidFill>
                <a:latin typeface="맑은 고딕"/>
              </a:endParaRPr>
            </a:p>
            <a:p>
              <a:pPr>
                <a:lnSpc>
                  <a:spcPts val="1546"/>
                </a:lnSpc>
                <a:spcAft>
                  <a:spcPts val="357"/>
                </a:spcAft>
              </a:pP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정리정돈</a:t>
              </a:r>
              <a:r>
                <a:rPr lang="en-US" altLang="ko-KR" sz="1300" b="1" spc="-119" dirty="0">
                  <a:solidFill>
                    <a:srgbClr val="1185D1"/>
                  </a:solidFill>
                  <a:latin typeface="맑은 고딕"/>
                </a:rPr>
                <a:t>, </a:t>
              </a:r>
              <a:r>
                <a:rPr lang="ko-KR" altLang="en-US" sz="1300" b="1" spc="-119" dirty="0">
                  <a:solidFill>
                    <a:srgbClr val="1185D1"/>
                  </a:solidFill>
                  <a:latin typeface="맑은 고딕"/>
                </a:rPr>
                <a:t>통로 확보</a:t>
              </a:r>
              <a:endParaRPr lang="en-US" altLang="ko-KR" sz="1300" b="1" spc="-119" dirty="0">
                <a:solidFill>
                  <a:srgbClr val="1185D1"/>
                </a:solidFill>
                <a:latin typeface="맑은 고딕"/>
              </a:endParaRPr>
            </a:p>
          </p:txBody>
        </p:sp>
      </p:grp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4287" y="3213770"/>
            <a:ext cx="2376264" cy="4206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230" indent="-171230">
              <a:spcAft>
                <a:spcPts val="357"/>
              </a:spcAft>
            </a:pPr>
            <a:r>
              <a:rPr lang="ko-KR" altLang="en-US" sz="1200" spc="-59" dirty="0" err="1" smtClean="0">
                <a:latin typeface="+mn-ea"/>
              </a:rPr>
              <a:t>조적</a:t>
            </a:r>
            <a:r>
              <a:rPr lang="en-US" altLang="ko-KR" sz="1200" spc="-59" dirty="0" smtClean="0">
                <a:latin typeface="+mn-ea"/>
              </a:rPr>
              <a:t>, </a:t>
            </a:r>
            <a:r>
              <a:rPr lang="ko-KR" altLang="en-US" sz="1200" spc="-59" dirty="0" smtClean="0">
                <a:latin typeface="+mn-ea"/>
              </a:rPr>
              <a:t>미장</a:t>
            </a:r>
            <a:r>
              <a:rPr lang="en-US" altLang="ko-KR" sz="1200" spc="-59" dirty="0" smtClean="0">
                <a:latin typeface="+mn-ea"/>
              </a:rPr>
              <a:t>, </a:t>
            </a:r>
            <a:r>
              <a:rPr lang="ko-KR" altLang="en-US" sz="1200" spc="-59" dirty="0" smtClean="0">
                <a:latin typeface="+mn-ea"/>
              </a:rPr>
              <a:t>방수공사의 사망재해는</a:t>
            </a:r>
            <a:endParaRPr lang="en-US" altLang="ko-KR" sz="1200" spc="-59" dirty="0" smtClean="0">
              <a:latin typeface="+mn-ea"/>
            </a:endParaRPr>
          </a:p>
          <a:p>
            <a:pPr marL="171230" indent="-171230">
              <a:spcAft>
                <a:spcPts val="357"/>
              </a:spcAft>
            </a:pPr>
            <a:r>
              <a:rPr lang="ko-KR" altLang="en-US" sz="1200" spc="-59" dirty="0" smtClean="0">
                <a:latin typeface="+mn-ea"/>
              </a:rPr>
              <a:t>전체 사망재해의 </a:t>
            </a:r>
            <a:r>
              <a:rPr lang="en-US" altLang="ko-KR" sz="1200" spc="-59" dirty="0" smtClean="0">
                <a:solidFill>
                  <a:srgbClr val="1185D1"/>
                </a:solidFill>
                <a:latin typeface="+mn-ea"/>
              </a:rPr>
              <a:t>7%</a:t>
            </a:r>
            <a:r>
              <a:rPr lang="en-US" altLang="ko-KR" sz="1200" spc="-59" dirty="0" smtClean="0">
                <a:latin typeface="+mn-ea"/>
              </a:rPr>
              <a:t> </a:t>
            </a:r>
            <a:r>
              <a:rPr lang="ko-KR" altLang="en-US" sz="1200" spc="-59" dirty="0" smtClean="0">
                <a:latin typeface="+mn-ea"/>
              </a:rPr>
              <a:t>점유</a:t>
            </a:r>
            <a:endParaRPr lang="ko-KR" altLang="en-US" sz="1200" spc="-59" dirty="0">
              <a:latin typeface="+mn-ea"/>
            </a:endParaRPr>
          </a:p>
        </p:txBody>
      </p:sp>
      <p:grpSp>
        <p:nvGrpSpPr>
          <p:cNvPr id="3" name="그룹 2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4" name="직사각형 3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3</a:t>
              </a:r>
              <a:endParaRPr lang="ko-KR" altLang="en-US" sz="3800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사망사고 다발 </a:t>
              </a:r>
              <a:r>
                <a:rPr lang="ko-KR" altLang="en-US" sz="2800" b="1" spc="-133" dirty="0" err="1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작업공종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655599" y="1572406"/>
            <a:ext cx="2404952" cy="9161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ct val="700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06.</a:t>
            </a:r>
          </a:p>
          <a:p>
            <a:pPr marL="383558" indent="-383558">
              <a:lnSpc>
                <a:spcPct val="70000"/>
              </a:lnSpc>
              <a:spcAft>
                <a:spcPts val="799"/>
              </a:spcAft>
            </a:pPr>
            <a:r>
              <a:rPr lang="ko-KR" altLang="en-US" sz="2200" b="1" spc="-133" dirty="0" err="1" smtClean="0">
                <a:solidFill>
                  <a:srgbClr val="33CCCC"/>
                </a:solidFill>
                <a:latin typeface="+mj-ea"/>
                <a:ea typeface="+mj-ea"/>
              </a:rPr>
              <a:t>조적</a:t>
            </a: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, </a:t>
            </a: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미장</a:t>
            </a: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, </a:t>
            </a: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방수공사</a:t>
            </a:r>
            <a:endParaRPr lang="en-US" altLang="ko-KR" sz="2200" b="1" spc="-133" dirty="0" smtClean="0">
              <a:solidFill>
                <a:srgbClr val="33CCCC"/>
              </a:solidFill>
              <a:latin typeface="+mj-ea"/>
              <a:ea typeface="+mj-ea"/>
            </a:endParaRPr>
          </a:p>
          <a:p>
            <a:pPr marL="383558" indent="-383558">
              <a:lnSpc>
                <a:spcPct val="700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(</a:t>
            </a: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떨어짐</a:t>
            </a: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, </a:t>
            </a: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산소결핍</a:t>
            </a: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)</a:t>
            </a:r>
            <a:endParaRPr lang="ko-KR" altLang="en-US" sz="2200" b="1" spc="-133" dirty="0">
              <a:solidFill>
                <a:srgbClr val="33CCCC"/>
              </a:solidFill>
              <a:latin typeface="+mj-ea"/>
              <a:ea typeface="+mj-e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4287" y="2637706"/>
            <a:ext cx="2471642" cy="2662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ct val="120000"/>
              </a:lnSpc>
            </a:pPr>
            <a:r>
              <a:rPr lang="ko-KR" altLang="en-US" sz="1600" b="1" spc="-133" dirty="0" smtClean="0">
                <a:solidFill>
                  <a:srgbClr val="666699"/>
                </a:solidFill>
                <a:latin typeface="+mj-ea"/>
                <a:ea typeface="+mj-ea"/>
              </a:rPr>
              <a:t>방수 작업</a:t>
            </a:r>
            <a:r>
              <a:rPr lang="en-US" altLang="ko-KR" sz="1600" b="1" spc="-133" dirty="0" smtClean="0">
                <a:solidFill>
                  <a:srgbClr val="666699"/>
                </a:solidFill>
                <a:latin typeface="+mj-ea"/>
                <a:ea typeface="+mj-ea"/>
              </a:rPr>
              <a:t>(</a:t>
            </a:r>
            <a:r>
              <a:rPr lang="ko-KR" altLang="en-US" sz="1600" b="1" spc="-133" dirty="0" smtClean="0">
                <a:solidFill>
                  <a:srgbClr val="666699"/>
                </a:solidFill>
                <a:latin typeface="+mj-ea"/>
                <a:ea typeface="+mj-ea"/>
              </a:rPr>
              <a:t>밀폐공간</a:t>
            </a:r>
            <a:r>
              <a:rPr lang="en-US" altLang="ko-KR" sz="1600" b="1" spc="-133" dirty="0" smtClean="0">
                <a:solidFill>
                  <a:srgbClr val="666699"/>
                </a:solidFill>
                <a:latin typeface="+mj-ea"/>
                <a:ea typeface="+mj-ea"/>
              </a:rPr>
              <a:t>)</a:t>
            </a:r>
            <a:endParaRPr lang="ko-KR" altLang="en-US" sz="1600" b="1" spc="-133" dirty="0">
              <a:solidFill>
                <a:srgbClr val="666699"/>
              </a:solidFill>
              <a:latin typeface="+mj-ea"/>
              <a:ea typeface="+mj-ea"/>
            </a:endParaRPr>
          </a:p>
        </p:txBody>
      </p:sp>
      <p:grpSp>
        <p:nvGrpSpPr>
          <p:cNvPr id="17" name="그룹 16"/>
          <p:cNvGrpSpPr/>
          <p:nvPr/>
        </p:nvGrpSpPr>
        <p:grpSpPr>
          <a:xfrm>
            <a:off x="4212256" y="1557586"/>
            <a:ext cx="5813782" cy="4400942"/>
            <a:chOff x="6285705" y="2098424"/>
            <a:chExt cx="4791250" cy="3626902"/>
          </a:xfrm>
        </p:grpSpPr>
        <p:sp>
          <p:nvSpPr>
            <p:cNvPr id="18" name="Rounded Rectangle 30"/>
            <p:cNvSpPr/>
            <p:nvPr/>
          </p:nvSpPr>
          <p:spPr>
            <a:xfrm>
              <a:off x="6285705" y="2124492"/>
              <a:ext cx="4791250" cy="3600834"/>
            </a:xfrm>
            <a:prstGeom prst="roundRect">
              <a:avLst>
                <a:gd name="adj" fmla="val 4616"/>
              </a:avLst>
            </a:prstGeom>
            <a:blipFill rotWithShape="1">
              <a:blip r:embed="rId2" cstate="print"/>
              <a:stretch>
                <a:fillRect/>
              </a:stretch>
            </a:blipFill>
            <a:ln w="3810"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en-US"/>
            </a:p>
          </p:txBody>
        </p:sp>
        <p:sp>
          <p:nvSpPr>
            <p:cNvPr id="19" name="Rounded Rectangle 17"/>
            <p:cNvSpPr/>
            <p:nvPr/>
          </p:nvSpPr>
          <p:spPr>
            <a:xfrm>
              <a:off x="6353868" y="2098424"/>
              <a:ext cx="1488118" cy="1541689"/>
            </a:xfrm>
            <a:prstGeom prst="roundRect">
              <a:avLst>
                <a:gd name="adj" fmla="val 6696"/>
              </a:avLst>
            </a:prstGeom>
            <a:solidFill>
              <a:schemeClr val="bg1"/>
            </a:solidFill>
            <a:ln w="25400" cap="rnd">
              <a:solidFill>
                <a:srgbClr val="1185D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85615" tIns="42808" rIns="85615" bIns="42808" rtlCol="0" anchor="ctr">
              <a:spAutoFit/>
            </a:bodyPr>
            <a:lstStyle/>
            <a:p>
              <a:pPr>
                <a:lnSpc>
                  <a:spcPts val="1546"/>
                </a:lnSpc>
                <a:spcAft>
                  <a:spcPts val="357"/>
                </a:spcAft>
              </a:pPr>
              <a:r>
                <a:rPr lang="ko-KR" altLang="en-US" sz="1300" spc="-119" dirty="0">
                  <a:solidFill>
                    <a:prstClr val="black"/>
                  </a:solidFill>
                  <a:latin typeface="맑은 고딕"/>
                </a:rPr>
                <a:t>화학약품에 의한 </a:t>
              </a:r>
              <a:r>
                <a:rPr lang="en-US" altLang="ko-KR" sz="1300" spc="-119" dirty="0" smtClean="0">
                  <a:solidFill>
                    <a:prstClr val="black"/>
                  </a:solidFill>
                  <a:latin typeface="맑은 고딕"/>
                </a:rPr>
                <a:t/>
              </a:r>
              <a:br>
                <a:rPr lang="en-US" altLang="ko-KR" sz="1300" spc="-119" dirty="0" smtClean="0">
                  <a:solidFill>
                    <a:prstClr val="black"/>
                  </a:solidFill>
                  <a:latin typeface="맑은 고딕"/>
                </a:rPr>
              </a:br>
              <a:r>
                <a:rPr lang="ko-KR" altLang="en-US" sz="1300" spc="-119" dirty="0" smtClean="0">
                  <a:solidFill>
                    <a:prstClr val="black"/>
                  </a:solidFill>
                  <a:latin typeface="맑은 고딕"/>
                </a:rPr>
                <a:t>질식 위험</a:t>
              </a:r>
              <a:endParaRPr lang="en-US" altLang="ko-KR" sz="1300" spc="-119" dirty="0" smtClean="0">
                <a:solidFill>
                  <a:prstClr val="black"/>
                </a:solidFill>
                <a:latin typeface="맑은 고딕"/>
              </a:endParaRPr>
            </a:p>
            <a:p>
              <a:pPr>
                <a:lnSpc>
                  <a:spcPts val="1546"/>
                </a:lnSpc>
                <a:spcAft>
                  <a:spcPts val="357"/>
                </a:spcAft>
              </a:pP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방독마스크 </a:t>
              </a:r>
              <a:r>
                <a:rPr lang="ko-KR" altLang="en-US" sz="1300" b="1" spc="-119" dirty="0">
                  <a:solidFill>
                    <a:srgbClr val="1185D1"/>
                  </a:solidFill>
                  <a:latin typeface="맑은 고딕"/>
                </a:rPr>
                <a:t>착용</a:t>
              </a:r>
              <a: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  <a:t>, </a:t>
              </a:r>
              <a:b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</a:b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산소</a:t>
              </a:r>
              <a:r>
                <a:rPr lang="en-US" altLang="ko-KR" sz="1300" b="1" spc="-119" dirty="0">
                  <a:solidFill>
                    <a:srgbClr val="1185D1"/>
                  </a:solidFill>
                  <a:latin typeface="맑은 고딕"/>
                </a:rPr>
                <a:t>/</a:t>
              </a: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가스</a:t>
              </a:r>
              <a: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  <a:t> </a:t>
              </a: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농도 </a:t>
              </a:r>
              <a: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  <a:t/>
              </a:r>
              <a:b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</a:b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측정</a:t>
              </a:r>
              <a:r>
                <a:rPr lang="en-US" altLang="ko-KR" sz="1300" b="1" spc="-119" dirty="0">
                  <a:solidFill>
                    <a:srgbClr val="1185D1"/>
                  </a:solidFill>
                  <a:latin typeface="맑은 고딕"/>
                </a:rPr>
                <a:t>, </a:t>
              </a:r>
              <a:r>
                <a:rPr lang="ko-KR" altLang="en-US" sz="1300" b="1" spc="-119" dirty="0">
                  <a:solidFill>
                    <a:srgbClr val="1185D1"/>
                  </a:solidFill>
                  <a:latin typeface="맑은 고딕"/>
                </a:rPr>
                <a:t>환기시설 </a:t>
              </a:r>
              <a: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  <a:t/>
              </a:r>
              <a:b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</a:b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설치</a:t>
              </a:r>
              <a: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  <a:t>, </a:t>
              </a: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위험 </a:t>
              </a:r>
              <a:r>
                <a:rPr lang="ko-KR" altLang="en-US" sz="1300" b="1" spc="-119" dirty="0">
                  <a:solidFill>
                    <a:srgbClr val="1185D1"/>
                  </a:solidFill>
                  <a:latin typeface="맑은 고딕"/>
                </a:rPr>
                <a:t>표지 </a:t>
              </a:r>
              <a: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  <a:t/>
              </a:r>
              <a:b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</a:b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부착</a:t>
              </a:r>
              <a:endParaRPr lang="en-US" altLang="ko-KR" sz="1300" b="1" spc="-119" dirty="0">
                <a:solidFill>
                  <a:srgbClr val="1185D1"/>
                </a:solidFill>
                <a:latin typeface="맑은 고딕"/>
              </a:endParaRPr>
            </a:p>
          </p:txBody>
        </p:sp>
        <p:sp>
          <p:nvSpPr>
            <p:cNvPr id="20" name="Rounded Rectangle 18"/>
            <p:cNvSpPr/>
            <p:nvPr/>
          </p:nvSpPr>
          <p:spPr>
            <a:xfrm>
              <a:off x="7900859" y="2131747"/>
              <a:ext cx="3119490" cy="766727"/>
            </a:xfrm>
            <a:prstGeom prst="roundRect">
              <a:avLst>
                <a:gd name="adj" fmla="val 6696"/>
              </a:avLst>
            </a:prstGeom>
            <a:solidFill>
              <a:schemeClr val="bg1"/>
            </a:solidFill>
            <a:ln w="25400" cap="rnd">
              <a:solidFill>
                <a:srgbClr val="1185D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108731" tIns="54366" rIns="108731" bIns="54366" rtlCol="0" anchor="ctr">
              <a:spAutoFit/>
            </a:bodyPr>
            <a:lstStyle/>
            <a:p>
              <a:pPr>
                <a:lnSpc>
                  <a:spcPts val="1546"/>
                </a:lnSpc>
                <a:spcAft>
                  <a:spcPts val="357"/>
                </a:spcAft>
              </a:pPr>
              <a:r>
                <a:rPr lang="ko-KR" altLang="en-US" sz="1300" spc="-119" dirty="0">
                  <a:solidFill>
                    <a:prstClr val="black"/>
                  </a:solidFill>
                  <a:latin typeface="맑은 고딕"/>
                </a:rPr>
                <a:t>주변에서 용접</a:t>
              </a:r>
              <a:r>
                <a:rPr lang="en-US" altLang="ko-KR" sz="1300" spc="-119" dirty="0">
                  <a:solidFill>
                    <a:prstClr val="black"/>
                  </a:solidFill>
                  <a:latin typeface="맑은 고딕"/>
                </a:rPr>
                <a:t>/</a:t>
              </a:r>
              <a:r>
                <a:rPr lang="ko-KR" altLang="en-US" sz="1300" spc="-119" dirty="0">
                  <a:solidFill>
                    <a:prstClr val="black"/>
                  </a:solidFill>
                  <a:latin typeface="맑은 고딕"/>
                </a:rPr>
                <a:t>용단 작업시 화재 </a:t>
              </a:r>
              <a:r>
                <a:rPr lang="ko-KR" altLang="en-US" sz="1300" spc="-119" dirty="0" smtClean="0">
                  <a:solidFill>
                    <a:prstClr val="black"/>
                  </a:solidFill>
                  <a:latin typeface="맑은 고딕"/>
                </a:rPr>
                <a:t>위험</a:t>
              </a:r>
              <a:endParaRPr lang="en-US" altLang="ko-KR" sz="1300" spc="-119" dirty="0" smtClean="0">
                <a:solidFill>
                  <a:prstClr val="black"/>
                </a:solidFill>
                <a:latin typeface="맑은 고딕"/>
              </a:endParaRPr>
            </a:p>
            <a:p>
              <a:pPr>
                <a:lnSpc>
                  <a:spcPts val="1546"/>
                </a:lnSpc>
                <a:spcAft>
                  <a:spcPts val="357"/>
                </a:spcAft>
              </a:pP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화기사용 </a:t>
              </a:r>
              <a:r>
                <a:rPr lang="ko-KR" altLang="en-US" sz="1300" b="1" spc="-119" dirty="0">
                  <a:solidFill>
                    <a:srgbClr val="1185D1"/>
                  </a:solidFill>
                  <a:latin typeface="맑은 고딕"/>
                </a:rPr>
                <a:t>금지 및 소화기 비치</a:t>
              </a:r>
              <a: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  <a:t>, </a:t>
              </a:r>
              <a:b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</a:b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페인트통 </a:t>
              </a:r>
              <a:r>
                <a:rPr lang="ko-KR" altLang="en-US" sz="1300" b="1" spc="-119" dirty="0">
                  <a:solidFill>
                    <a:srgbClr val="1185D1"/>
                  </a:solidFill>
                  <a:latin typeface="맑은 고딕"/>
                </a:rPr>
                <a:t>별도 보관</a:t>
              </a:r>
            </a:p>
          </p:txBody>
        </p:sp>
        <p:sp>
          <p:nvSpPr>
            <p:cNvPr id="21" name="Rounded Rectangle 27"/>
            <p:cNvSpPr/>
            <p:nvPr/>
          </p:nvSpPr>
          <p:spPr>
            <a:xfrm>
              <a:off x="7418947" y="5086142"/>
              <a:ext cx="3544797" cy="542680"/>
            </a:xfrm>
            <a:prstGeom prst="roundRect">
              <a:avLst>
                <a:gd name="adj" fmla="val 6696"/>
              </a:avLst>
            </a:prstGeom>
            <a:solidFill>
              <a:schemeClr val="bg1"/>
            </a:solidFill>
            <a:ln w="25400" cap="rnd">
              <a:solidFill>
                <a:srgbClr val="1185D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85615" tIns="42808" rIns="85615" bIns="42808" rtlCol="0" anchor="ctr">
              <a:spAutoFit/>
            </a:bodyPr>
            <a:lstStyle/>
            <a:p>
              <a:pPr>
                <a:lnSpc>
                  <a:spcPts val="1546"/>
                </a:lnSpc>
                <a:spcAft>
                  <a:spcPts val="357"/>
                </a:spcAft>
              </a:pPr>
              <a:r>
                <a:rPr lang="ko-KR" altLang="en-US" sz="1300" spc="-119" dirty="0">
                  <a:solidFill>
                    <a:prstClr val="black"/>
                  </a:solidFill>
                  <a:latin typeface="맑은 고딕"/>
                </a:rPr>
                <a:t>에어콤프레셔 회전벨트에 손가락 끼일 </a:t>
              </a:r>
              <a:r>
                <a:rPr lang="ko-KR" altLang="en-US" sz="1300" spc="-119" dirty="0" smtClean="0">
                  <a:solidFill>
                    <a:prstClr val="black"/>
                  </a:solidFill>
                  <a:latin typeface="맑은 고딕"/>
                </a:rPr>
                <a:t>위험</a:t>
              </a:r>
              <a:endParaRPr lang="en-US" altLang="ko-KR" sz="1300" spc="-119" dirty="0" smtClean="0">
                <a:solidFill>
                  <a:prstClr val="black"/>
                </a:solidFill>
                <a:latin typeface="맑은 고딕"/>
              </a:endParaRPr>
            </a:p>
            <a:p>
              <a:pPr>
                <a:lnSpc>
                  <a:spcPts val="1546"/>
                </a:lnSpc>
                <a:spcAft>
                  <a:spcPts val="357"/>
                </a:spcAft>
              </a:pP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안전덮개 </a:t>
              </a:r>
              <a:r>
                <a:rPr lang="ko-KR" altLang="en-US" sz="1300" b="1" spc="-119" dirty="0">
                  <a:solidFill>
                    <a:srgbClr val="1185D1"/>
                  </a:solidFill>
                  <a:latin typeface="맑은 고딕"/>
                </a:rPr>
                <a:t>설치</a:t>
              </a:r>
              <a:endParaRPr lang="en-US" altLang="ko-KR" sz="1300" b="1" spc="-119" dirty="0">
                <a:solidFill>
                  <a:srgbClr val="1185D1"/>
                </a:solidFill>
                <a:latin typeface="맑은 고딕"/>
              </a:endParaRPr>
            </a:p>
          </p:txBody>
        </p:sp>
        <p:cxnSp>
          <p:nvCxnSpPr>
            <p:cNvPr id="22" name="Straight Arrow Connector 32"/>
            <p:cNvCxnSpPr>
              <a:stCxn id="19" idx="2"/>
            </p:cNvCxnSpPr>
            <p:nvPr/>
          </p:nvCxnSpPr>
          <p:spPr>
            <a:xfrm>
              <a:off x="7097927" y="3640113"/>
              <a:ext cx="1027505" cy="589062"/>
            </a:xfrm>
            <a:prstGeom prst="straightConnector1">
              <a:avLst/>
            </a:prstGeom>
            <a:ln>
              <a:solidFill>
                <a:srgbClr val="1185D1"/>
              </a:solidFill>
              <a:tailEnd type="oval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33"/>
            <p:cNvCxnSpPr/>
            <p:nvPr/>
          </p:nvCxnSpPr>
          <p:spPr>
            <a:xfrm>
              <a:off x="10625297" y="2846858"/>
              <a:ext cx="0" cy="1958305"/>
            </a:xfrm>
            <a:prstGeom prst="straightConnector1">
              <a:avLst/>
            </a:prstGeom>
            <a:ln>
              <a:solidFill>
                <a:srgbClr val="1185D1"/>
              </a:solidFill>
              <a:tailEnd type="oval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39"/>
            <p:cNvCxnSpPr>
              <a:stCxn id="21" idx="1"/>
            </p:cNvCxnSpPr>
            <p:nvPr/>
          </p:nvCxnSpPr>
          <p:spPr>
            <a:xfrm flipH="1" flipV="1">
              <a:off x="6558783" y="5179094"/>
              <a:ext cx="860164" cy="178388"/>
            </a:xfrm>
            <a:prstGeom prst="straightConnector1">
              <a:avLst/>
            </a:prstGeom>
            <a:ln>
              <a:solidFill>
                <a:srgbClr val="1185D1"/>
              </a:solidFill>
              <a:tailEnd type="oval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3" name="직사각형 2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3</a:t>
              </a:r>
              <a:endParaRPr lang="ko-KR" altLang="en-US" sz="3800" dirty="0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사망사고 다발 </a:t>
              </a:r>
              <a:r>
                <a:rPr lang="ko-KR" altLang="en-US" sz="2800" b="1" spc="-133" dirty="0" err="1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작업공종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pic>
        <p:nvPicPr>
          <p:cNvPr id="6" name="Picture 2" descr="C:\Users\john\Desktop\수정\사례버튼_1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231" y="2349674"/>
            <a:ext cx="792304" cy="105829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john\Desktop\수정\사례버튼_1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231" y="4249822"/>
            <a:ext cx="792304" cy="105218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420592" y="2277666"/>
            <a:ext cx="8064896" cy="15388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99653" indent="-299653">
              <a:lnSpc>
                <a:spcPct val="150000"/>
              </a:lnSpc>
              <a:spcAft>
                <a:spcPts val="357"/>
              </a:spcAft>
            </a:pPr>
            <a:r>
              <a:rPr lang="ko-KR" altLang="en-US" sz="1500" b="1" spc="-59" dirty="0" err="1" smtClean="0">
                <a:latin typeface="+mn-ea"/>
              </a:rPr>
              <a:t>조적</a:t>
            </a:r>
            <a:r>
              <a:rPr lang="en-US" altLang="ko-KR" sz="1500" b="1" spc="-59" dirty="0" smtClean="0">
                <a:latin typeface="+mn-ea"/>
              </a:rPr>
              <a:t>, </a:t>
            </a:r>
            <a:r>
              <a:rPr lang="ko-KR" altLang="en-US" sz="1500" b="1" spc="-59" dirty="0" smtClean="0">
                <a:latin typeface="+mn-ea"/>
              </a:rPr>
              <a:t>미장</a:t>
            </a:r>
            <a:r>
              <a:rPr lang="en-US" altLang="ko-KR" sz="1500" b="1" spc="-59" dirty="0" smtClean="0">
                <a:latin typeface="+mn-ea"/>
              </a:rPr>
              <a:t>, </a:t>
            </a:r>
            <a:r>
              <a:rPr lang="ko-KR" altLang="en-US" sz="1500" b="1" spc="-59" dirty="0" smtClean="0">
                <a:latin typeface="+mn-ea"/>
              </a:rPr>
              <a:t>방수작업 중 떨어짐 및 질식</a:t>
            </a:r>
            <a:r>
              <a:rPr lang="en-US" altLang="ko-KR" sz="1500" b="1" spc="-59" dirty="0" smtClean="0">
                <a:latin typeface="+mn-ea"/>
              </a:rPr>
              <a:t>(</a:t>
            </a:r>
            <a:r>
              <a:rPr lang="ko-KR" altLang="en-US" sz="1500" b="1" spc="-59" dirty="0" smtClean="0">
                <a:latin typeface="+mn-ea"/>
              </a:rPr>
              <a:t>산소결핍</a:t>
            </a:r>
            <a:r>
              <a:rPr lang="en-US" altLang="ko-KR" sz="1500" b="1" spc="-59" dirty="0" smtClean="0">
                <a:latin typeface="+mn-ea"/>
              </a:rPr>
              <a:t>)</a:t>
            </a:r>
            <a:r>
              <a:rPr lang="ko-KR" altLang="en-US" sz="1500" b="1" spc="-59" dirty="0" smtClean="0">
                <a:latin typeface="+mn-ea"/>
              </a:rPr>
              <a:t>에 의한 사망재해는 </a:t>
            </a:r>
            <a:endParaRPr lang="en-US" altLang="ko-KR" sz="1500" b="1" spc="-59" dirty="0" smtClean="0">
              <a:latin typeface="+mn-ea"/>
            </a:endParaRPr>
          </a:p>
          <a:p>
            <a:pPr marL="299653" indent="-299653">
              <a:lnSpc>
                <a:spcPct val="150000"/>
              </a:lnSpc>
              <a:spcAft>
                <a:spcPts val="357"/>
              </a:spcAft>
            </a:pPr>
            <a:r>
              <a:rPr lang="en-US" altLang="ko-KR" sz="1500" b="1" spc="-59" dirty="0" smtClean="0">
                <a:solidFill>
                  <a:srgbClr val="1185D1"/>
                </a:solidFill>
                <a:latin typeface="+mn-ea"/>
              </a:rPr>
              <a:t>❶	</a:t>
            </a:r>
            <a:r>
              <a:rPr lang="ko-KR" altLang="en-US" sz="1500" b="1" spc="-59" dirty="0" smtClean="0">
                <a:solidFill>
                  <a:srgbClr val="1185D1"/>
                </a:solidFill>
                <a:latin typeface="+mn-ea"/>
              </a:rPr>
              <a:t>작업발판 설치불량</a:t>
            </a:r>
            <a:endParaRPr lang="en-US" altLang="ko-KR" sz="1500" b="1" spc="-59" dirty="0" smtClean="0">
              <a:solidFill>
                <a:srgbClr val="1185D1"/>
              </a:solidFill>
              <a:latin typeface="+mn-ea"/>
            </a:endParaRPr>
          </a:p>
          <a:p>
            <a:pPr marL="299653" indent="-299653">
              <a:lnSpc>
                <a:spcPct val="150000"/>
              </a:lnSpc>
              <a:spcAft>
                <a:spcPts val="357"/>
              </a:spcAft>
            </a:pPr>
            <a:r>
              <a:rPr lang="en-US" altLang="ko-KR" sz="1500" b="1" spc="-59" dirty="0" smtClean="0">
                <a:solidFill>
                  <a:srgbClr val="1185D1"/>
                </a:solidFill>
                <a:latin typeface="+mn-ea"/>
              </a:rPr>
              <a:t>❷	</a:t>
            </a:r>
            <a:r>
              <a:rPr lang="ko-KR" altLang="en-US" sz="1500" b="1" spc="-59" dirty="0" smtClean="0">
                <a:solidFill>
                  <a:srgbClr val="1185D1"/>
                </a:solidFill>
                <a:latin typeface="+mn-ea"/>
              </a:rPr>
              <a:t>정리정돈 불량</a:t>
            </a:r>
            <a:endParaRPr lang="en-US" altLang="ko-KR" sz="1500" b="1" spc="-59" dirty="0" smtClean="0">
              <a:solidFill>
                <a:srgbClr val="1185D1"/>
              </a:solidFill>
              <a:latin typeface="+mn-ea"/>
            </a:endParaRPr>
          </a:p>
          <a:p>
            <a:pPr marL="299653" indent="-299653">
              <a:lnSpc>
                <a:spcPct val="150000"/>
              </a:lnSpc>
              <a:spcAft>
                <a:spcPts val="357"/>
              </a:spcAft>
            </a:pPr>
            <a:r>
              <a:rPr lang="en-US" altLang="ko-KR" sz="1500" b="1" spc="-59" dirty="0" smtClean="0">
                <a:solidFill>
                  <a:srgbClr val="1185D1"/>
                </a:solidFill>
                <a:latin typeface="+mn-ea"/>
              </a:rPr>
              <a:t>❸	</a:t>
            </a:r>
            <a:r>
              <a:rPr lang="ko-KR" altLang="en-US" sz="1500" b="1" spc="-59" dirty="0" smtClean="0">
                <a:solidFill>
                  <a:srgbClr val="1185D1"/>
                </a:solidFill>
                <a:latin typeface="+mn-ea"/>
              </a:rPr>
              <a:t>밀폐공간 </a:t>
            </a:r>
            <a:r>
              <a:rPr lang="ko-KR" altLang="en-US" sz="1500" b="1" spc="-59" dirty="0" err="1" smtClean="0">
                <a:solidFill>
                  <a:srgbClr val="1185D1"/>
                </a:solidFill>
                <a:latin typeface="+mn-ea"/>
              </a:rPr>
              <a:t>작업전</a:t>
            </a:r>
            <a:r>
              <a:rPr lang="en-US" altLang="ko-KR" sz="1500" b="1" spc="-59" dirty="0" smtClean="0">
                <a:solidFill>
                  <a:srgbClr val="1185D1"/>
                </a:solidFill>
                <a:latin typeface="+mn-ea"/>
              </a:rPr>
              <a:t>·</a:t>
            </a:r>
            <a:r>
              <a:rPr lang="ko-KR" altLang="en-US" sz="1500" b="1" spc="-59" dirty="0" smtClean="0">
                <a:solidFill>
                  <a:srgbClr val="1185D1"/>
                </a:solidFill>
                <a:latin typeface="+mn-ea"/>
              </a:rPr>
              <a:t>중 환기 </a:t>
            </a:r>
            <a:r>
              <a:rPr lang="ko-KR" altLang="en-US" sz="1500" b="1" spc="-59" dirty="0" err="1" smtClean="0">
                <a:solidFill>
                  <a:srgbClr val="1185D1"/>
                </a:solidFill>
                <a:latin typeface="+mn-ea"/>
              </a:rPr>
              <a:t>미실시</a:t>
            </a:r>
            <a:r>
              <a:rPr lang="ko-KR" altLang="en-US" sz="1500" b="1" spc="-59" dirty="0" err="1" smtClean="0">
                <a:latin typeface="+mn-ea"/>
              </a:rPr>
              <a:t>로</a:t>
            </a:r>
            <a:r>
              <a:rPr lang="ko-KR" altLang="en-US" sz="1500" b="1" spc="-59" dirty="0" smtClean="0">
                <a:latin typeface="+mn-ea"/>
              </a:rPr>
              <a:t> 인해 주로 발생합니다</a:t>
            </a:r>
            <a:r>
              <a:rPr lang="en-US" altLang="ko-KR" sz="1500" b="1" spc="-59" dirty="0" smtClean="0">
                <a:latin typeface="+mn-ea"/>
              </a:rPr>
              <a:t>.</a:t>
            </a:r>
            <a:endParaRPr lang="ko-KR" altLang="en-US" sz="1500" b="1" spc="-59" dirty="0">
              <a:latin typeface="+mn-ea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420592" y="4193980"/>
            <a:ext cx="8064896" cy="218675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99653" indent="-299653">
              <a:lnSpc>
                <a:spcPct val="150000"/>
              </a:lnSpc>
              <a:spcAft>
                <a:spcPts val="357"/>
              </a:spcAft>
              <a:buClr>
                <a:schemeClr val="tx1"/>
              </a:buClr>
            </a:pPr>
            <a:r>
              <a:rPr lang="en-US" altLang="ko-KR" sz="1500" b="1" spc="-59" dirty="0" smtClean="0">
                <a:solidFill>
                  <a:srgbClr val="F0A514"/>
                </a:solidFill>
                <a:latin typeface="+mn-ea"/>
              </a:rPr>
              <a:t>❶</a:t>
            </a:r>
            <a:r>
              <a:rPr lang="en-US" altLang="ko-KR" sz="1500" b="1" spc="-59" dirty="0" smtClean="0">
                <a:latin typeface="+mn-ea"/>
              </a:rPr>
              <a:t>	</a:t>
            </a:r>
            <a:r>
              <a:rPr lang="ko-KR" altLang="en-US" sz="1500" b="1" spc="-59" dirty="0" smtClean="0">
                <a:latin typeface="+mn-ea"/>
              </a:rPr>
              <a:t>미장 및 </a:t>
            </a:r>
            <a:r>
              <a:rPr lang="ko-KR" altLang="en-US" sz="1500" b="1" spc="-59" dirty="0" err="1" smtClean="0">
                <a:latin typeface="+mn-ea"/>
              </a:rPr>
              <a:t>조적작업을</a:t>
            </a:r>
            <a:r>
              <a:rPr lang="ko-KR" altLang="en-US" sz="1500" b="1" spc="-59" dirty="0" smtClean="0">
                <a:latin typeface="+mn-ea"/>
              </a:rPr>
              <a:t> 위한 작업발판은 튼튼하게 설치하고 이동식 비계 및 </a:t>
            </a:r>
            <a:r>
              <a:rPr lang="ko-KR" altLang="en-US" sz="1500" b="1" spc="-59" dirty="0" err="1" smtClean="0">
                <a:latin typeface="+mn-ea"/>
              </a:rPr>
              <a:t>말비계</a:t>
            </a:r>
            <a:r>
              <a:rPr lang="ko-KR" altLang="en-US" sz="1500" b="1" spc="-59" dirty="0" smtClean="0">
                <a:latin typeface="+mn-ea"/>
              </a:rPr>
              <a:t> </a:t>
            </a:r>
            <a:r>
              <a:rPr lang="en-US" altLang="ko-KR" sz="1500" b="1" spc="-59" dirty="0" smtClean="0">
                <a:latin typeface="+mn-ea"/>
              </a:rPr>
              <a:t/>
            </a:r>
            <a:br>
              <a:rPr lang="en-US" altLang="ko-KR" sz="1500" b="1" spc="-59" dirty="0" smtClean="0">
                <a:latin typeface="+mn-ea"/>
              </a:rPr>
            </a:br>
            <a:r>
              <a:rPr lang="ko-KR" altLang="en-US" sz="1500" b="1" spc="-59" dirty="0" smtClean="0">
                <a:latin typeface="+mn-ea"/>
              </a:rPr>
              <a:t>설치 시 작업발판 폭은 </a:t>
            </a:r>
            <a:r>
              <a:rPr lang="en-US" altLang="ko-KR" sz="1500" b="1" spc="-59" dirty="0" smtClean="0">
                <a:latin typeface="+mn-ea"/>
              </a:rPr>
              <a:t>40cm </a:t>
            </a:r>
            <a:r>
              <a:rPr lang="ko-KR" altLang="en-US" sz="1500" b="1" spc="-59" dirty="0" smtClean="0">
                <a:latin typeface="+mn-ea"/>
              </a:rPr>
              <a:t>이상으로 확보</a:t>
            </a:r>
          </a:p>
          <a:p>
            <a:pPr marL="299653" indent="-299653">
              <a:lnSpc>
                <a:spcPct val="150000"/>
              </a:lnSpc>
              <a:spcAft>
                <a:spcPts val="357"/>
              </a:spcAft>
              <a:buClr>
                <a:schemeClr val="tx1"/>
              </a:buClr>
            </a:pPr>
            <a:r>
              <a:rPr lang="en-US" altLang="ko-KR" sz="1500" b="1" spc="-59" dirty="0" smtClean="0">
                <a:solidFill>
                  <a:srgbClr val="F0A514"/>
                </a:solidFill>
                <a:latin typeface="+mn-ea"/>
              </a:rPr>
              <a:t>❷</a:t>
            </a:r>
            <a:r>
              <a:rPr lang="en-US" altLang="ko-KR" sz="1500" b="1" spc="-59" dirty="0" smtClean="0">
                <a:solidFill>
                  <a:srgbClr val="1185D1"/>
                </a:solidFill>
                <a:latin typeface="+mn-ea"/>
              </a:rPr>
              <a:t>	</a:t>
            </a:r>
            <a:r>
              <a:rPr lang="ko-KR" altLang="en-US" sz="1500" b="1" spc="-59" dirty="0" smtClean="0">
                <a:latin typeface="+mn-ea"/>
              </a:rPr>
              <a:t>작업장 정리정돈 철저</a:t>
            </a:r>
          </a:p>
          <a:p>
            <a:pPr marL="299653" indent="-299653">
              <a:lnSpc>
                <a:spcPct val="150000"/>
              </a:lnSpc>
              <a:spcAft>
                <a:spcPts val="357"/>
              </a:spcAft>
              <a:buClr>
                <a:schemeClr val="tx1"/>
              </a:buClr>
            </a:pPr>
            <a:r>
              <a:rPr lang="en-US" altLang="ko-KR" sz="1500" b="1" spc="-59" dirty="0" smtClean="0">
                <a:solidFill>
                  <a:srgbClr val="F0A514"/>
                </a:solidFill>
                <a:latin typeface="+mn-ea"/>
              </a:rPr>
              <a:t>❸</a:t>
            </a:r>
            <a:r>
              <a:rPr lang="en-US" altLang="ko-KR" sz="1500" b="1" spc="-59" dirty="0" smtClean="0">
                <a:solidFill>
                  <a:srgbClr val="1185D1"/>
                </a:solidFill>
                <a:latin typeface="+mn-ea"/>
              </a:rPr>
              <a:t>	</a:t>
            </a:r>
            <a:r>
              <a:rPr lang="ko-KR" altLang="en-US" sz="1500" b="1" spc="-59" dirty="0" smtClean="0">
                <a:latin typeface="+mn-ea"/>
              </a:rPr>
              <a:t>밀폐공간에서 방수작업 시에는 환기설비를 설치하고 유해가스 농도를 수시로 체크하여 </a:t>
            </a:r>
            <a:br>
              <a:rPr lang="ko-KR" altLang="en-US" sz="1500" b="1" spc="-59" dirty="0" smtClean="0">
                <a:latin typeface="+mn-ea"/>
              </a:rPr>
            </a:br>
            <a:r>
              <a:rPr lang="ko-KR" altLang="en-US" sz="1500" b="1" spc="-59" dirty="0" smtClean="0">
                <a:latin typeface="+mn-ea"/>
              </a:rPr>
              <a:t>산소결핍 및 화재폭발 재해를 예방</a:t>
            </a:r>
          </a:p>
          <a:p>
            <a:pPr marL="299653" indent="-299653">
              <a:lnSpc>
                <a:spcPct val="150000"/>
              </a:lnSpc>
              <a:spcAft>
                <a:spcPts val="357"/>
              </a:spcAft>
              <a:buClr>
                <a:schemeClr val="tx1"/>
              </a:buClr>
            </a:pPr>
            <a:endParaRPr lang="ko-KR" altLang="en-US" sz="1500" spc="-59" dirty="0">
              <a:latin typeface="+mn-e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55599" y="1572406"/>
            <a:ext cx="2404952" cy="5405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ct val="50000"/>
              </a:lnSpc>
              <a:spcAft>
                <a:spcPts val="799"/>
              </a:spcAft>
            </a:pPr>
            <a:r>
              <a:rPr lang="en-US" altLang="ko-KR" sz="1400" b="1" spc="-133" dirty="0" smtClean="0">
                <a:solidFill>
                  <a:srgbClr val="CDB4F2"/>
                </a:solidFill>
                <a:latin typeface="+mj-ea"/>
                <a:ea typeface="+mj-ea"/>
              </a:rPr>
              <a:t>06. </a:t>
            </a:r>
            <a:r>
              <a:rPr lang="ko-KR" altLang="en-US" sz="1400" b="1" spc="-133" dirty="0" err="1" smtClean="0">
                <a:solidFill>
                  <a:srgbClr val="CDB4F2"/>
                </a:solidFill>
                <a:latin typeface="+mj-ea"/>
                <a:ea typeface="+mj-ea"/>
              </a:rPr>
              <a:t>조적</a:t>
            </a:r>
            <a:r>
              <a:rPr lang="en-US" altLang="ko-KR" sz="1400" b="1" spc="-133" dirty="0" smtClean="0">
                <a:solidFill>
                  <a:srgbClr val="CDB4F2"/>
                </a:solidFill>
                <a:latin typeface="+mj-ea"/>
                <a:ea typeface="+mj-ea"/>
              </a:rPr>
              <a:t>, </a:t>
            </a:r>
            <a:r>
              <a:rPr lang="ko-KR" altLang="en-US" sz="1400" b="1" spc="-133" dirty="0" smtClean="0">
                <a:solidFill>
                  <a:srgbClr val="CDB4F2"/>
                </a:solidFill>
                <a:latin typeface="+mj-ea"/>
                <a:ea typeface="+mj-ea"/>
              </a:rPr>
              <a:t>미장</a:t>
            </a:r>
            <a:r>
              <a:rPr lang="en-US" altLang="ko-KR" sz="1400" b="1" spc="-133" dirty="0" smtClean="0">
                <a:solidFill>
                  <a:srgbClr val="CDB4F2"/>
                </a:solidFill>
                <a:latin typeface="+mj-ea"/>
                <a:ea typeface="+mj-ea"/>
              </a:rPr>
              <a:t>, </a:t>
            </a:r>
            <a:r>
              <a:rPr lang="ko-KR" altLang="en-US" sz="1400" b="1" spc="-133" dirty="0" smtClean="0">
                <a:solidFill>
                  <a:srgbClr val="CDB4F2"/>
                </a:solidFill>
                <a:latin typeface="+mj-ea"/>
                <a:ea typeface="+mj-ea"/>
              </a:rPr>
              <a:t>방수공사</a:t>
            </a:r>
            <a:endParaRPr lang="en-US" altLang="ko-KR" sz="1400" b="1" spc="-133" dirty="0" smtClean="0">
              <a:solidFill>
                <a:srgbClr val="CDB4F2"/>
              </a:solidFill>
              <a:latin typeface="+mj-ea"/>
              <a:ea typeface="+mj-ea"/>
            </a:endParaRPr>
          </a:p>
          <a:p>
            <a:pPr marL="383558" indent="-383558">
              <a:lnSpc>
                <a:spcPct val="50000"/>
              </a:lnSpc>
              <a:spcAft>
                <a:spcPts val="799"/>
              </a:spcAft>
            </a:pPr>
            <a:r>
              <a:rPr lang="en-US" altLang="ko-KR" sz="1400" b="1" spc="-133" dirty="0" smtClean="0">
                <a:solidFill>
                  <a:srgbClr val="CDB4F2"/>
                </a:solidFill>
                <a:latin typeface="+mj-ea"/>
                <a:ea typeface="+mj-ea"/>
              </a:rPr>
              <a:t>     (</a:t>
            </a:r>
            <a:r>
              <a:rPr lang="ko-KR" altLang="en-US" sz="1400" b="1" spc="-133" dirty="0" smtClean="0">
                <a:solidFill>
                  <a:srgbClr val="CDB4F2"/>
                </a:solidFill>
                <a:latin typeface="+mj-ea"/>
                <a:ea typeface="+mj-ea"/>
              </a:rPr>
              <a:t>떨어짐</a:t>
            </a:r>
            <a:r>
              <a:rPr lang="en-US" altLang="ko-KR" sz="1400" b="1" spc="-133" dirty="0" smtClean="0">
                <a:solidFill>
                  <a:srgbClr val="CDB4F2"/>
                </a:solidFill>
                <a:latin typeface="+mj-ea"/>
                <a:ea typeface="+mj-ea"/>
              </a:rPr>
              <a:t>, </a:t>
            </a:r>
            <a:r>
              <a:rPr lang="ko-KR" altLang="en-US" sz="1400" b="1" spc="-133" dirty="0" smtClean="0">
                <a:solidFill>
                  <a:srgbClr val="CDB4F2"/>
                </a:solidFill>
                <a:latin typeface="+mj-ea"/>
                <a:ea typeface="+mj-ea"/>
              </a:rPr>
              <a:t>산소결핍</a:t>
            </a:r>
            <a:r>
              <a:rPr lang="en-US" altLang="ko-KR" sz="1400" b="1" spc="-133" dirty="0" smtClean="0">
                <a:solidFill>
                  <a:srgbClr val="CDB4F2"/>
                </a:solidFill>
                <a:latin typeface="+mj-ea"/>
                <a:ea typeface="+mj-ea"/>
              </a:rPr>
              <a:t>)</a:t>
            </a:r>
          </a:p>
          <a:p>
            <a:pPr marL="383558" indent="-383558">
              <a:lnSpc>
                <a:spcPct val="50000"/>
              </a:lnSpc>
              <a:spcAft>
                <a:spcPts val="799"/>
              </a:spcAft>
            </a:pPr>
            <a:endParaRPr lang="ko-KR" altLang="en-US" sz="1400" b="1" spc="-133" dirty="0">
              <a:solidFill>
                <a:srgbClr val="CDB4F2"/>
              </a:solidFill>
              <a:latin typeface="+mj-ea"/>
              <a:ea typeface="+mj-ea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4287" y="3213770"/>
            <a:ext cx="2376264" cy="65659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230" indent="-171230">
              <a:spcAft>
                <a:spcPts val="357"/>
              </a:spcAft>
            </a:pPr>
            <a:r>
              <a:rPr lang="ko-KR" altLang="en-US" sz="1200" spc="-59" dirty="0" smtClean="0">
                <a:latin typeface="+mn-ea"/>
              </a:rPr>
              <a:t>화물운반작업 및 도로 유지</a:t>
            </a:r>
            <a:r>
              <a:rPr lang="en-US" altLang="ko-KR" sz="1200" spc="-59" dirty="0" smtClean="0">
                <a:latin typeface="+mn-ea"/>
              </a:rPr>
              <a:t>•</a:t>
            </a:r>
            <a:r>
              <a:rPr lang="ko-KR" altLang="en-US" sz="1200" spc="-59" dirty="0" smtClean="0">
                <a:latin typeface="+mn-ea"/>
              </a:rPr>
              <a:t>보수공사</a:t>
            </a:r>
            <a:endParaRPr lang="en-US" altLang="ko-KR" sz="1200" spc="-59" dirty="0" smtClean="0">
              <a:latin typeface="+mn-ea"/>
            </a:endParaRPr>
          </a:p>
          <a:p>
            <a:pPr marL="171230" indent="-171230">
              <a:spcAft>
                <a:spcPts val="357"/>
              </a:spcAft>
            </a:pPr>
            <a:r>
              <a:rPr lang="ko-KR" altLang="en-US" sz="1200" spc="-59" dirty="0" smtClean="0">
                <a:latin typeface="+mn-ea"/>
              </a:rPr>
              <a:t>중 교통사고에 의한 사망재해는 사망</a:t>
            </a:r>
            <a:endParaRPr lang="en-US" altLang="ko-KR" sz="1200" spc="-59" dirty="0" smtClean="0">
              <a:latin typeface="+mn-ea"/>
            </a:endParaRPr>
          </a:p>
          <a:p>
            <a:pPr marL="171230" indent="-171230">
              <a:spcAft>
                <a:spcPts val="357"/>
              </a:spcAft>
            </a:pPr>
            <a:r>
              <a:rPr lang="ko-KR" altLang="en-US" sz="1200" spc="-59" dirty="0" smtClean="0">
                <a:latin typeface="+mn-ea"/>
              </a:rPr>
              <a:t>재해의 </a:t>
            </a:r>
            <a:r>
              <a:rPr lang="en-US" altLang="ko-KR" sz="1200" spc="-59" dirty="0" smtClean="0">
                <a:solidFill>
                  <a:srgbClr val="1185D1"/>
                </a:solidFill>
                <a:latin typeface="+mn-ea"/>
              </a:rPr>
              <a:t>7%</a:t>
            </a:r>
            <a:r>
              <a:rPr lang="en-US" altLang="ko-KR" sz="1200" spc="-59" dirty="0" smtClean="0">
                <a:latin typeface="+mn-ea"/>
              </a:rPr>
              <a:t> </a:t>
            </a:r>
            <a:r>
              <a:rPr lang="ko-KR" altLang="en-US" sz="1200" spc="-59" dirty="0" smtClean="0">
                <a:latin typeface="+mn-ea"/>
              </a:rPr>
              <a:t>점유</a:t>
            </a:r>
            <a:endParaRPr lang="ko-KR" altLang="en-US" sz="1200" spc="-59" dirty="0">
              <a:latin typeface="+mn-ea"/>
            </a:endParaRPr>
          </a:p>
        </p:txBody>
      </p:sp>
      <p:grpSp>
        <p:nvGrpSpPr>
          <p:cNvPr id="3" name="그룹 2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4" name="직사각형 3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3</a:t>
              </a:r>
              <a:endParaRPr lang="ko-KR" altLang="en-US" sz="3800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사망사고 다발 </a:t>
              </a:r>
              <a:r>
                <a:rPr lang="ko-KR" altLang="en-US" sz="2800" b="1" spc="-133" dirty="0" err="1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작업공종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655599" y="1572406"/>
            <a:ext cx="2404952" cy="9161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ct val="700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07.</a:t>
            </a:r>
          </a:p>
          <a:p>
            <a:pPr marL="383558" indent="-383558">
              <a:lnSpc>
                <a:spcPct val="700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화물운반 작업</a:t>
            </a:r>
            <a:endParaRPr lang="en-US" altLang="ko-KR" sz="2200" b="1" spc="-133" dirty="0" smtClean="0">
              <a:solidFill>
                <a:srgbClr val="33CCCC"/>
              </a:solidFill>
              <a:latin typeface="+mj-ea"/>
              <a:ea typeface="+mj-ea"/>
            </a:endParaRPr>
          </a:p>
          <a:p>
            <a:pPr marL="383558" indent="-383558">
              <a:lnSpc>
                <a:spcPct val="700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(</a:t>
            </a: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교통사고</a:t>
            </a: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)</a:t>
            </a:r>
            <a:endParaRPr lang="ko-KR" altLang="en-US" sz="2200" b="1" spc="-133" dirty="0">
              <a:solidFill>
                <a:srgbClr val="33CCCC"/>
              </a:solidFill>
              <a:latin typeface="+mj-ea"/>
              <a:ea typeface="+mj-e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4287" y="2637706"/>
            <a:ext cx="2471642" cy="2662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ct val="120000"/>
              </a:lnSpc>
            </a:pPr>
            <a:r>
              <a:rPr lang="ko-KR" altLang="en-US" sz="1600" b="1" spc="-133" dirty="0" smtClean="0">
                <a:solidFill>
                  <a:srgbClr val="666699"/>
                </a:solidFill>
                <a:latin typeface="+mj-ea"/>
                <a:ea typeface="+mj-ea"/>
              </a:rPr>
              <a:t>화물운반 작업</a:t>
            </a:r>
            <a:endParaRPr lang="ko-KR" altLang="en-US" sz="1600" b="1" spc="-133" dirty="0">
              <a:solidFill>
                <a:srgbClr val="666699"/>
              </a:solidFill>
              <a:latin typeface="+mj-ea"/>
              <a:ea typeface="+mj-ea"/>
            </a:endParaRPr>
          </a:p>
        </p:txBody>
      </p:sp>
      <p:grpSp>
        <p:nvGrpSpPr>
          <p:cNvPr id="17" name="그룹 16"/>
          <p:cNvGrpSpPr/>
          <p:nvPr/>
        </p:nvGrpSpPr>
        <p:grpSpPr>
          <a:xfrm>
            <a:off x="4212679" y="1557586"/>
            <a:ext cx="5833834" cy="4384382"/>
            <a:chOff x="1023129" y="2124492"/>
            <a:chExt cx="4791250" cy="3600834"/>
          </a:xfrm>
        </p:grpSpPr>
        <p:sp>
          <p:nvSpPr>
            <p:cNvPr id="18" name="Rounded Rectangle 4"/>
            <p:cNvSpPr/>
            <p:nvPr/>
          </p:nvSpPr>
          <p:spPr>
            <a:xfrm>
              <a:off x="1023129" y="2124492"/>
              <a:ext cx="4791250" cy="3600834"/>
            </a:xfrm>
            <a:prstGeom prst="roundRect">
              <a:avLst>
                <a:gd name="adj" fmla="val 4616"/>
              </a:avLst>
            </a:prstGeom>
            <a:blipFill rotWithShape="1">
              <a:blip r:embed="rId2" cstate="print"/>
              <a:stretch>
                <a:fillRect/>
              </a:stretch>
            </a:blipFill>
            <a:ln w="381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en-US"/>
            </a:p>
          </p:txBody>
        </p:sp>
        <p:cxnSp>
          <p:nvCxnSpPr>
            <p:cNvPr id="19" name="Straight Arrow Connector 22"/>
            <p:cNvCxnSpPr/>
            <p:nvPr/>
          </p:nvCxnSpPr>
          <p:spPr>
            <a:xfrm flipV="1">
              <a:off x="2892732" y="5076523"/>
              <a:ext cx="1127993" cy="194165"/>
            </a:xfrm>
            <a:prstGeom prst="straightConnector1">
              <a:avLst/>
            </a:prstGeom>
            <a:ln>
              <a:solidFill>
                <a:srgbClr val="1185D1"/>
              </a:solidFill>
              <a:tailEnd type="oval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37"/>
            <p:cNvCxnSpPr/>
            <p:nvPr/>
          </p:nvCxnSpPr>
          <p:spPr>
            <a:xfrm>
              <a:off x="2892732" y="2856272"/>
              <a:ext cx="0" cy="1007432"/>
            </a:xfrm>
            <a:prstGeom prst="straightConnector1">
              <a:avLst/>
            </a:prstGeom>
            <a:ln>
              <a:solidFill>
                <a:srgbClr val="1185D1"/>
              </a:solidFill>
              <a:tailEnd type="oval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ounded Rectangle 12"/>
            <p:cNvSpPr/>
            <p:nvPr/>
          </p:nvSpPr>
          <p:spPr>
            <a:xfrm>
              <a:off x="2546260" y="2314097"/>
              <a:ext cx="2628874" cy="542175"/>
            </a:xfrm>
            <a:prstGeom prst="roundRect">
              <a:avLst>
                <a:gd name="adj" fmla="val 6696"/>
              </a:avLst>
            </a:prstGeom>
            <a:solidFill>
              <a:schemeClr val="bg1"/>
            </a:solidFill>
            <a:ln w="25400" cap="rnd">
              <a:solidFill>
                <a:srgbClr val="1185D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85615" tIns="42808" rIns="85615" bIns="42808" rtlCol="0" anchor="ctr">
              <a:normAutofit/>
            </a:bodyPr>
            <a:lstStyle/>
            <a:p>
              <a:pPr algn="ctr">
                <a:lnSpc>
                  <a:spcPts val="1546"/>
                </a:lnSpc>
                <a:spcAft>
                  <a:spcPts val="357"/>
                </a:spcAft>
              </a:pPr>
              <a:r>
                <a:rPr lang="ko-KR" altLang="en-US" sz="1300" spc="-119" dirty="0">
                  <a:solidFill>
                    <a:prstClr val="black"/>
                  </a:solidFill>
                  <a:latin typeface="맑은 고딕"/>
                </a:rPr>
                <a:t>도로 주행 중 교통사고 </a:t>
              </a:r>
              <a:r>
                <a:rPr lang="ko-KR" altLang="en-US" sz="1300" spc="-119" dirty="0" smtClean="0">
                  <a:solidFill>
                    <a:prstClr val="black"/>
                  </a:solidFill>
                  <a:latin typeface="맑은 고딕"/>
                </a:rPr>
                <a:t>위험</a:t>
              </a:r>
              <a:endParaRPr lang="en-US" altLang="ko-KR" sz="1300" spc="-119" dirty="0" smtClean="0">
                <a:solidFill>
                  <a:prstClr val="black"/>
                </a:solidFill>
                <a:latin typeface="맑은 고딕"/>
              </a:endParaRPr>
            </a:p>
            <a:p>
              <a:pPr algn="ctr">
                <a:lnSpc>
                  <a:spcPts val="1546"/>
                </a:lnSpc>
                <a:spcAft>
                  <a:spcPts val="357"/>
                </a:spcAft>
              </a:pP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과적 </a:t>
              </a:r>
              <a:r>
                <a:rPr lang="ko-KR" altLang="en-US" sz="1300" b="1" spc="-119" dirty="0">
                  <a:solidFill>
                    <a:srgbClr val="1185D1"/>
                  </a:solidFill>
                  <a:latin typeface="맑은 고딕"/>
                </a:rPr>
                <a:t>및 과속 금지</a:t>
              </a:r>
              <a:endParaRPr lang="en-US" altLang="ko-KR" sz="1300" b="1" spc="-119" dirty="0">
                <a:solidFill>
                  <a:srgbClr val="1185D1"/>
                </a:solidFill>
                <a:latin typeface="맑은 고딕"/>
              </a:endParaRPr>
            </a:p>
          </p:txBody>
        </p:sp>
        <p:sp>
          <p:nvSpPr>
            <p:cNvPr id="22" name="Rounded Rectangle 14"/>
            <p:cNvSpPr/>
            <p:nvPr/>
          </p:nvSpPr>
          <p:spPr>
            <a:xfrm>
              <a:off x="1142860" y="5185842"/>
              <a:ext cx="2594418" cy="487629"/>
            </a:xfrm>
            <a:prstGeom prst="roundRect">
              <a:avLst>
                <a:gd name="adj" fmla="val 6696"/>
              </a:avLst>
            </a:prstGeom>
            <a:solidFill>
              <a:schemeClr val="bg1"/>
            </a:solidFill>
            <a:ln w="25400" cap="rnd">
              <a:solidFill>
                <a:srgbClr val="1185D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08731" tIns="54366" rIns="108731" bIns="54366" rtlCol="0" anchor="ctr">
              <a:noAutofit/>
            </a:bodyPr>
            <a:lstStyle/>
            <a:p>
              <a:pPr algn="ctr">
                <a:lnSpc>
                  <a:spcPts val="1546"/>
                </a:lnSpc>
                <a:spcAft>
                  <a:spcPts val="357"/>
                </a:spcAft>
              </a:pPr>
              <a:r>
                <a:rPr lang="ko-KR" altLang="en-US" sz="1300" spc="-119" dirty="0">
                  <a:solidFill>
                    <a:prstClr val="black"/>
                  </a:solidFill>
                  <a:latin typeface="맑은 고딕"/>
                </a:rPr>
                <a:t>도로 주행 중 교통사고 </a:t>
              </a:r>
              <a:r>
                <a:rPr lang="ko-KR" altLang="en-US" sz="1300" spc="-119" dirty="0" smtClean="0">
                  <a:solidFill>
                    <a:prstClr val="black"/>
                  </a:solidFill>
                  <a:latin typeface="맑은 고딕"/>
                </a:rPr>
                <a:t>위험</a:t>
              </a:r>
              <a:endParaRPr lang="en-US" altLang="ko-KR" sz="1300" spc="-119" dirty="0" smtClean="0">
                <a:solidFill>
                  <a:prstClr val="black"/>
                </a:solidFill>
                <a:latin typeface="맑은 고딕"/>
              </a:endParaRPr>
            </a:p>
            <a:p>
              <a:pPr algn="ctr">
                <a:lnSpc>
                  <a:spcPts val="1546"/>
                </a:lnSpc>
                <a:spcAft>
                  <a:spcPts val="357"/>
                </a:spcAft>
              </a:pP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교통신호 </a:t>
              </a:r>
              <a:r>
                <a:rPr lang="ko-KR" altLang="en-US" sz="1300" b="1" spc="-119" dirty="0">
                  <a:solidFill>
                    <a:srgbClr val="1185D1"/>
                  </a:solidFill>
                  <a:latin typeface="맑은 고딕"/>
                </a:rPr>
                <a:t>준수</a:t>
              </a: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직사각형 19"/>
          <p:cNvSpPr/>
          <p:nvPr/>
        </p:nvSpPr>
        <p:spPr>
          <a:xfrm>
            <a:off x="7763680" y="1601211"/>
            <a:ext cx="3857652" cy="4954302"/>
          </a:xfrm>
          <a:prstGeom prst="rect">
            <a:avLst/>
          </a:prstGeom>
          <a:solidFill>
            <a:srgbClr val="33CCCC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441682" y="1572406"/>
            <a:ext cx="3786213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91779">
              <a:lnSpc>
                <a:spcPct val="1500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 산업현장의 입사근속 기간이 짧은 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/>
            </a:r>
            <a:br>
              <a:rPr lang="en-US" altLang="ko-KR" sz="1600" b="1" spc="-133" dirty="0" smtClean="0">
                <a:solidFill>
                  <a:prstClr val="black"/>
                </a:solidFill>
              </a:rPr>
            </a:br>
            <a:r>
              <a:rPr lang="en-US" altLang="ko-KR" sz="1600" b="1" spc="-133" dirty="0" smtClean="0">
                <a:solidFill>
                  <a:prstClr val="black"/>
                </a:solidFill>
              </a:rPr>
              <a:t>   </a:t>
            </a:r>
            <a:r>
              <a:rPr lang="ko-KR" altLang="en-US" sz="1600" b="1" spc="-133" dirty="0" err="1" smtClean="0">
                <a:solidFill>
                  <a:prstClr val="black"/>
                </a:solidFill>
              </a:rPr>
              <a:t>입사자에게서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 산업재해가 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많이 발생 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55599" y="1572406"/>
            <a:ext cx="2428892" cy="12824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</a:rPr>
              <a:t>02.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</a:rPr>
              <a:t>신규입사자 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</a:rPr>
              <a:t>재해발생 현황</a:t>
            </a:r>
            <a:endParaRPr lang="ko-KR" altLang="en-US" sz="2200" b="1" spc="-133" dirty="0">
              <a:solidFill>
                <a:srgbClr val="33CCCC"/>
              </a:solidFill>
            </a:endParaRPr>
          </a:p>
        </p:txBody>
      </p:sp>
      <p:grpSp>
        <p:nvGrpSpPr>
          <p:cNvPr id="17" name="그룹 16"/>
          <p:cNvGrpSpPr/>
          <p:nvPr/>
        </p:nvGrpSpPr>
        <p:grpSpPr>
          <a:xfrm>
            <a:off x="3441681" y="2643978"/>
            <a:ext cx="4071966" cy="247953"/>
            <a:chOff x="727037" y="1718909"/>
            <a:chExt cx="5199028" cy="282551"/>
          </a:xfrm>
        </p:grpSpPr>
        <p:pic>
          <p:nvPicPr>
            <p:cNvPr id="18" name="그림 17" descr="아이콘 화살표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7037" y="1786720"/>
              <a:ext cx="182871" cy="182870"/>
            </a:xfrm>
            <a:prstGeom prst="rect">
              <a:avLst/>
            </a:prstGeom>
          </p:spPr>
        </p:pic>
        <p:sp>
          <p:nvSpPr>
            <p:cNvPr id="19" name="TextBox 18"/>
            <p:cNvSpPr txBox="1"/>
            <p:nvPr/>
          </p:nvSpPr>
          <p:spPr>
            <a:xfrm>
              <a:off x="1058713" y="1718909"/>
              <a:ext cx="4867352" cy="28255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2200"/>
                </a:lnSpc>
                <a:buClr>
                  <a:srgbClr val="33CCCC"/>
                </a:buClr>
              </a:pPr>
              <a:r>
                <a:rPr lang="ko-KR" altLang="en-US" sz="1300" b="1" spc="-133" dirty="0" smtClean="0">
                  <a:solidFill>
                    <a:srgbClr val="666699"/>
                  </a:solidFill>
                </a:rPr>
                <a:t>최근 </a:t>
              </a:r>
              <a:r>
                <a:rPr lang="en-US" altLang="ko-KR" sz="1300" b="1" spc="-133" dirty="0" smtClean="0">
                  <a:solidFill>
                    <a:srgbClr val="666699"/>
                  </a:solidFill>
                </a:rPr>
                <a:t>10</a:t>
              </a:r>
              <a:r>
                <a:rPr lang="ko-KR" altLang="en-US" sz="1300" b="1" spc="-133" dirty="0" smtClean="0">
                  <a:solidFill>
                    <a:srgbClr val="666699"/>
                  </a:solidFill>
                </a:rPr>
                <a:t>년간 연도별 사고사망자수</a:t>
              </a:r>
              <a:r>
                <a:rPr lang="en-US" altLang="ko-KR" sz="1300" b="1" spc="-133" dirty="0" smtClean="0">
                  <a:solidFill>
                    <a:srgbClr val="666699"/>
                  </a:solidFill>
                </a:rPr>
                <a:t>/</a:t>
              </a:r>
              <a:r>
                <a:rPr lang="ko-KR" altLang="en-US" sz="1300" b="1" spc="-133" dirty="0" err="1" smtClean="0">
                  <a:solidFill>
                    <a:srgbClr val="666699"/>
                  </a:solidFill>
                </a:rPr>
                <a:t>사고사망만인율</a:t>
              </a:r>
              <a:r>
                <a:rPr lang="en-US" altLang="ko-KR" sz="1300" b="1" spc="-133" dirty="0" smtClean="0">
                  <a:solidFill>
                    <a:srgbClr val="666699"/>
                  </a:solidFill>
                </a:rPr>
                <a:t>/</a:t>
              </a:r>
              <a:r>
                <a:rPr lang="ko-KR" altLang="en-US" sz="1300" b="1" spc="-133" dirty="0" smtClean="0">
                  <a:solidFill>
                    <a:srgbClr val="666699"/>
                  </a:solidFill>
                </a:rPr>
                <a:t>재해율</a:t>
              </a:r>
              <a:endParaRPr lang="en-US" altLang="ko-KR" sz="1300" b="1" spc="-133" dirty="0" smtClean="0">
                <a:solidFill>
                  <a:srgbClr val="666699"/>
                </a:solidFill>
              </a:endParaRPr>
            </a:p>
          </p:txBody>
        </p:sp>
      </p:grpSp>
      <p:pic>
        <p:nvPicPr>
          <p:cNvPr id="10" name="그림 9" descr="안전팁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442209" y="1358092"/>
            <a:ext cx="1815074" cy="642942"/>
          </a:xfrm>
          <a:prstGeom prst="rect">
            <a:avLst/>
          </a:prstGeom>
        </p:spPr>
      </p:pic>
      <p:sp>
        <p:nvSpPr>
          <p:cNvPr id="12" name="모서리가 둥근 직사각형 11"/>
          <p:cNvSpPr/>
          <p:nvPr/>
        </p:nvSpPr>
        <p:spPr>
          <a:xfrm>
            <a:off x="8728093" y="1500968"/>
            <a:ext cx="2286016" cy="35719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4F874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942275" y="1929596"/>
            <a:ext cx="3643338" cy="12926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08000" indent="-108000">
              <a:lnSpc>
                <a:spcPct val="150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400" b="1" spc="-133" dirty="0" smtClean="0">
                <a:solidFill>
                  <a:prstClr val="black"/>
                </a:solidFill>
              </a:rPr>
              <a:t>근로자가 업무에 관계되는 건설물 </a:t>
            </a:r>
            <a:r>
              <a:rPr lang="en-US" altLang="ko-KR" sz="1400" b="1" spc="-133" dirty="0" smtClean="0">
                <a:solidFill>
                  <a:prstClr val="black"/>
                </a:solidFill>
              </a:rPr>
              <a:t>· 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설비 </a:t>
            </a:r>
            <a:r>
              <a:rPr lang="en-US" altLang="ko-KR" sz="1400" b="1" spc="-133" dirty="0" smtClean="0">
                <a:solidFill>
                  <a:prstClr val="black"/>
                </a:solidFill>
              </a:rPr>
              <a:t>· 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원재료 </a:t>
            </a:r>
            <a:r>
              <a:rPr lang="en-US" altLang="ko-KR" sz="1400" b="1" spc="-133" dirty="0" smtClean="0">
                <a:solidFill>
                  <a:prstClr val="black"/>
                </a:solidFill>
              </a:rPr>
              <a:t>· 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가스 </a:t>
            </a:r>
            <a:r>
              <a:rPr lang="en-US" altLang="ko-KR" sz="1400" b="1" spc="-133" dirty="0" smtClean="0">
                <a:solidFill>
                  <a:prstClr val="black"/>
                </a:solidFill>
              </a:rPr>
              <a:t>· 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증기 </a:t>
            </a:r>
            <a:r>
              <a:rPr lang="en-US" altLang="ko-KR" sz="1400" b="1" spc="-133" dirty="0" smtClean="0">
                <a:solidFill>
                  <a:prstClr val="black"/>
                </a:solidFill>
              </a:rPr>
              <a:t>· 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분진 등에 의하거나 작업 또는 기타 업무에 기인하여 사망 또는 부상하거나 질병에 </a:t>
            </a:r>
            <a:r>
              <a:rPr lang="en-US" altLang="ko-KR" sz="1400" b="1" spc="-133" dirty="0" smtClean="0">
                <a:solidFill>
                  <a:prstClr val="black"/>
                </a:solidFill>
              </a:rPr>
              <a:t/>
            </a:r>
            <a:br>
              <a:rPr lang="en-US" altLang="ko-KR" sz="1400" b="1" spc="-133" dirty="0" smtClean="0">
                <a:solidFill>
                  <a:prstClr val="black"/>
                </a:solidFill>
              </a:rPr>
            </a:br>
            <a:r>
              <a:rPr lang="ko-KR" altLang="en-US" sz="1400" b="1" spc="-133" dirty="0" smtClean="0">
                <a:solidFill>
                  <a:prstClr val="black"/>
                </a:solidFill>
              </a:rPr>
              <a:t>걸리는 것</a:t>
            </a:r>
            <a:endParaRPr lang="en-US" altLang="ko-KR" sz="1400" b="1" spc="-133" dirty="0" smtClean="0">
              <a:solidFill>
                <a:prstClr val="black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156721" y="1465029"/>
            <a:ext cx="1643074" cy="3216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ct val="150000"/>
              </a:lnSpc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산업재해의 정의</a:t>
            </a:r>
            <a:endParaRPr lang="ko-KR" altLang="en-US" sz="1600" b="1" spc="-133" dirty="0">
              <a:solidFill>
                <a:prstClr val="black"/>
              </a:solidFill>
            </a:endParaRPr>
          </a:p>
        </p:txBody>
      </p:sp>
      <p:grpSp>
        <p:nvGrpSpPr>
          <p:cNvPr id="22" name="그룹 21"/>
          <p:cNvGrpSpPr/>
          <p:nvPr/>
        </p:nvGrpSpPr>
        <p:grpSpPr>
          <a:xfrm>
            <a:off x="869913" y="286522"/>
            <a:ext cx="8143932" cy="877163"/>
            <a:chOff x="869913" y="286522"/>
            <a:chExt cx="8143932" cy="877163"/>
          </a:xfrm>
        </p:grpSpPr>
        <p:sp>
          <p:nvSpPr>
            <p:cNvPr id="24" name="TextBox 23"/>
            <p:cNvSpPr txBox="1"/>
            <p:nvPr/>
          </p:nvSpPr>
          <p:spPr>
            <a:xfrm>
              <a:off x="2798739" y="286522"/>
              <a:ext cx="714380" cy="87716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ct val="150000"/>
                </a:lnSpc>
              </a:pPr>
              <a:r>
                <a:rPr lang="en-US" altLang="ko-KR" sz="3800" b="1" spc="-133" dirty="0" smtClean="0">
                  <a:solidFill>
                    <a:prstClr val="white"/>
                  </a:solidFill>
                </a:rPr>
                <a:t>1</a:t>
              </a:r>
              <a:endParaRPr lang="ko-KR" altLang="en-US" sz="3800" b="1" spc="-133" dirty="0">
                <a:solidFill>
                  <a:prstClr val="white"/>
                </a:solidFill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3798871" y="429398"/>
              <a:ext cx="5214974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신규 입사자의 직장생활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869913" y="429398"/>
              <a:ext cx="1428760" cy="48731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graphicFrame>
        <p:nvGraphicFramePr>
          <p:cNvPr id="35" name="차트 34"/>
          <p:cNvGraphicFramePr>
            <a:graphicFrameLocks/>
          </p:cNvGraphicFramePr>
          <p:nvPr>
            <p:extLst/>
          </p:nvPr>
        </p:nvGraphicFramePr>
        <p:xfrm>
          <a:off x="8775021" y="3141762"/>
          <a:ext cx="3167782" cy="16830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3" name="내용 개체 틀 15"/>
          <p:cNvGraphicFramePr>
            <a:graphicFrameLocks/>
          </p:cNvGraphicFramePr>
          <p:nvPr>
            <p:extLst/>
          </p:nvPr>
        </p:nvGraphicFramePr>
        <p:xfrm>
          <a:off x="3284867" y="2493690"/>
          <a:ext cx="4248472" cy="38125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7" name="내용 개체 틀 28"/>
          <p:cNvGraphicFramePr>
            <a:graphicFrameLocks/>
          </p:cNvGraphicFramePr>
          <p:nvPr>
            <p:extLst/>
          </p:nvPr>
        </p:nvGraphicFramePr>
        <p:xfrm>
          <a:off x="7885087" y="4149874"/>
          <a:ext cx="3700526" cy="24770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pic>
        <p:nvPicPr>
          <p:cNvPr id="21" name="그림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0271" y="181756"/>
            <a:ext cx="11102269" cy="1176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174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4287" y="3213770"/>
            <a:ext cx="2376264" cy="65659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230" indent="-171230">
              <a:spcAft>
                <a:spcPts val="357"/>
              </a:spcAft>
            </a:pPr>
            <a:r>
              <a:rPr lang="ko-KR" altLang="en-US" sz="1200" spc="-59" dirty="0" smtClean="0">
                <a:latin typeface="+mn-ea"/>
              </a:rPr>
              <a:t>화물운반작업 및 도로 유지</a:t>
            </a:r>
            <a:r>
              <a:rPr lang="en-US" altLang="ko-KR" sz="1200" spc="-59" dirty="0" smtClean="0">
                <a:latin typeface="+mn-ea"/>
              </a:rPr>
              <a:t>•</a:t>
            </a:r>
            <a:r>
              <a:rPr lang="ko-KR" altLang="en-US" sz="1200" spc="-59" dirty="0" smtClean="0">
                <a:latin typeface="+mn-ea"/>
              </a:rPr>
              <a:t>보수공사</a:t>
            </a:r>
            <a:endParaRPr lang="en-US" altLang="ko-KR" sz="1200" spc="-59" dirty="0" smtClean="0">
              <a:latin typeface="+mn-ea"/>
            </a:endParaRPr>
          </a:p>
          <a:p>
            <a:pPr marL="171230" indent="-171230">
              <a:spcAft>
                <a:spcPts val="357"/>
              </a:spcAft>
            </a:pPr>
            <a:r>
              <a:rPr lang="ko-KR" altLang="en-US" sz="1200" spc="-59" dirty="0" smtClean="0">
                <a:latin typeface="+mn-ea"/>
              </a:rPr>
              <a:t>중 교통사고에 의한 사망재해는 사망</a:t>
            </a:r>
            <a:endParaRPr lang="en-US" altLang="ko-KR" sz="1200" spc="-59" dirty="0" smtClean="0">
              <a:latin typeface="+mn-ea"/>
            </a:endParaRPr>
          </a:p>
          <a:p>
            <a:pPr marL="171230" indent="-171230">
              <a:spcAft>
                <a:spcPts val="357"/>
              </a:spcAft>
            </a:pPr>
            <a:r>
              <a:rPr lang="ko-KR" altLang="en-US" sz="1200" spc="-59" dirty="0" smtClean="0">
                <a:latin typeface="+mn-ea"/>
              </a:rPr>
              <a:t>재해의 </a:t>
            </a:r>
            <a:r>
              <a:rPr lang="en-US" altLang="ko-KR" sz="1200" spc="-59" dirty="0" smtClean="0">
                <a:solidFill>
                  <a:srgbClr val="1185D1"/>
                </a:solidFill>
                <a:latin typeface="+mn-ea"/>
              </a:rPr>
              <a:t>7%</a:t>
            </a:r>
            <a:r>
              <a:rPr lang="en-US" altLang="ko-KR" sz="1200" spc="-59" dirty="0" smtClean="0">
                <a:latin typeface="+mn-ea"/>
              </a:rPr>
              <a:t> </a:t>
            </a:r>
            <a:r>
              <a:rPr lang="ko-KR" altLang="en-US" sz="1200" spc="-59" dirty="0" smtClean="0">
                <a:latin typeface="+mn-ea"/>
              </a:rPr>
              <a:t>점유</a:t>
            </a:r>
            <a:endParaRPr lang="ko-KR" altLang="en-US" sz="1200" spc="-59" dirty="0">
              <a:latin typeface="+mn-ea"/>
            </a:endParaRPr>
          </a:p>
        </p:txBody>
      </p:sp>
      <p:grpSp>
        <p:nvGrpSpPr>
          <p:cNvPr id="3" name="그룹 2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4" name="직사각형 3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3</a:t>
              </a:r>
              <a:endParaRPr lang="ko-KR" altLang="en-US" sz="3800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사망사고 다발 </a:t>
              </a:r>
              <a:r>
                <a:rPr lang="ko-KR" altLang="en-US" sz="2800" b="1" spc="-133" dirty="0" err="1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작업공종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655599" y="1572406"/>
            <a:ext cx="2404952" cy="9161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ct val="700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07.</a:t>
            </a:r>
          </a:p>
          <a:p>
            <a:pPr marL="383558" indent="-383558">
              <a:lnSpc>
                <a:spcPct val="700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화물운반 작업</a:t>
            </a:r>
            <a:endParaRPr lang="en-US" altLang="ko-KR" sz="2200" b="1" spc="-133" dirty="0" smtClean="0">
              <a:solidFill>
                <a:srgbClr val="33CCCC"/>
              </a:solidFill>
              <a:latin typeface="+mj-ea"/>
              <a:ea typeface="+mj-ea"/>
            </a:endParaRPr>
          </a:p>
          <a:p>
            <a:pPr marL="383558" indent="-383558">
              <a:lnSpc>
                <a:spcPct val="700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(</a:t>
            </a: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교통사고</a:t>
            </a: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)</a:t>
            </a:r>
            <a:endParaRPr lang="ko-KR" altLang="en-US" sz="2200" b="1" spc="-133" dirty="0">
              <a:solidFill>
                <a:srgbClr val="33CCCC"/>
              </a:solidFill>
              <a:latin typeface="+mj-ea"/>
              <a:ea typeface="+mj-e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4287" y="2637706"/>
            <a:ext cx="2471642" cy="2662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ct val="120000"/>
              </a:lnSpc>
            </a:pPr>
            <a:r>
              <a:rPr lang="ko-KR" altLang="en-US" sz="1600" b="1" spc="-133" dirty="0" smtClean="0">
                <a:solidFill>
                  <a:srgbClr val="666699"/>
                </a:solidFill>
                <a:latin typeface="+mj-ea"/>
                <a:ea typeface="+mj-ea"/>
              </a:rPr>
              <a:t>도로 유지</a:t>
            </a:r>
            <a:r>
              <a:rPr lang="en-US" altLang="ko-KR" sz="1600" b="1" spc="-133" dirty="0" smtClean="0">
                <a:solidFill>
                  <a:srgbClr val="666699"/>
                </a:solidFill>
                <a:latin typeface="+mj-ea"/>
                <a:ea typeface="+mj-ea"/>
              </a:rPr>
              <a:t>, </a:t>
            </a:r>
            <a:r>
              <a:rPr lang="ko-KR" altLang="en-US" sz="1600" b="1" spc="-133" dirty="0" smtClean="0">
                <a:solidFill>
                  <a:srgbClr val="666699"/>
                </a:solidFill>
                <a:latin typeface="+mj-ea"/>
                <a:ea typeface="+mj-ea"/>
              </a:rPr>
              <a:t>보수 공사</a:t>
            </a:r>
            <a:endParaRPr lang="ko-KR" altLang="en-US" sz="1600" b="1" spc="-133" dirty="0">
              <a:solidFill>
                <a:srgbClr val="666699"/>
              </a:solidFill>
              <a:latin typeface="+mj-ea"/>
              <a:ea typeface="+mj-ea"/>
            </a:endParaRPr>
          </a:p>
        </p:txBody>
      </p:sp>
      <p:grpSp>
        <p:nvGrpSpPr>
          <p:cNvPr id="15" name="그룹 14"/>
          <p:cNvGrpSpPr/>
          <p:nvPr/>
        </p:nvGrpSpPr>
        <p:grpSpPr>
          <a:xfrm>
            <a:off x="4212679" y="1557586"/>
            <a:ext cx="5813776" cy="4369308"/>
            <a:chOff x="6285705" y="2124492"/>
            <a:chExt cx="4791250" cy="3600834"/>
          </a:xfrm>
        </p:grpSpPr>
        <p:sp>
          <p:nvSpPr>
            <p:cNvPr id="16" name="Rounded Rectangle 30"/>
            <p:cNvSpPr/>
            <p:nvPr/>
          </p:nvSpPr>
          <p:spPr>
            <a:xfrm>
              <a:off x="6285705" y="2124492"/>
              <a:ext cx="4791250" cy="3600834"/>
            </a:xfrm>
            <a:prstGeom prst="roundRect">
              <a:avLst>
                <a:gd name="adj" fmla="val 4616"/>
              </a:avLst>
            </a:prstGeom>
            <a:blipFill rotWithShape="1">
              <a:blip r:embed="rId2" cstate="print"/>
              <a:stretch>
                <a:fillRect/>
              </a:stretch>
            </a:blipFill>
            <a:ln w="3810"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en-US"/>
            </a:p>
          </p:txBody>
        </p:sp>
        <p:cxnSp>
          <p:nvCxnSpPr>
            <p:cNvPr id="17" name="Straight Arrow Connector 32"/>
            <p:cNvCxnSpPr/>
            <p:nvPr/>
          </p:nvCxnSpPr>
          <p:spPr>
            <a:xfrm>
              <a:off x="9280209" y="2674795"/>
              <a:ext cx="450765" cy="1294002"/>
            </a:xfrm>
            <a:prstGeom prst="straightConnector1">
              <a:avLst/>
            </a:prstGeom>
            <a:ln>
              <a:solidFill>
                <a:srgbClr val="1185D1"/>
              </a:solidFill>
              <a:tailEnd type="oval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39"/>
            <p:cNvCxnSpPr/>
            <p:nvPr/>
          </p:nvCxnSpPr>
          <p:spPr>
            <a:xfrm flipV="1">
              <a:off x="7789496" y="4176727"/>
              <a:ext cx="1144301" cy="1022949"/>
            </a:xfrm>
            <a:prstGeom prst="straightConnector1">
              <a:avLst/>
            </a:prstGeom>
            <a:ln>
              <a:solidFill>
                <a:srgbClr val="1185D1"/>
              </a:solidFill>
              <a:tailEnd type="oval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Rounded Rectangle 17"/>
            <p:cNvSpPr/>
            <p:nvPr/>
          </p:nvSpPr>
          <p:spPr>
            <a:xfrm>
              <a:off x="6731794" y="2178825"/>
              <a:ext cx="3159686" cy="732679"/>
            </a:xfrm>
            <a:prstGeom prst="roundRect">
              <a:avLst>
                <a:gd name="adj" fmla="val 6696"/>
              </a:avLst>
            </a:prstGeom>
            <a:solidFill>
              <a:schemeClr val="bg1"/>
            </a:solidFill>
            <a:ln w="25400" cap="rnd">
              <a:solidFill>
                <a:srgbClr val="1185D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85615" tIns="42808" rIns="85615" bIns="42808" rtlCol="0" anchor="ctr">
              <a:noAutofit/>
            </a:bodyPr>
            <a:lstStyle/>
            <a:p>
              <a:pPr algn="ctr">
                <a:lnSpc>
                  <a:spcPts val="1546"/>
                </a:lnSpc>
                <a:spcAft>
                  <a:spcPts val="357"/>
                </a:spcAft>
              </a:pPr>
              <a:r>
                <a:rPr lang="ko-KR" altLang="en-US" sz="1300" spc="-119" dirty="0">
                  <a:solidFill>
                    <a:prstClr val="black"/>
                  </a:solidFill>
                  <a:latin typeface="맑은 고딕"/>
                </a:rPr>
                <a:t>도로 주행 차량에 의한 부딪힘 </a:t>
              </a:r>
              <a:r>
                <a:rPr lang="ko-KR" altLang="en-US" sz="1300" spc="-119" dirty="0" smtClean="0">
                  <a:solidFill>
                    <a:prstClr val="black"/>
                  </a:solidFill>
                  <a:latin typeface="맑은 고딕"/>
                </a:rPr>
                <a:t>위험</a:t>
              </a:r>
              <a:endParaRPr lang="en-US" altLang="ko-KR" sz="1300" spc="-119" dirty="0" smtClean="0">
                <a:solidFill>
                  <a:prstClr val="black"/>
                </a:solidFill>
                <a:latin typeface="맑은 고딕"/>
              </a:endParaRPr>
            </a:p>
            <a:p>
              <a:pPr algn="ctr">
                <a:lnSpc>
                  <a:spcPts val="1546"/>
                </a:lnSpc>
                <a:spcAft>
                  <a:spcPts val="357"/>
                </a:spcAft>
              </a:pP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전방 </a:t>
              </a:r>
              <a:r>
                <a:rPr lang="ko-KR" altLang="en-US" sz="1300" b="1" spc="-119" dirty="0">
                  <a:solidFill>
                    <a:srgbClr val="1185D1"/>
                  </a:solidFill>
                  <a:latin typeface="맑은 고딕"/>
                </a:rPr>
                <a:t>안전표지판 설치</a:t>
              </a:r>
              <a:r>
                <a:rPr lang="en-US" altLang="ko-KR" sz="1300" b="1" spc="-119" dirty="0">
                  <a:solidFill>
                    <a:srgbClr val="1185D1"/>
                  </a:solidFill>
                  <a:latin typeface="맑은 고딕"/>
                </a:rPr>
                <a:t>, </a:t>
              </a: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신호수</a:t>
              </a:r>
              <a: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  <a:t> </a:t>
              </a: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배치 </a:t>
              </a:r>
              <a:r>
                <a:rPr lang="ko-KR" altLang="en-US" sz="1300" b="1" spc="-119" dirty="0">
                  <a:solidFill>
                    <a:srgbClr val="1185D1"/>
                  </a:solidFill>
                  <a:latin typeface="맑은 고딕"/>
                </a:rPr>
                <a:t>작업장 주변 경계표시</a:t>
              </a:r>
              <a:endParaRPr lang="en-US" altLang="ko-KR" sz="1300" b="1" spc="-119" dirty="0">
                <a:solidFill>
                  <a:srgbClr val="1185D1"/>
                </a:solidFill>
                <a:latin typeface="맑은 고딕"/>
              </a:endParaRPr>
            </a:p>
          </p:txBody>
        </p:sp>
        <p:sp>
          <p:nvSpPr>
            <p:cNvPr id="20" name="Rounded Rectangle 27"/>
            <p:cNvSpPr/>
            <p:nvPr/>
          </p:nvSpPr>
          <p:spPr>
            <a:xfrm>
              <a:off x="6377381" y="5123864"/>
              <a:ext cx="2104981" cy="541337"/>
            </a:xfrm>
            <a:prstGeom prst="roundRect">
              <a:avLst>
                <a:gd name="adj" fmla="val 6696"/>
              </a:avLst>
            </a:prstGeom>
            <a:solidFill>
              <a:schemeClr val="bg1"/>
            </a:solidFill>
            <a:ln w="25400" cap="rnd">
              <a:solidFill>
                <a:srgbClr val="1185D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85615" tIns="42808" rIns="85615" bIns="42808" rtlCol="0" anchor="ctr">
              <a:normAutofit/>
            </a:bodyPr>
            <a:lstStyle/>
            <a:p>
              <a:pPr algn="ctr">
                <a:lnSpc>
                  <a:spcPts val="1546"/>
                </a:lnSpc>
                <a:spcAft>
                  <a:spcPts val="357"/>
                </a:spcAft>
              </a:pPr>
              <a:r>
                <a:rPr lang="ko-KR" altLang="en-US" sz="1300" spc="-119" dirty="0">
                  <a:solidFill>
                    <a:prstClr val="black"/>
                  </a:solidFill>
                  <a:latin typeface="맑은 고딕"/>
                </a:rPr>
                <a:t>건설기계와 부딪힘 </a:t>
              </a:r>
              <a:r>
                <a:rPr lang="ko-KR" altLang="en-US" sz="1300" spc="-119" dirty="0" smtClean="0">
                  <a:solidFill>
                    <a:prstClr val="black"/>
                  </a:solidFill>
                  <a:latin typeface="맑은 고딕"/>
                </a:rPr>
                <a:t>위험</a:t>
              </a:r>
              <a:endParaRPr lang="en-US" altLang="ko-KR" sz="1300" spc="-119" dirty="0" smtClean="0">
                <a:solidFill>
                  <a:prstClr val="black"/>
                </a:solidFill>
                <a:latin typeface="맑은 고딕"/>
              </a:endParaRPr>
            </a:p>
            <a:p>
              <a:pPr algn="ctr">
                <a:lnSpc>
                  <a:spcPts val="1546"/>
                </a:lnSpc>
                <a:spcAft>
                  <a:spcPts val="357"/>
                </a:spcAft>
              </a:pP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작업유도자 </a:t>
              </a:r>
              <a:r>
                <a:rPr lang="ko-KR" altLang="en-US" sz="1300" b="1" spc="-119" dirty="0">
                  <a:solidFill>
                    <a:srgbClr val="1185D1"/>
                  </a:solidFill>
                  <a:latin typeface="맑은 고딕"/>
                </a:rPr>
                <a:t>배치</a:t>
              </a:r>
              <a:r>
                <a:rPr lang="en-US" altLang="ko-KR" sz="1300" b="1" spc="-119" dirty="0">
                  <a:solidFill>
                    <a:srgbClr val="1185D1"/>
                  </a:solidFill>
                  <a:latin typeface="맑은 고딕"/>
                </a:rPr>
                <a:t>, </a:t>
              </a:r>
              <a:r>
                <a:rPr lang="ko-KR" altLang="en-US" sz="1300" b="1" spc="-119" dirty="0">
                  <a:solidFill>
                    <a:srgbClr val="1185D1"/>
                  </a:solidFill>
                  <a:latin typeface="맑은 고딕"/>
                </a:rPr>
                <a:t>유도</a:t>
              </a:r>
              <a:endParaRPr lang="en-US" altLang="ko-KR" sz="1300" b="1" spc="-119" dirty="0">
                <a:solidFill>
                  <a:srgbClr val="1185D1"/>
                </a:solidFill>
                <a:latin typeface="맑은 고딕"/>
              </a:endParaRPr>
            </a:p>
          </p:txBody>
        </p:sp>
      </p:grp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3" name="직사각형 2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3</a:t>
              </a:r>
              <a:endParaRPr lang="ko-KR" altLang="en-US" sz="3800" dirty="0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사망사고 다발 </a:t>
              </a:r>
              <a:r>
                <a:rPr lang="ko-KR" altLang="en-US" sz="2800" b="1" spc="-133" dirty="0" err="1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작업공종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pic>
        <p:nvPicPr>
          <p:cNvPr id="6" name="Picture 2" descr="C:\Users\john\Desktop\수정\사례버튼_1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231" y="2349674"/>
            <a:ext cx="792304" cy="105829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john\Desktop\수정\사례버튼_1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231" y="4249822"/>
            <a:ext cx="792304" cy="105218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420592" y="2277666"/>
            <a:ext cx="8064896" cy="15388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99653" indent="-299653">
              <a:lnSpc>
                <a:spcPct val="150000"/>
              </a:lnSpc>
              <a:spcAft>
                <a:spcPts val="357"/>
              </a:spcAft>
            </a:pPr>
            <a:r>
              <a:rPr lang="ko-KR" altLang="en-US" sz="1500" b="1" spc="-59" dirty="0" smtClean="0">
                <a:latin typeface="+mn-ea"/>
              </a:rPr>
              <a:t>건설현장의 화물운반작업 중 도로 교통사고에 의한 사망재해는 </a:t>
            </a:r>
            <a:endParaRPr lang="en-US" altLang="ko-KR" sz="1500" b="1" spc="-59" dirty="0" smtClean="0">
              <a:latin typeface="+mn-ea"/>
            </a:endParaRPr>
          </a:p>
          <a:p>
            <a:pPr marL="299653" indent="-299653">
              <a:lnSpc>
                <a:spcPct val="150000"/>
              </a:lnSpc>
              <a:spcAft>
                <a:spcPts val="357"/>
              </a:spcAft>
            </a:pPr>
            <a:r>
              <a:rPr lang="en-US" altLang="ko-KR" sz="1500" b="1" spc="-59" dirty="0" smtClean="0">
                <a:solidFill>
                  <a:srgbClr val="1185D1"/>
                </a:solidFill>
                <a:latin typeface="+mn-ea"/>
              </a:rPr>
              <a:t>❶	</a:t>
            </a:r>
            <a:r>
              <a:rPr lang="ko-KR" altLang="en-US" sz="1500" b="1" spc="-59" dirty="0" smtClean="0">
                <a:solidFill>
                  <a:srgbClr val="1185D1"/>
                </a:solidFill>
                <a:latin typeface="+mn-ea"/>
              </a:rPr>
              <a:t>안전운전 의무위반</a:t>
            </a:r>
            <a:r>
              <a:rPr lang="en-US" altLang="ko-KR" sz="1500" b="1" spc="-59" dirty="0" smtClean="0">
                <a:solidFill>
                  <a:srgbClr val="1185D1"/>
                </a:solidFill>
                <a:latin typeface="+mn-ea"/>
              </a:rPr>
              <a:t>(</a:t>
            </a:r>
            <a:r>
              <a:rPr lang="ko-KR" altLang="en-US" sz="1500" b="1" spc="-59" dirty="0" smtClean="0">
                <a:solidFill>
                  <a:srgbClr val="1185D1"/>
                </a:solidFill>
                <a:latin typeface="+mn-ea"/>
              </a:rPr>
              <a:t>과속</a:t>
            </a:r>
            <a:r>
              <a:rPr lang="en-US" altLang="ko-KR" sz="1500" b="1" spc="-59" dirty="0" smtClean="0">
                <a:solidFill>
                  <a:srgbClr val="1185D1"/>
                </a:solidFill>
                <a:latin typeface="+mn-ea"/>
              </a:rPr>
              <a:t>, </a:t>
            </a:r>
            <a:r>
              <a:rPr lang="ko-KR" altLang="en-US" sz="1500" b="1" spc="-59" dirty="0" smtClean="0">
                <a:solidFill>
                  <a:srgbClr val="1185D1"/>
                </a:solidFill>
                <a:latin typeface="+mn-ea"/>
              </a:rPr>
              <a:t>신호 </a:t>
            </a:r>
            <a:r>
              <a:rPr lang="ko-KR" altLang="en-US" sz="1500" b="1" spc="-59" dirty="0" err="1" smtClean="0">
                <a:solidFill>
                  <a:srgbClr val="1185D1"/>
                </a:solidFill>
                <a:latin typeface="+mn-ea"/>
              </a:rPr>
              <a:t>미준수</a:t>
            </a:r>
            <a:r>
              <a:rPr lang="ko-KR" altLang="en-US" sz="1500" b="1" spc="-59" dirty="0" smtClean="0">
                <a:solidFill>
                  <a:srgbClr val="1185D1"/>
                </a:solidFill>
                <a:latin typeface="+mn-ea"/>
              </a:rPr>
              <a:t> 등</a:t>
            </a:r>
            <a:r>
              <a:rPr lang="en-US" altLang="ko-KR" sz="1500" b="1" spc="-59" dirty="0" smtClean="0">
                <a:solidFill>
                  <a:srgbClr val="1185D1"/>
                </a:solidFill>
                <a:latin typeface="+mn-ea"/>
              </a:rPr>
              <a:t>), </a:t>
            </a:r>
          </a:p>
          <a:p>
            <a:pPr marL="299653" indent="-299653">
              <a:lnSpc>
                <a:spcPct val="150000"/>
              </a:lnSpc>
              <a:spcAft>
                <a:spcPts val="357"/>
              </a:spcAft>
            </a:pPr>
            <a:r>
              <a:rPr lang="en-US" altLang="ko-KR" sz="1500" b="1" spc="-59" dirty="0" smtClean="0">
                <a:solidFill>
                  <a:srgbClr val="1185D1"/>
                </a:solidFill>
                <a:latin typeface="+mn-ea"/>
              </a:rPr>
              <a:t>❷	</a:t>
            </a:r>
            <a:r>
              <a:rPr lang="ko-KR" altLang="en-US" sz="1500" b="1" spc="-59" dirty="0" smtClean="0">
                <a:solidFill>
                  <a:srgbClr val="1185D1"/>
                </a:solidFill>
                <a:latin typeface="+mn-ea"/>
              </a:rPr>
              <a:t>작업장 전방 안전표지판 설치 불량</a:t>
            </a:r>
            <a:r>
              <a:rPr lang="en-US" altLang="ko-KR" sz="1500" b="1" spc="-59" dirty="0" smtClean="0">
                <a:solidFill>
                  <a:srgbClr val="1185D1"/>
                </a:solidFill>
                <a:latin typeface="+mn-ea"/>
              </a:rPr>
              <a:t>, </a:t>
            </a:r>
          </a:p>
          <a:p>
            <a:pPr marL="299653" indent="-299653">
              <a:lnSpc>
                <a:spcPct val="150000"/>
              </a:lnSpc>
              <a:spcAft>
                <a:spcPts val="357"/>
              </a:spcAft>
            </a:pPr>
            <a:r>
              <a:rPr lang="en-US" altLang="ko-KR" sz="1500" b="1" spc="-59" dirty="0" smtClean="0">
                <a:solidFill>
                  <a:srgbClr val="1185D1"/>
                </a:solidFill>
                <a:latin typeface="+mn-ea"/>
              </a:rPr>
              <a:t>❸	</a:t>
            </a:r>
            <a:r>
              <a:rPr lang="ko-KR" altLang="en-US" sz="1500" b="1" spc="-59" dirty="0" smtClean="0">
                <a:solidFill>
                  <a:srgbClr val="1185D1"/>
                </a:solidFill>
                <a:latin typeface="+mn-ea"/>
              </a:rPr>
              <a:t>신호작업 불량</a:t>
            </a:r>
            <a:r>
              <a:rPr lang="ko-KR" altLang="en-US" sz="1500" b="1" spc="-59" dirty="0" smtClean="0">
                <a:latin typeface="+mn-ea"/>
              </a:rPr>
              <a:t>으로</a:t>
            </a:r>
            <a:r>
              <a:rPr lang="en-US" altLang="ko-KR" sz="1500" b="1" spc="-59" dirty="0" smtClean="0">
                <a:latin typeface="+mn-ea"/>
              </a:rPr>
              <a:t> </a:t>
            </a:r>
            <a:r>
              <a:rPr lang="ko-KR" altLang="en-US" sz="1500" b="1" spc="-59" dirty="0" smtClean="0">
                <a:latin typeface="+mn-ea"/>
              </a:rPr>
              <a:t>인해 주로 발생합니다</a:t>
            </a:r>
            <a:r>
              <a:rPr lang="en-US" altLang="ko-KR" sz="1500" b="1" spc="-59" dirty="0" smtClean="0">
                <a:latin typeface="+mn-ea"/>
              </a:rPr>
              <a:t>.</a:t>
            </a:r>
            <a:endParaRPr lang="ko-KR" altLang="en-US" sz="1500" b="1" spc="-59" dirty="0">
              <a:latin typeface="+mn-ea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420592" y="4193980"/>
            <a:ext cx="8064896" cy="10950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99653" indent="-299653">
              <a:lnSpc>
                <a:spcPct val="150000"/>
              </a:lnSpc>
              <a:spcAft>
                <a:spcPts val="357"/>
              </a:spcAft>
              <a:buClr>
                <a:schemeClr val="tx1"/>
              </a:buClr>
            </a:pPr>
            <a:r>
              <a:rPr lang="en-US" altLang="ko-KR" sz="1500" b="1" spc="-59" dirty="0" smtClean="0">
                <a:solidFill>
                  <a:srgbClr val="F0A514"/>
                </a:solidFill>
                <a:latin typeface="+mn-ea"/>
              </a:rPr>
              <a:t>❶</a:t>
            </a:r>
            <a:r>
              <a:rPr lang="en-US" altLang="ko-KR" sz="1500" b="1" spc="-59" dirty="0" smtClean="0">
                <a:latin typeface="+mn-ea"/>
              </a:rPr>
              <a:t>	</a:t>
            </a:r>
            <a:r>
              <a:rPr lang="ko-KR" altLang="en-US" sz="1500" b="1" spc="-59" dirty="0" smtClean="0">
                <a:latin typeface="+mn-ea"/>
              </a:rPr>
              <a:t>화물운반작업을 위한 도로 주행 시 규정속도 준수</a:t>
            </a:r>
            <a:r>
              <a:rPr lang="en-US" altLang="ko-KR" sz="1500" b="1" spc="-59" dirty="0" smtClean="0">
                <a:latin typeface="+mn-ea"/>
              </a:rPr>
              <a:t>, </a:t>
            </a:r>
            <a:r>
              <a:rPr lang="ko-KR" altLang="en-US" sz="1500" b="1" spc="-59" dirty="0" smtClean="0">
                <a:latin typeface="+mn-ea"/>
              </a:rPr>
              <a:t>안전띠 착용 및 교통 신호 준수</a:t>
            </a:r>
          </a:p>
          <a:p>
            <a:pPr marL="299653" indent="-299653">
              <a:lnSpc>
                <a:spcPct val="150000"/>
              </a:lnSpc>
              <a:spcAft>
                <a:spcPts val="357"/>
              </a:spcAft>
              <a:buClr>
                <a:schemeClr val="tx1"/>
              </a:buClr>
            </a:pPr>
            <a:r>
              <a:rPr lang="en-US" altLang="ko-KR" sz="1500" b="1" spc="-59" dirty="0" smtClean="0">
                <a:solidFill>
                  <a:srgbClr val="F0A514"/>
                </a:solidFill>
                <a:latin typeface="+mn-ea"/>
              </a:rPr>
              <a:t>❷</a:t>
            </a:r>
            <a:r>
              <a:rPr lang="en-US" altLang="ko-KR" sz="1500" b="1" spc="-59" dirty="0" smtClean="0">
                <a:solidFill>
                  <a:srgbClr val="1185D1"/>
                </a:solidFill>
                <a:latin typeface="+mn-ea"/>
              </a:rPr>
              <a:t>	</a:t>
            </a:r>
            <a:r>
              <a:rPr lang="ko-KR" altLang="en-US" sz="1500" b="1" spc="-59" dirty="0" smtClean="0">
                <a:latin typeface="+mn-ea"/>
              </a:rPr>
              <a:t>차량이 통행하는 도로공사 시 전방에 공사확인 안전표지판 설치 및 차량 </a:t>
            </a:r>
            <a:r>
              <a:rPr lang="ko-KR" altLang="en-US" sz="1500" b="1" spc="-59" dirty="0" err="1" smtClean="0">
                <a:latin typeface="+mn-ea"/>
              </a:rPr>
              <a:t>유도물</a:t>
            </a:r>
            <a:r>
              <a:rPr lang="ko-KR" altLang="en-US" sz="1500" b="1" spc="-59" dirty="0" smtClean="0">
                <a:latin typeface="+mn-ea"/>
              </a:rPr>
              <a:t> 설치</a:t>
            </a:r>
          </a:p>
          <a:p>
            <a:pPr marL="299653" indent="-299653">
              <a:lnSpc>
                <a:spcPct val="150000"/>
              </a:lnSpc>
              <a:spcAft>
                <a:spcPts val="357"/>
              </a:spcAft>
              <a:buClr>
                <a:schemeClr val="tx1"/>
              </a:buClr>
            </a:pPr>
            <a:r>
              <a:rPr lang="en-US" altLang="ko-KR" sz="1500" b="1" spc="-59" dirty="0" smtClean="0">
                <a:solidFill>
                  <a:srgbClr val="F0A514"/>
                </a:solidFill>
                <a:latin typeface="+mn-ea"/>
              </a:rPr>
              <a:t>❸</a:t>
            </a:r>
            <a:r>
              <a:rPr lang="en-US" altLang="ko-KR" sz="1500" b="1" spc="-59" dirty="0" smtClean="0">
                <a:solidFill>
                  <a:srgbClr val="1185D1"/>
                </a:solidFill>
                <a:latin typeface="+mn-ea"/>
              </a:rPr>
              <a:t>	</a:t>
            </a:r>
            <a:r>
              <a:rPr lang="ko-KR" altLang="en-US" sz="1500" b="1" spc="-59" dirty="0" smtClean="0">
                <a:latin typeface="+mn-ea"/>
              </a:rPr>
              <a:t>화물운반작업</a:t>
            </a:r>
            <a:r>
              <a:rPr lang="en-US" altLang="ko-KR" sz="1500" b="1" spc="-59" dirty="0" smtClean="0">
                <a:latin typeface="+mn-ea"/>
              </a:rPr>
              <a:t>, </a:t>
            </a:r>
            <a:r>
              <a:rPr lang="ko-KR" altLang="en-US" sz="1500" b="1" spc="-59" dirty="0" smtClean="0">
                <a:latin typeface="+mn-ea"/>
              </a:rPr>
              <a:t>도로교통 신호 시 신호수는 </a:t>
            </a:r>
            <a:r>
              <a:rPr lang="ko-KR" altLang="en-US" sz="1500" b="1" spc="-59" dirty="0" err="1" smtClean="0">
                <a:latin typeface="+mn-ea"/>
              </a:rPr>
              <a:t>신호봉</a:t>
            </a:r>
            <a:r>
              <a:rPr lang="en-US" altLang="ko-KR" sz="1500" b="1" spc="-59" dirty="0" smtClean="0">
                <a:latin typeface="+mn-ea"/>
              </a:rPr>
              <a:t>, </a:t>
            </a:r>
            <a:r>
              <a:rPr lang="ko-KR" altLang="en-US" sz="1500" b="1" spc="-59" dirty="0" smtClean="0">
                <a:latin typeface="+mn-ea"/>
              </a:rPr>
              <a:t>식별용 조끼 착용하고 안전 구역에 위치</a:t>
            </a:r>
            <a:endParaRPr lang="ko-KR" altLang="en-US" sz="1500" b="1" spc="-59" dirty="0">
              <a:latin typeface="+mn-e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55599" y="1572406"/>
            <a:ext cx="2404952" cy="5405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ct val="50000"/>
              </a:lnSpc>
              <a:spcAft>
                <a:spcPts val="799"/>
              </a:spcAft>
            </a:pPr>
            <a:r>
              <a:rPr lang="en-US" altLang="ko-KR" sz="1400" b="1" spc="-133" dirty="0" smtClean="0">
                <a:solidFill>
                  <a:srgbClr val="CDB4F2"/>
                </a:solidFill>
                <a:latin typeface="+mj-ea"/>
                <a:ea typeface="+mj-ea"/>
              </a:rPr>
              <a:t>07. </a:t>
            </a:r>
            <a:r>
              <a:rPr lang="ko-KR" altLang="en-US" sz="1400" b="1" spc="-133" dirty="0" smtClean="0">
                <a:solidFill>
                  <a:srgbClr val="CDB4F2"/>
                </a:solidFill>
                <a:latin typeface="+mj-ea"/>
                <a:ea typeface="+mj-ea"/>
              </a:rPr>
              <a:t>화물운반 작업</a:t>
            </a:r>
            <a:endParaRPr lang="en-US" altLang="ko-KR" sz="1400" b="1" spc="-133" dirty="0" smtClean="0">
              <a:solidFill>
                <a:srgbClr val="CDB4F2"/>
              </a:solidFill>
              <a:latin typeface="+mj-ea"/>
              <a:ea typeface="+mj-ea"/>
            </a:endParaRPr>
          </a:p>
          <a:p>
            <a:pPr marL="383558" indent="-383558">
              <a:lnSpc>
                <a:spcPct val="50000"/>
              </a:lnSpc>
              <a:spcAft>
                <a:spcPts val="799"/>
              </a:spcAft>
            </a:pPr>
            <a:r>
              <a:rPr lang="en-US" altLang="ko-KR" sz="1400" b="1" spc="-133" dirty="0" smtClean="0">
                <a:solidFill>
                  <a:srgbClr val="CDB4F2"/>
                </a:solidFill>
                <a:latin typeface="+mj-ea"/>
                <a:ea typeface="+mj-ea"/>
              </a:rPr>
              <a:t>     (</a:t>
            </a:r>
            <a:r>
              <a:rPr lang="ko-KR" altLang="en-US" sz="1400" b="1" spc="-133" dirty="0" smtClean="0">
                <a:solidFill>
                  <a:srgbClr val="CDB4F2"/>
                </a:solidFill>
                <a:latin typeface="+mj-ea"/>
                <a:ea typeface="+mj-ea"/>
              </a:rPr>
              <a:t>교통사고</a:t>
            </a:r>
            <a:r>
              <a:rPr lang="en-US" altLang="ko-KR" sz="1400" b="1" spc="-133" dirty="0" smtClean="0">
                <a:solidFill>
                  <a:srgbClr val="CDB4F2"/>
                </a:solidFill>
                <a:latin typeface="+mj-ea"/>
                <a:ea typeface="+mj-ea"/>
              </a:rPr>
              <a:t>)</a:t>
            </a:r>
          </a:p>
          <a:p>
            <a:pPr marL="383558" indent="-383558">
              <a:lnSpc>
                <a:spcPct val="50000"/>
              </a:lnSpc>
              <a:spcAft>
                <a:spcPts val="799"/>
              </a:spcAft>
            </a:pPr>
            <a:endParaRPr lang="ko-KR" altLang="en-US" sz="1400" b="1" spc="-133" dirty="0">
              <a:solidFill>
                <a:srgbClr val="CDB4F2"/>
              </a:solidFill>
              <a:latin typeface="+mj-ea"/>
              <a:ea typeface="+mj-ea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4287" y="3213770"/>
            <a:ext cx="2376264" cy="4206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230" indent="-171230">
              <a:spcAft>
                <a:spcPts val="357"/>
              </a:spcAft>
            </a:pPr>
            <a:r>
              <a:rPr lang="ko-KR" altLang="en-US" sz="1200" spc="-59" dirty="0" err="1" smtClean="0">
                <a:latin typeface="+mn-ea"/>
              </a:rPr>
              <a:t>토공사</a:t>
            </a:r>
            <a:r>
              <a:rPr lang="ko-KR" altLang="en-US" sz="1200" spc="-59" dirty="0" smtClean="0">
                <a:latin typeface="+mn-ea"/>
              </a:rPr>
              <a:t> 작업의 사망재해는 전체 사망</a:t>
            </a:r>
            <a:endParaRPr lang="en-US" altLang="ko-KR" sz="1200" spc="-59" dirty="0" smtClean="0">
              <a:latin typeface="+mn-ea"/>
            </a:endParaRPr>
          </a:p>
          <a:p>
            <a:pPr marL="171230" indent="-171230">
              <a:spcAft>
                <a:spcPts val="357"/>
              </a:spcAft>
            </a:pPr>
            <a:r>
              <a:rPr lang="ko-KR" altLang="en-US" sz="1200" spc="-59" dirty="0" smtClean="0">
                <a:latin typeface="+mn-ea"/>
              </a:rPr>
              <a:t>재해의 </a:t>
            </a:r>
            <a:r>
              <a:rPr lang="en-US" altLang="ko-KR" sz="1200" spc="-59" dirty="0" smtClean="0">
                <a:solidFill>
                  <a:srgbClr val="1185D1"/>
                </a:solidFill>
                <a:latin typeface="+mn-ea"/>
              </a:rPr>
              <a:t>7%</a:t>
            </a:r>
            <a:r>
              <a:rPr lang="en-US" altLang="ko-KR" sz="1200" spc="-59" dirty="0" smtClean="0">
                <a:latin typeface="+mn-ea"/>
              </a:rPr>
              <a:t> </a:t>
            </a:r>
            <a:r>
              <a:rPr lang="ko-KR" altLang="en-US" sz="1200" spc="-59" dirty="0" smtClean="0">
                <a:latin typeface="+mn-ea"/>
              </a:rPr>
              <a:t>점유</a:t>
            </a:r>
            <a:endParaRPr lang="ko-KR" altLang="en-US" sz="1200" spc="-59" dirty="0">
              <a:latin typeface="+mn-ea"/>
            </a:endParaRPr>
          </a:p>
        </p:txBody>
      </p:sp>
      <p:grpSp>
        <p:nvGrpSpPr>
          <p:cNvPr id="3" name="그룹 2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4" name="직사각형 3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3</a:t>
              </a:r>
              <a:endParaRPr lang="ko-KR" altLang="en-US" sz="3800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사망사고 다발 </a:t>
              </a:r>
              <a:r>
                <a:rPr lang="ko-KR" altLang="en-US" sz="2800" b="1" spc="-133" dirty="0" err="1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작업공종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655599" y="1572406"/>
            <a:ext cx="2404952" cy="9161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ct val="700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08.</a:t>
            </a:r>
          </a:p>
          <a:p>
            <a:pPr marL="383558" indent="-383558">
              <a:lnSpc>
                <a:spcPct val="70000"/>
              </a:lnSpc>
              <a:spcAft>
                <a:spcPts val="799"/>
              </a:spcAft>
            </a:pPr>
            <a:r>
              <a:rPr lang="ko-KR" altLang="en-US" sz="2200" b="1" spc="-133" dirty="0" err="1" smtClean="0">
                <a:solidFill>
                  <a:srgbClr val="33CCCC"/>
                </a:solidFill>
                <a:latin typeface="+mj-ea"/>
                <a:ea typeface="+mj-ea"/>
              </a:rPr>
              <a:t>토공사</a:t>
            </a:r>
            <a:endParaRPr lang="en-US" altLang="ko-KR" sz="2200" b="1" spc="-133" dirty="0" smtClean="0">
              <a:solidFill>
                <a:srgbClr val="33CCCC"/>
              </a:solidFill>
              <a:latin typeface="+mj-ea"/>
              <a:ea typeface="+mj-ea"/>
            </a:endParaRPr>
          </a:p>
          <a:p>
            <a:pPr marL="383558" indent="-383558">
              <a:lnSpc>
                <a:spcPct val="700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(</a:t>
            </a: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무너짐 및 부딪힘</a:t>
            </a: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)</a:t>
            </a:r>
            <a:endParaRPr lang="ko-KR" altLang="en-US" sz="2200" b="1" spc="-133" dirty="0">
              <a:solidFill>
                <a:srgbClr val="33CCCC"/>
              </a:solidFill>
              <a:latin typeface="+mj-ea"/>
              <a:ea typeface="+mj-e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4287" y="2637706"/>
            <a:ext cx="2471642" cy="2662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ct val="120000"/>
              </a:lnSpc>
            </a:pPr>
            <a:r>
              <a:rPr lang="ko-KR" altLang="en-US" sz="1600" b="1" spc="-133" dirty="0" smtClean="0">
                <a:solidFill>
                  <a:srgbClr val="666699"/>
                </a:solidFill>
                <a:latin typeface="+mj-ea"/>
                <a:ea typeface="+mj-ea"/>
              </a:rPr>
              <a:t>절</a:t>
            </a:r>
            <a:r>
              <a:rPr lang="en-US" altLang="ko-KR" sz="1600" b="1" spc="-133" dirty="0" smtClean="0">
                <a:solidFill>
                  <a:srgbClr val="666699"/>
                </a:solidFill>
                <a:latin typeface="+mj-ea"/>
                <a:ea typeface="+mj-ea"/>
              </a:rPr>
              <a:t>, </a:t>
            </a:r>
            <a:r>
              <a:rPr lang="ko-KR" altLang="en-US" sz="1600" b="1" spc="-133" dirty="0" smtClean="0">
                <a:solidFill>
                  <a:srgbClr val="666699"/>
                </a:solidFill>
                <a:latin typeface="+mj-ea"/>
                <a:ea typeface="+mj-ea"/>
              </a:rPr>
              <a:t>성토 작업</a:t>
            </a:r>
            <a:endParaRPr lang="ko-KR" altLang="en-US" sz="1600" b="1" spc="-133" dirty="0">
              <a:solidFill>
                <a:srgbClr val="666699"/>
              </a:solidFill>
              <a:latin typeface="+mj-ea"/>
              <a:ea typeface="+mj-ea"/>
            </a:endParaRPr>
          </a:p>
        </p:txBody>
      </p:sp>
      <p:grpSp>
        <p:nvGrpSpPr>
          <p:cNvPr id="15" name="그룹 14"/>
          <p:cNvGrpSpPr/>
          <p:nvPr/>
        </p:nvGrpSpPr>
        <p:grpSpPr>
          <a:xfrm>
            <a:off x="4212679" y="1557586"/>
            <a:ext cx="5886204" cy="4423740"/>
            <a:chOff x="1023129" y="2124492"/>
            <a:chExt cx="4791250" cy="3600834"/>
          </a:xfrm>
        </p:grpSpPr>
        <p:sp>
          <p:nvSpPr>
            <p:cNvPr id="16" name="Rounded Rectangle 4"/>
            <p:cNvSpPr/>
            <p:nvPr/>
          </p:nvSpPr>
          <p:spPr>
            <a:xfrm>
              <a:off x="1023129" y="2124492"/>
              <a:ext cx="4791250" cy="3600834"/>
            </a:xfrm>
            <a:prstGeom prst="roundRect">
              <a:avLst>
                <a:gd name="adj" fmla="val 4616"/>
              </a:avLst>
            </a:prstGeom>
            <a:blipFill rotWithShape="1">
              <a:blip r:embed="rId2" cstate="print"/>
              <a:stretch>
                <a:fillRect/>
              </a:stretch>
            </a:blipFill>
            <a:ln w="3810"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en-US"/>
            </a:p>
          </p:txBody>
        </p:sp>
        <p:cxnSp>
          <p:nvCxnSpPr>
            <p:cNvPr id="17" name="Straight Arrow Connector 22"/>
            <p:cNvCxnSpPr/>
            <p:nvPr/>
          </p:nvCxnSpPr>
          <p:spPr>
            <a:xfrm flipV="1">
              <a:off x="5206996" y="4611000"/>
              <a:ext cx="0" cy="373174"/>
            </a:xfrm>
            <a:prstGeom prst="straightConnector1">
              <a:avLst/>
            </a:prstGeom>
            <a:ln>
              <a:solidFill>
                <a:srgbClr val="1185D1"/>
              </a:solidFill>
              <a:tailEnd type="oval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37"/>
            <p:cNvCxnSpPr>
              <a:stCxn id="19" idx="2"/>
            </p:cNvCxnSpPr>
            <p:nvPr/>
          </p:nvCxnSpPr>
          <p:spPr>
            <a:xfrm flipH="1">
              <a:off x="4434415" y="2892736"/>
              <a:ext cx="6434" cy="841598"/>
            </a:xfrm>
            <a:prstGeom prst="straightConnector1">
              <a:avLst/>
            </a:prstGeom>
            <a:ln>
              <a:solidFill>
                <a:srgbClr val="1185D1"/>
              </a:solidFill>
              <a:tailEnd type="oval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Rounded Rectangle 12"/>
            <p:cNvSpPr/>
            <p:nvPr/>
          </p:nvSpPr>
          <p:spPr>
            <a:xfrm>
              <a:off x="3166475" y="2150254"/>
              <a:ext cx="2548748" cy="742482"/>
            </a:xfrm>
            <a:prstGeom prst="roundRect">
              <a:avLst>
                <a:gd name="adj" fmla="val 6696"/>
              </a:avLst>
            </a:prstGeom>
            <a:solidFill>
              <a:schemeClr val="bg1"/>
            </a:solidFill>
            <a:ln w="25400" cap="rnd">
              <a:solidFill>
                <a:srgbClr val="1185D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85615" tIns="42808" rIns="85615" bIns="42808" rtlCol="0" anchor="ctr">
              <a:spAutoFit/>
            </a:bodyPr>
            <a:lstStyle/>
            <a:p>
              <a:pPr>
                <a:lnSpc>
                  <a:spcPts val="1546"/>
                </a:lnSpc>
                <a:spcAft>
                  <a:spcPts val="357"/>
                </a:spcAft>
              </a:pPr>
              <a:r>
                <a:rPr lang="ko-KR" altLang="en-US" sz="1300" spc="-119" dirty="0">
                  <a:solidFill>
                    <a:prstClr val="black"/>
                  </a:solidFill>
                  <a:latin typeface="맑은 고딕"/>
                </a:rPr>
                <a:t>건설기계</a:t>
              </a:r>
              <a:r>
                <a:rPr lang="en-US" altLang="ko-KR" sz="1300" spc="-119" dirty="0">
                  <a:solidFill>
                    <a:prstClr val="black"/>
                  </a:solidFill>
                  <a:latin typeface="맑은 고딕"/>
                </a:rPr>
                <a:t>(</a:t>
              </a:r>
              <a:r>
                <a:rPr lang="ko-KR" altLang="en-US" sz="1300" spc="-119" dirty="0">
                  <a:solidFill>
                    <a:prstClr val="black"/>
                  </a:solidFill>
                  <a:latin typeface="맑은 고딕"/>
                </a:rPr>
                <a:t>굴삭기</a:t>
              </a:r>
              <a:r>
                <a:rPr lang="en-US" altLang="ko-KR" sz="1300" spc="-119" dirty="0">
                  <a:solidFill>
                    <a:prstClr val="black"/>
                  </a:solidFill>
                  <a:latin typeface="맑은 고딕"/>
                </a:rPr>
                <a:t>, </a:t>
              </a:r>
              <a:r>
                <a:rPr lang="ko-KR" altLang="en-US" sz="1300" spc="-119" dirty="0">
                  <a:solidFill>
                    <a:prstClr val="black"/>
                  </a:solidFill>
                  <a:latin typeface="맑은 고딕"/>
                </a:rPr>
                <a:t>도저</a:t>
              </a:r>
              <a:r>
                <a:rPr lang="en-US" altLang="ko-KR" sz="1300" spc="-119" dirty="0">
                  <a:solidFill>
                    <a:prstClr val="black"/>
                  </a:solidFill>
                  <a:latin typeface="맑은 고딕"/>
                </a:rPr>
                <a:t>, </a:t>
              </a:r>
              <a:r>
                <a:rPr lang="ko-KR" altLang="en-US" sz="1300" spc="-119" dirty="0">
                  <a:solidFill>
                    <a:prstClr val="black"/>
                  </a:solidFill>
                  <a:latin typeface="맑은 고딕"/>
                </a:rPr>
                <a:t>덤프 등</a:t>
              </a:r>
              <a:r>
                <a:rPr lang="en-US" altLang="ko-KR" sz="1300" spc="-119" dirty="0" smtClean="0">
                  <a:solidFill>
                    <a:prstClr val="black"/>
                  </a:solidFill>
                  <a:latin typeface="맑은 고딕"/>
                </a:rPr>
                <a:t>) </a:t>
              </a:r>
              <a:r>
                <a:rPr lang="ko-KR" altLang="en-US" sz="1300" spc="-119" dirty="0" smtClean="0">
                  <a:solidFill>
                    <a:prstClr val="black"/>
                  </a:solidFill>
                  <a:latin typeface="맑은 고딕"/>
                </a:rPr>
                <a:t>운전원 </a:t>
              </a:r>
              <a:r>
                <a:rPr lang="ko-KR" altLang="en-US" sz="1300" spc="-119" dirty="0">
                  <a:solidFill>
                    <a:prstClr val="black"/>
                  </a:solidFill>
                  <a:latin typeface="맑은 고딕"/>
                </a:rPr>
                <a:t>장비 운전 미숙 </a:t>
              </a:r>
              <a:r>
                <a:rPr lang="ko-KR" altLang="en-US" sz="1300" spc="-119" dirty="0" smtClean="0">
                  <a:solidFill>
                    <a:prstClr val="black"/>
                  </a:solidFill>
                  <a:latin typeface="맑은 고딕"/>
                </a:rPr>
                <a:t>위험</a:t>
              </a:r>
              <a:endParaRPr lang="en-US" altLang="ko-KR" sz="1300" spc="-119" dirty="0" smtClean="0">
                <a:solidFill>
                  <a:prstClr val="black"/>
                </a:solidFill>
                <a:latin typeface="맑은 고딕"/>
              </a:endParaRPr>
            </a:p>
            <a:p>
              <a:pPr>
                <a:lnSpc>
                  <a:spcPts val="1546"/>
                </a:lnSpc>
                <a:spcAft>
                  <a:spcPts val="357"/>
                </a:spcAft>
              </a:pP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해당 </a:t>
              </a:r>
              <a:r>
                <a:rPr lang="ko-KR" altLang="en-US" sz="1300" b="1" spc="-119" dirty="0">
                  <a:solidFill>
                    <a:srgbClr val="1185D1"/>
                  </a:solidFill>
                  <a:latin typeface="맑은 고딕"/>
                </a:rPr>
                <a:t>장비 운전면허 소지</a:t>
              </a:r>
              <a:endParaRPr lang="en-US" altLang="ko-KR" sz="1300" b="1" spc="-119" dirty="0">
                <a:solidFill>
                  <a:srgbClr val="1185D1"/>
                </a:solidFill>
                <a:latin typeface="맑은 고딕"/>
              </a:endParaRPr>
            </a:p>
          </p:txBody>
        </p:sp>
        <p:sp>
          <p:nvSpPr>
            <p:cNvPr id="20" name="Rounded Rectangle 14"/>
            <p:cNvSpPr/>
            <p:nvPr/>
          </p:nvSpPr>
          <p:spPr>
            <a:xfrm>
              <a:off x="2722907" y="5003872"/>
              <a:ext cx="2992314" cy="624100"/>
            </a:xfrm>
            <a:prstGeom prst="roundRect">
              <a:avLst>
                <a:gd name="adj" fmla="val 6696"/>
              </a:avLst>
            </a:prstGeom>
            <a:solidFill>
              <a:schemeClr val="bg1"/>
            </a:solidFill>
            <a:ln w="25400" cap="rnd">
              <a:solidFill>
                <a:srgbClr val="1185D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108731" tIns="54366" rIns="108731" bIns="54366" rtlCol="0" anchor="ctr">
              <a:spAutoFit/>
            </a:bodyPr>
            <a:lstStyle/>
            <a:p>
              <a:pPr>
                <a:lnSpc>
                  <a:spcPts val="1546"/>
                </a:lnSpc>
                <a:spcAft>
                  <a:spcPts val="357"/>
                </a:spcAft>
              </a:pPr>
              <a:r>
                <a:rPr lang="ko-KR" altLang="en-US" sz="1300" spc="-119" dirty="0">
                  <a:solidFill>
                    <a:prstClr val="black"/>
                  </a:solidFill>
                  <a:latin typeface="맑은 고딕"/>
                </a:rPr>
                <a:t>경사면 무너질 </a:t>
              </a:r>
              <a:r>
                <a:rPr lang="ko-KR" altLang="en-US" sz="1300" spc="-119" dirty="0" smtClean="0">
                  <a:solidFill>
                    <a:prstClr val="black"/>
                  </a:solidFill>
                  <a:latin typeface="맑은 고딕"/>
                </a:rPr>
                <a:t>위험</a:t>
              </a:r>
              <a:endParaRPr lang="en-US" altLang="ko-KR" sz="1300" spc="-119" dirty="0" smtClean="0">
                <a:solidFill>
                  <a:prstClr val="black"/>
                </a:solidFill>
                <a:latin typeface="맑은 고딕"/>
              </a:endParaRPr>
            </a:p>
            <a:p>
              <a:pPr>
                <a:lnSpc>
                  <a:spcPts val="1546"/>
                </a:lnSpc>
                <a:spcAft>
                  <a:spcPts val="357"/>
                </a:spcAft>
              </a:pP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부석 </a:t>
              </a:r>
              <a:r>
                <a:rPr lang="ko-KR" altLang="en-US" sz="1300" b="1" spc="-119" dirty="0">
                  <a:solidFill>
                    <a:srgbClr val="1185D1"/>
                  </a:solidFill>
                  <a:latin typeface="맑은 고딕"/>
                </a:rPr>
                <a:t>발생</a:t>
              </a:r>
              <a:r>
                <a:rPr lang="en-US" altLang="ko-KR" sz="1300" b="1" spc="-119" dirty="0">
                  <a:solidFill>
                    <a:srgbClr val="1185D1"/>
                  </a:solidFill>
                  <a:latin typeface="맑은 고딕"/>
                </a:rPr>
                <a:t>, </a:t>
              </a:r>
              <a:r>
                <a:rPr lang="ko-KR" altLang="en-US" sz="1300" b="1" spc="-119" dirty="0">
                  <a:solidFill>
                    <a:srgbClr val="1185D1"/>
                  </a:solidFill>
                  <a:latin typeface="맑은 고딕"/>
                </a:rPr>
                <a:t>경사면에 </a:t>
              </a: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금이</a:t>
              </a:r>
              <a: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  <a:t> </a:t>
              </a: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가거나 밀리면 </a:t>
              </a:r>
              <a:r>
                <a:rPr lang="ko-KR" altLang="en-US" sz="1300" b="1" spc="-119" dirty="0">
                  <a:solidFill>
                    <a:srgbClr val="1185D1"/>
                  </a:solidFill>
                  <a:latin typeface="맑은 고딕"/>
                </a:rPr>
                <a:t>접근 </a:t>
              </a: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금지</a:t>
              </a:r>
              <a: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  <a:t/>
              </a:r>
              <a:b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</a:br>
              <a: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  <a:t>(</a:t>
              </a:r>
              <a:r>
                <a:rPr lang="ko-KR" altLang="en-US" sz="1300" b="1" spc="-119" dirty="0">
                  <a:solidFill>
                    <a:srgbClr val="1185D1"/>
                  </a:solidFill>
                  <a:latin typeface="맑은 고딕"/>
                </a:rPr>
                <a:t>비온 뒤 위험 커짐</a:t>
              </a:r>
              <a:r>
                <a:rPr lang="en-US" altLang="ko-KR" sz="1300" b="1" spc="-119" dirty="0">
                  <a:solidFill>
                    <a:srgbClr val="1185D1"/>
                  </a:solidFill>
                  <a:latin typeface="맑은 고딕"/>
                </a:rPr>
                <a:t>)</a:t>
              </a:r>
              <a:endParaRPr lang="ko-KR" altLang="en-US" sz="1300" b="1" spc="-119" dirty="0">
                <a:solidFill>
                  <a:srgbClr val="1185D1"/>
                </a:solidFill>
                <a:latin typeface="맑은 고딕"/>
              </a:endParaRPr>
            </a:p>
          </p:txBody>
        </p:sp>
        <p:sp>
          <p:nvSpPr>
            <p:cNvPr id="21" name="Rounded Rectangle 20"/>
            <p:cNvSpPr/>
            <p:nvPr/>
          </p:nvSpPr>
          <p:spPr>
            <a:xfrm>
              <a:off x="1142860" y="2325888"/>
              <a:ext cx="1899584" cy="604365"/>
            </a:xfrm>
            <a:prstGeom prst="roundRect">
              <a:avLst>
                <a:gd name="adj" fmla="val 6696"/>
              </a:avLst>
            </a:prstGeom>
            <a:solidFill>
              <a:schemeClr val="bg1"/>
            </a:solidFill>
            <a:ln w="25400" cap="rnd">
              <a:solidFill>
                <a:srgbClr val="1185D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85615" tIns="42808" rIns="85615" bIns="42808" rtlCol="0" anchor="ctr">
              <a:spAutoFit/>
            </a:bodyPr>
            <a:lstStyle/>
            <a:p>
              <a:pPr>
                <a:lnSpc>
                  <a:spcPts val="1546"/>
                </a:lnSpc>
                <a:spcAft>
                  <a:spcPts val="357"/>
                </a:spcAft>
              </a:pPr>
              <a:r>
                <a:rPr lang="ko-KR" altLang="en-US" sz="1300" spc="-119" dirty="0">
                  <a:solidFill>
                    <a:schemeClr val="tx1"/>
                  </a:solidFill>
                  <a:latin typeface="맑은 고딕"/>
                </a:rPr>
                <a:t>건설기계 후진 또는 </a:t>
              </a:r>
              <a:r>
                <a:rPr lang="en-US" altLang="ko-KR" sz="1300" spc="-119" dirty="0" smtClean="0">
                  <a:solidFill>
                    <a:schemeClr val="tx1"/>
                  </a:solidFill>
                  <a:latin typeface="맑은 고딕"/>
                </a:rPr>
                <a:t/>
              </a:r>
              <a:br>
                <a:rPr lang="en-US" altLang="ko-KR" sz="1300" spc="-119" dirty="0" smtClean="0">
                  <a:solidFill>
                    <a:schemeClr val="tx1"/>
                  </a:solidFill>
                  <a:latin typeface="맑은 고딕"/>
                </a:rPr>
              </a:br>
              <a:r>
                <a:rPr lang="ko-KR" altLang="en-US" sz="1300" spc="-119" dirty="0" smtClean="0">
                  <a:solidFill>
                    <a:schemeClr val="tx1"/>
                  </a:solidFill>
                  <a:latin typeface="맑은 고딕"/>
                </a:rPr>
                <a:t>회전 시</a:t>
              </a:r>
              <a:r>
                <a:rPr lang="en-US" altLang="ko-KR" sz="1300" spc="-119" dirty="0" smtClean="0">
                  <a:solidFill>
                    <a:schemeClr val="tx1"/>
                  </a:solidFill>
                  <a:latin typeface="맑은 고딕"/>
                </a:rPr>
                <a:t> </a:t>
              </a:r>
              <a:r>
                <a:rPr lang="ko-KR" altLang="en-US" sz="1300" spc="-119" dirty="0" smtClean="0">
                  <a:solidFill>
                    <a:schemeClr val="tx1"/>
                  </a:solidFill>
                  <a:latin typeface="맑은 고딕"/>
                </a:rPr>
                <a:t>주변 </a:t>
              </a:r>
              <a:r>
                <a:rPr lang="ko-KR" altLang="en-US" sz="1300" spc="-119" dirty="0">
                  <a:solidFill>
                    <a:schemeClr val="tx1"/>
                  </a:solidFill>
                  <a:latin typeface="맑은 고딕"/>
                </a:rPr>
                <a:t>근로자 </a:t>
              </a:r>
              <a:r>
                <a:rPr lang="ko-KR" altLang="en-US" sz="1300" spc="-119" dirty="0" smtClean="0">
                  <a:solidFill>
                    <a:schemeClr val="tx1"/>
                  </a:solidFill>
                  <a:latin typeface="맑은 고딕"/>
                </a:rPr>
                <a:t>부딪힘</a:t>
              </a:r>
              <a:r>
                <a:rPr lang="en-US" altLang="ko-KR" sz="1300" spc="-119" dirty="0" smtClean="0">
                  <a:solidFill>
                    <a:schemeClr val="tx1"/>
                  </a:solidFill>
                  <a:latin typeface="맑은 고딕"/>
                </a:rPr>
                <a:t> </a:t>
              </a:r>
            </a:p>
            <a:p>
              <a:pPr>
                <a:lnSpc>
                  <a:spcPts val="1546"/>
                </a:lnSpc>
                <a:spcAft>
                  <a:spcPts val="357"/>
                </a:spcAft>
              </a:pP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위험반경 </a:t>
              </a:r>
              <a:r>
                <a:rPr lang="ko-KR" altLang="en-US" sz="1300" b="1" spc="-119" dirty="0">
                  <a:solidFill>
                    <a:srgbClr val="1185D1"/>
                  </a:solidFill>
                  <a:latin typeface="맑은 고딕"/>
                </a:rPr>
                <a:t>내 출입금지</a:t>
              </a:r>
              <a:endParaRPr lang="en-US" altLang="ko-KR" sz="1300" b="1" spc="-119" dirty="0">
                <a:solidFill>
                  <a:srgbClr val="1185D1"/>
                </a:solidFill>
                <a:latin typeface="맑은 고딕"/>
              </a:endParaRPr>
            </a:p>
          </p:txBody>
        </p:sp>
        <p:sp>
          <p:nvSpPr>
            <p:cNvPr id="22" name="Rounded Rectangle 23"/>
            <p:cNvSpPr/>
            <p:nvPr/>
          </p:nvSpPr>
          <p:spPr>
            <a:xfrm>
              <a:off x="2279213" y="3081959"/>
              <a:ext cx="1966057" cy="742482"/>
            </a:xfrm>
            <a:prstGeom prst="roundRect">
              <a:avLst>
                <a:gd name="adj" fmla="val 6696"/>
              </a:avLst>
            </a:prstGeom>
            <a:solidFill>
              <a:schemeClr val="bg1"/>
            </a:solidFill>
            <a:ln w="25400" cap="rnd">
              <a:solidFill>
                <a:srgbClr val="1185D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85615" tIns="42808" rIns="85615" bIns="42808" rtlCol="0" anchor="ctr">
              <a:spAutoFit/>
            </a:bodyPr>
            <a:lstStyle/>
            <a:p>
              <a:pPr>
                <a:lnSpc>
                  <a:spcPts val="1546"/>
                </a:lnSpc>
                <a:spcAft>
                  <a:spcPts val="357"/>
                </a:spcAft>
              </a:pPr>
              <a:r>
                <a:rPr lang="ko-KR" altLang="en-US" sz="1300" spc="-119" dirty="0">
                  <a:solidFill>
                    <a:prstClr val="black"/>
                  </a:solidFill>
                  <a:latin typeface="맑은 고딕"/>
                </a:rPr>
                <a:t>가설도로 </a:t>
              </a:r>
              <a:r>
                <a:rPr lang="ko-KR" altLang="en-US" sz="1300" spc="-119" dirty="0" smtClean="0">
                  <a:solidFill>
                    <a:prstClr val="black"/>
                  </a:solidFill>
                  <a:latin typeface="맑은 고딕"/>
                </a:rPr>
                <a:t>가장자리로 </a:t>
              </a:r>
              <a:r>
                <a:rPr lang="en-US" altLang="ko-KR" sz="1300" spc="-119" dirty="0" smtClean="0">
                  <a:solidFill>
                    <a:prstClr val="black"/>
                  </a:solidFill>
                  <a:latin typeface="맑은 고딕"/>
                </a:rPr>
                <a:t/>
              </a:r>
              <a:br>
                <a:rPr lang="en-US" altLang="ko-KR" sz="1300" spc="-119" dirty="0" smtClean="0">
                  <a:solidFill>
                    <a:prstClr val="black"/>
                  </a:solidFill>
                  <a:latin typeface="맑은 고딕"/>
                </a:rPr>
              </a:br>
              <a:r>
                <a:rPr lang="ko-KR" altLang="en-US" sz="1300" spc="-119" dirty="0" smtClean="0">
                  <a:solidFill>
                    <a:prstClr val="black"/>
                  </a:solidFill>
                  <a:latin typeface="맑은 고딕"/>
                </a:rPr>
                <a:t>장비</a:t>
              </a:r>
              <a:r>
                <a:rPr lang="en-US" altLang="ko-KR" sz="1300" spc="-119" dirty="0" smtClean="0">
                  <a:solidFill>
                    <a:prstClr val="black"/>
                  </a:solidFill>
                  <a:latin typeface="맑은 고딕"/>
                </a:rPr>
                <a:t> </a:t>
              </a:r>
              <a:r>
                <a:rPr lang="ko-KR" altLang="en-US" sz="1300" spc="-119" dirty="0" smtClean="0">
                  <a:solidFill>
                    <a:prstClr val="black"/>
                  </a:solidFill>
                  <a:latin typeface="맑은 고딕"/>
                </a:rPr>
                <a:t>굴러떨어질 위험</a:t>
              </a:r>
              <a:endParaRPr lang="en-US" altLang="ko-KR" sz="1300" spc="-119" dirty="0" smtClean="0">
                <a:solidFill>
                  <a:prstClr val="black"/>
                </a:solidFill>
                <a:latin typeface="맑은 고딕"/>
              </a:endParaRPr>
            </a:p>
            <a:p>
              <a:pPr>
                <a:lnSpc>
                  <a:spcPts val="1546"/>
                </a:lnSpc>
                <a:spcAft>
                  <a:spcPts val="357"/>
                </a:spcAft>
              </a:pP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접근금지 </a:t>
              </a:r>
              <a:r>
                <a:rPr lang="ko-KR" altLang="en-US" sz="1300" b="1" spc="-119" dirty="0">
                  <a:solidFill>
                    <a:srgbClr val="1185D1"/>
                  </a:solidFill>
                  <a:latin typeface="맑은 고딕"/>
                </a:rPr>
                <a:t>경계선 준수</a:t>
              </a:r>
              <a:endParaRPr lang="en-US" altLang="ko-KR" sz="1300" b="1" spc="-119" dirty="0">
                <a:solidFill>
                  <a:srgbClr val="1185D1"/>
                </a:solidFill>
                <a:latin typeface="맑은 고딕"/>
              </a:endParaRPr>
            </a:p>
          </p:txBody>
        </p:sp>
        <p:cxnSp>
          <p:nvCxnSpPr>
            <p:cNvPr id="23" name="Straight Arrow Connector 26"/>
            <p:cNvCxnSpPr/>
            <p:nvPr/>
          </p:nvCxnSpPr>
          <p:spPr>
            <a:xfrm flipH="1">
              <a:off x="3166474" y="3782640"/>
              <a:ext cx="1" cy="237202"/>
            </a:xfrm>
            <a:prstGeom prst="straightConnector1">
              <a:avLst/>
            </a:prstGeom>
            <a:ln>
              <a:solidFill>
                <a:srgbClr val="1185D1"/>
              </a:solidFill>
              <a:tailEnd type="oval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8"/>
            <p:cNvCxnSpPr/>
            <p:nvPr/>
          </p:nvCxnSpPr>
          <p:spPr>
            <a:xfrm>
              <a:off x="1740789" y="2945075"/>
              <a:ext cx="0" cy="1291858"/>
            </a:xfrm>
            <a:prstGeom prst="straightConnector1">
              <a:avLst/>
            </a:prstGeom>
            <a:ln>
              <a:solidFill>
                <a:srgbClr val="1185D1"/>
              </a:solidFill>
              <a:tailEnd type="oval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4287" y="3213770"/>
            <a:ext cx="2376264" cy="4206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230" indent="-171230">
              <a:spcAft>
                <a:spcPts val="357"/>
              </a:spcAft>
            </a:pPr>
            <a:r>
              <a:rPr lang="ko-KR" altLang="en-US" sz="1200" spc="-59" dirty="0" err="1" smtClean="0">
                <a:latin typeface="+mn-ea"/>
              </a:rPr>
              <a:t>토공사</a:t>
            </a:r>
            <a:r>
              <a:rPr lang="ko-KR" altLang="en-US" sz="1200" spc="-59" dirty="0" smtClean="0">
                <a:latin typeface="+mn-ea"/>
              </a:rPr>
              <a:t> 작업의 사망재해는 전체 사망</a:t>
            </a:r>
            <a:endParaRPr lang="en-US" altLang="ko-KR" sz="1200" spc="-59" dirty="0" smtClean="0">
              <a:latin typeface="+mn-ea"/>
            </a:endParaRPr>
          </a:p>
          <a:p>
            <a:pPr marL="171230" indent="-171230">
              <a:spcAft>
                <a:spcPts val="357"/>
              </a:spcAft>
            </a:pPr>
            <a:r>
              <a:rPr lang="ko-KR" altLang="en-US" sz="1200" spc="-59" dirty="0" smtClean="0">
                <a:latin typeface="+mn-ea"/>
              </a:rPr>
              <a:t>재해의 </a:t>
            </a:r>
            <a:r>
              <a:rPr lang="en-US" altLang="ko-KR" sz="1200" spc="-59" dirty="0" smtClean="0">
                <a:solidFill>
                  <a:srgbClr val="1185D1"/>
                </a:solidFill>
                <a:latin typeface="+mn-ea"/>
              </a:rPr>
              <a:t>7%</a:t>
            </a:r>
            <a:r>
              <a:rPr lang="en-US" altLang="ko-KR" sz="1200" spc="-59" dirty="0" smtClean="0">
                <a:latin typeface="+mn-ea"/>
              </a:rPr>
              <a:t> </a:t>
            </a:r>
            <a:r>
              <a:rPr lang="ko-KR" altLang="en-US" sz="1200" spc="-59" dirty="0" smtClean="0">
                <a:latin typeface="+mn-ea"/>
              </a:rPr>
              <a:t>점유</a:t>
            </a:r>
            <a:endParaRPr lang="ko-KR" altLang="en-US" sz="1200" spc="-59" dirty="0">
              <a:latin typeface="+mn-ea"/>
            </a:endParaRPr>
          </a:p>
        </p:txBody>
      </p:sp>
      <p:grpSp>
        <p:nvGrpSpPr>
          <p:cNvPr id="3" name="그룹 2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4" name="직사각형 3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3</a:t>
              </a:r>
              <a:endParaRPr lang="ko-KR" altLang="en-US" sz="3800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사망사고 다발 </a:t>
              </a:r>
              <a:r>
                <a:rPr lang="ko-KR" altLang="en-US" sz="2800" b="1" spc="-133" dirty="0" err="1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작업공종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655599" y="1572406"/>
            <a:ext cx="2404952" cy="9161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ct val="700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08.</a:t>
            </a:r>
          </a:p>
          <a:p>
            <a:pPr marL="383558" indent="-383558">
              <a:lnSpc>
                <a:spcPct val="70000"/>
              </a:lnSpc>
              <a:spcAft>
                <a:spcPts val="799"/>
              </a:spcAft>
            </a:pPr>
            <a:r>
              <a:rPr lang="ko-KR" altLang="en-US" sz="2200" b="1" spc="-133" dirty="0" err="1" smtClean="0">
                <a:solidFill>
                  <a:srgbClr val="33CCCC"/>
                </a:solidFill>
                <a:latin typeface="+mj-ea"/>
                <a:ea typeface="+mj-ea"/>
              </a:rPr>
              <a:t>토공사</a:t>
            </a:r>
            <a:endParaRPr lang="en-US" altLang="ko-KR" sz="2200" b="1" spc="-133" dirty="0" smtClean="0">
              <a:solidFill>
                <a:srgbClr val="33CCCC"/>
              </a:solidFill>
              <a:latin typeface="+mj-ea"/>
              <a:ea typeface="+mj-ea"/>
            </a:endParaRPr>
          </a:p>
          <a:p>
            <a:pPr marL="383558" indent="-383558">
              <a:lnSpc>
                <a:spcPct val="700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(</a:t>
            </a: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무너짐 및 부딪힘</a:t>
            </a: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)</a:t>
            </a:r>
            <a:endParaRPr lang="ko-KR" altLang="en-US" sz="2200" b="1" spc="-133" dirty="0">
              <a:solidFill>
                <a:srgbClr val="33CCCC"/>
              </a:solidFill>
              <a:latin typeface="+mj-ea"/>
              <a:ea typeface="+mj-e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4287" y="2637706"/>
            <a:ext cx="2471642" cy="2662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ct val="120000"/>
              </a:lnSpc>
            </a:pPr>
            <a:r>
              <a:rPr lang="ko-KR" altLang="en-US" sz="1600" b="1" spc="-133" dirty="0" smtClean="0">
                <a:solidFill>
                  <a:srgbClr val="666699"/>
                </a:solidFill>
                <a:latin typeface="+mj-ea"/>
                <a:ea typeface="+mj-ea"/>
              </a:rPr>
              <a:t>지반 굴착작업</a:t>
            </a:r>
            <a:endParaRPr lang="ko-KR" altLang="en-US" sz="1600" b="1" spc="-133" dirty="0">
              <a:solidFill>
                <a:srgbClr val="666699"/>
              </a:solidFill>
              <a:latin typeface="+mj-ea"/>
              <a:ea typeface="+mj-ea"/>
            </a:endParaRPr>
          </a:p>
        </p:txBody>
      </p:sp>
      <p:grpSp>
        <p:nvGrpSpPr>
          <p:cNvPr id="19" name="그룹 18"/>
          <p:cNvGrpSpPr/>
          <p:nvPr/>
        </p:nvGrpSpPr>
        <p:grpSpPr>
          <a:xfrm>
            <a:off x="4212679" y="1569334"/>
            <a:ext cx="5924912" cy="4452830"/>
            <a:chOff x="6285705" y="2124492"/>
            <a:chExt cx="4791250" cy="3600834"/>
          </a:xfrm>
        </p:grpSpPr>
        <p:sp>
          <p:nvSpPr>
            <p:cNvPr id="20" name="Rounded Rectangle 30"/>
            <p:cNvSpPr/>
            <p:nvPr/>
          </p:nvSpPr>
          <p:spPr>
            <a:xfrm>
              <a:off x="6285705" y="2124492"/>
              <a:ext cx="4791250" cy="3600834"/>
            </a:xfrm>
            <a:prstGeom prst="roundRect">
              <a:avLst>
                <a:gd name="adj" fmla="val 4616"/>
              </a:avLst>
            </a:prstGeom>
            <a:blipFill rotWithShape="1">
              <a:blip r:embed="rId2" cstate="print"/>
              <a:stretch>
                <a:fillRect/>
              </a:stretch>
            </a:blipFill>
            <a:ln w="3810"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en-US"/>
            </a:p>
          </p:txBody>
        </p:sp>
        <p:cxnSp>
          <p:nvCxnSpPr>
            <p:cNvPr id="21" name="Straight Arrow Connector 39"/>
            <p:cNvCxnSpPr>
              <a:stCxn id="23" idx="0"/>
            </p:cNvCxnSpPr>
            <p:nvPr/>
          </p:nvCxnSpPr>
          <p:spPr>
            <a:xfrm flipV="1">
              <a:off x="7899627" y="4418545"/>
              <a:ext cx="1664027" cy="772345"/>
            </a:xfrm>
            <a:prstGeom prst="straightConnector1">
              <a:avLst/>
            </a:prstGeom>
            <a:ln>
              <a:solidFill>
                <a:srgbClr val="1185D1"/>
              </a:solidFill>
              <a:tailEnd type="oval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ounded Rectangle 17"/>
            <p:cNvSpPr/>
            <p:nvPr/>
          </p:nvSpPr>
          <p:spPr>
            <a:xfrm>
              <a:off x="6427353" y="2327369"/>
              <a:ext cx="1929033" cy="1246705"/>
            </a:xfrm>
            <a:prstGeom prst="roundRect">
              <a:avLst>
                <a:gd name="adj" fmla="val 6696"/>
              </a:avLst>
            </a:prstGeom>
            <a:solidFill>
              <a:schemeClr val="bg1"/>
            </a:solidFill>
            <a:ln w="25400" cap="rnd">
              <a:solidFill>
                <a:srgbClr val="1185D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85615" tIns="42808" rIns="85615" bIns="42808" rtlCol="0" anchor="ctr">
              <a:spAutoFit/>
            </a:bodyPr>
            <a:lstStyle/>
            <a:p>
              <a:pPr>
                <a:lnSpc>
                  <a:spcPts val="1546"/>
                </a:lnSpc>
                <a:spcAft>
                  <a:spcPts val="357"/>
                </a:spcAft>
              </a:pPr>
              <a:r>
                <a:rPr lang="ko-KR" altLang="en-US" sz="1300" spc="-119" dirty="0">
                  <a:solidFill>
                    <a:prstClr val="black"/>
                  </a:solidFill>
                  <a:latin typeface="맑은 고딕"/>
                </a:rPr>
                <a:t>중장비와 부딪힐 </a:t>
              </a:r>
              <a:r>
                <a:rPr lang="ko-KR" altLang="en-US" sz="1300" spc="-119" dirty="0" smtClean="0">
                  <a:solidFill>
                    <a:prstClr val="black"/>
                  </a:solidFill>
                  <a:latin typeface="맑은 고딕"/>
                </a:rPr>
                <a:t>위험</a:t>
              </a:r>
              <a:endParaRPr lang="en-US" altLang="ko-KR" sz="1300" spc="-119" dirty="0" smtClean="0">
                <a:solidFill>
                  <a:prstClr val="black"/>
                </a:solidFill>
                <a:latin typeface="맑은 고딕"/>
              </a:endParaRPr>
            </a:p>
            <a:p>
              <a:pPr>
                <a:lnSpc>
                  <a:spcPts val="1546"/>
                </a:lnSpc>
                <a:spcAft>
                  <a:spcPts val="357"/>
                </a:spcAft>
              </a:pP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면허소지자 </a:t>
              </a:r>
              <a:r>
                <a:rPr lang="ko-KR" altLang="en-US" sz="1300" b="1" spc="-119" dirty="0">
                  <a:solidFill>
                    <a:srgbClr val="1185D1"/>
                  </a:solidFill>
                  <a:latin typeface="맑은 고딕"/>
                </a:rPr>
                <a:t>운전</a:t>
              </a:r>
              <a:r>
                <a:rPr lang="en-US" altLang="ko-KR" sz="1300" b="1" spc="-119" dirty="0">
                  <a:solidFill>
                    <a:srgbClr val="1185D1"/>
                  </a:solidFill>
                  <a:latin typeface="맑은 고딕"/>
                </a:rPr>
                <a:t>, </a:t>
              </a:r>
              <a: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  <a:t/>
              </a:r>
              <a:b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</a:b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신호수</a:t>
              </a:r>
              <a: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  <a:t> </a:t>
              </a: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지시 </a:t>
              </a:r>
              <a:r>
                <a:rPr lang="ko-KR" altLang="en-US" sz="1300" b="1" spc="-119" dirty="0">
                  <a:solidFill>
                    <a:srgbClr val="1185D1"/>
                  </a:solidFill>
                  <a:latin typeface="맑은 고딕"/>
                </a:rPr>
                <a:t>준수</a:t>
              </a:r>
              <a:r>
                <a:rPr lang="en-US" altLang="ko-KR" sz="1300" b="1" spc="-119" dirty="0">
                  <a:solidFill>
                    <a:srgbClr val="1185D1"/>
                  </a:solidFill>
                  <a:latin typeface="맑은 고딕"/>
                </a:rPr>
                <a:t>, </a:t>
              </a:r>
              <a: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  <a:t/>
              </a:r>
              <a:b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</a:b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경광등 </a:t>
              </a:r>
              <a:r>
                <a:rPr lang="ko-KR" altLang="en-US" sz="1300" b="1" spc="-119" dirty="0">
                  <a:solidFill>
                    <a:srgbClr val="1185D1"/>
                  </a:solidFill>
                  <a:latin typeface="맑은 고딕"/>
                </a:rPr>
                <a:t>및 </a:t>
              </a: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경보음 장치 </a:t>
              </a:r>
              <a:r>
                <a:rPr lang="ko-KR" altLang="en-US" sz="1300" b="1" spc="-119" dirty="0">
                  <a:solidFill>
                    <a:srgbClr val="1185D1"/>
                  </a:solidFill>
                  <a:latin typeface="맑은 고딕"/>
                </a:rPr>
                <a:t>부착</a:t>
              </a:r>
              <a:r>
                <a:rPr lang="en-US" altLang="ko-KR" sz="1300" b="1" spc="-119" dirty="0">
                  <a:solidFill>
                    <a:srgbClr val="1185D1"/>
                  </a:solidFill>
                  <a:latin typeface="맑은 고딕"/>
                </a:rPr>
                <a:t>, </a:t>
              </a: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접근위험표지 </a:t>
              </a:r>
              <a: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  <a:t/>
              </a:r>
              <a:b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</a:b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부착</a:t>
              </a:r>
              <a:r>
                <a:rPr lang="en-US" altLang="ko-KR" sz="1300" b="1" spc="-119" dirty="0">
                  <a:solidFill>
                    <a:srgbClr val="1185D1"/>
                  </a:solidFill>
                  <a:latin typeface="맑은 고딕"/>
                </a:rPr>
                <a:t>, </a:t>
              </a:r>
              <a:r>
                <a:rPr lang="ko-KR" altLang="en-US" sz="1300" b="1" spc="-119" dirty="0">
                  <a:solidFill>
                    <a:srgbClr val="1185D1"/>
                  </a:solidFill>
                  <a:latin typeface="맑은 고딕"/>
                </a:rPr>
                <a:t>작업반경 </a:t>
              </a: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내</a:t>
              </a:r>
              <a: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  <a:t> </a:t>
              </a:r>
              <a:b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</a:b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출입금지</a:t>
              </a:r>
              <a:endParaRPr lang="en-US" altLang="ko-KR" sz="1300" b="1" spc="-119" dirty="0">
                <a:solidFill>
                  <a:srgbClr val="1185D1"/>
                </a:solidFill>
                <a:latin typeface="맑은 고딕"/>
              </a:endParaRPr>
            </a:p>
          </p:txBody>
        </p:sp>
        <p:sp>
          <p:nvSpPr>
            <p:cNvPr id="23" name="Rounded Rectangle 27"/>
            <p:cNvSpPr/>
            <p:nvPr/>
          </p:nvSpPr>
          <p:spPr>
            <a:xfrm>
              <a:off x="6427352" y="5190889"/>
              <a:ext cx="2944549" cy="438845"/>
            </a:xfrm>
            <a:prstGeom prst="roundRect">
              <a:avLst>
                <a:gd name="adj" fmla="val 6696"/>
              </a:avLst>
            </a:prstGeom>
            <a:solidFill>
              <a:schemeClr val="bg1"/>
            </a:solidFill>
            <a:ln w="25400" cap="rnd">
              <a:solidFill>
                <a:srgbClr val="1185D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85615" tIns="42808" rIns="85615" bIns="42808" rtlCol="0" anchor="ctr">
              <a:spAutoFit/>
            </a:bodyPr>
            <a:lstStyle/>
            <a:p>
              <a:pPr>
                <a:lnSpc>
                  <a:spcPts val="1546"/>
                </a:lnSpc>
                <a:spcAft>
                  <a:spcPts val="357"/>
                </a:spcAft>
              </a:pPr>
              <a:r>
                <a:rPr lang="ko-KR" altLang="en-US" sz="1300" spc="-119" dirty="0">
                  <a:solidFill>
                    <a:prstClr val="black"/>
                  </a:solidFill>
                  <a:latin typeface="맑은 고딕"/>
                </a:rPr>
                <a:t>굴삭기 버킷이 연결부에서 </a:t>
              </a:r>
              <a:r>
                <a:rPr lang="ko-KR" altLang="en-US" sz="1300" spc="-119" dirty="0" smtClean="0">
                  <a:solidFill>
                    <a:prstClr val="black"/>
                  </a:solidFill>
                  <a:latin typeface="맑은 고딕"/>
                </a:rPr>
                <a:t>탈락되면서</a:t>
              </a:r>
              <a:r>
                <a:rPr lang="en-US" altLang="ko-KR" sz="1300" spc="-119" dirty="0" smtClean="0">
                  <a:solidFill>
                    <a:prstClr val="black"/>
                  </a:solidFill>
                  <a:latin typeface="맑은 고딕"/>
                </a:rPr>
                <a:t> </a:t>
              </a:r>
              <a:r>
                <a:rPr lang="ko-KR" altLang="en-US" sz="1300" spc="-119" dirty="0" smtClean="0">
                  <a:solidFill>
                    <a:prstClr val="black"/>
                  </a:solidFill>
                  <a:latin typeface="맑은 고딕"/>
                </a:rPr>
                <a:t>떨어질 위험</a:t>
              </a:r>
              <a:endParaRPr lang="en-US" altLang="ko-KR" sz="1300" spc="-119" dirty="0" smtClean="0">
                <a:solidFill>
                  <a:prstClr val="black"/>
                </a:solidFill>
                <a:latin typeface="맑은 고딕"/>
              </a:endParaRPr>
            </a:p>
            <a:p>
              <a:pPr>
                <a:lnSpc>
                  <a:spcPts val="1546"/>
                </a:lnSpc>
                <a:spcAft>
                  <a:spcPts val="357"/>
                </a:spcAft>
              </a:pP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버킷 </a:t>
              </a:r>
              <a:r>
                <a:rPr lang="ko-KR" altLang="en-US" sz="1300" b="1" spc="-119" dirty="0">
                  <a:solidFill>
                    <a:srgbClr val="1185D1"/>
                  </a:solidFill>
                  <a:latin typeface="맑은 고딕"/>
                </a:rPr>
                <a:t>안전핀 체결</a:t>
              </a:r>
              <a:r>
                <a:rPr lang="en-US" altLang="ko-KR" sz="1300" b="1" spc="-119" dirty="0">
                  <a:solidFill>
                    <a:srgbClr val="1185D1"/>
                  </a:solidFill>
                  <a:latin typeface="맑은 고딕"/>
                </a:rPr>
                <a:t>, </a:t>
              </a:r>
              <a:r>
                <a:rPr lang="ko-KR" altLang="en-US" sz="1300" b="1" spc="-119" dirty="0">
                  <a:solidFill>
                    <a:srgbClr val="1185D1"/>
                  </a:solidFill>
                  <a:latin typeface="맑은 고딕"/>
                </a:rPr>
                <a:t>안전모 착용</a:t>
              </a:r>
              <a:endParaRPr lang="en-US" altLang="ko-KR" sz="1300" b="1" spc="-119" dirty="0">
                <a:solidFill>
                  <a:srgbClr val="1185D1"/>
                </a:solidFill>
                <a:latin typeface="맑은 고딕"/>
              </a:endParaRPr>
            </a:p>
          </p:txBody>
        </p:sp>
        <p:sp>
          <p:nvSpPr>
            <p:cNvPr id="24" name="Rounded Rectangle 25"/>
            <p:cNvSpPr/>
            <p:nvPr/>
          </p:nvSpPr>
          <p:spPr>
            <a:xfrm>
              <a:off x="9197211" y="2330909"/>
              <a:ext cx="1812429" cy="1332877"/>
            </a:xfrm>
            <a:prstGeom prst="roundRect">
              <a:avLst>
                <a:gd name="adj" fmla="val 6696"/>
              </a:avLst>
            </a:prstGeom>
            <a:solidFill>
              <a:schemeClr val="bg1"/>
            </a:solidFill>
            <a:ln w="25400" cap="rnd">
              <a:solidFill>
                <a:srgbClr val="1185D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85615" tIns="42808" rIns="85615" bIns="42808" rtlCol="0" anchor="ctr">
              <a:spAutoFit/>
            </a:bodyPr>
            <a:lstStyle/>
            <a:p>
              <a:pPr>
                <a:lnSpc>
                  <a:spcPts val="1546"/>
                </a:lnSpc>
                <a:spcAft>
                  <a:spcPts val="357"/>
                </a:spcAft>
              </a:pPr>
              <a:r>
                <a:rPr lang="ko-KR" altLang="en-US" sz="1300" spc="-119" dirty="0">
                  <a:solidFill>
                    <a:prstClr val="black"/>
                  </a:solidFill>
                  <a:latin typeface="맑은 고딕"/>
                </a:rPr>
                <a:t>굴착 경사가 급해 무너질 </a:t>
              </a:r>
              <a:r>
                <a:rPr lang="ko-KR" altLang="en-US" sz="1300" spc="-119" dirty="0" smtClean="0">
                  <a:solidFill>
                    <a:prstClr val="black"/>
                  </a:solidFill>
                  <a:latin typeface="맑은 고딕"/>
                </a:rPr>
                <a:t>위험</a:t>
              </a:r>
              <a:endParaRPr lang="en-US" altLang="ko-KR" sz="1300" spc="-119" dirty="0" smtClean="0">
                <a:solidFill>
                  <a:prstClr val="black"/>
                </a:solidFill>
                <a:latin typeface="맑은 고딕"/>
              </a:endParaRPr>
            </a:p>
            <a:p>
              <a:pPr>
                <a:lnSpc>
                  <a:spcPts val="1546"/>
                </a:lnSpc>
                <a:spcAft>
                  <a:spcPts val="357"/>
                </a:spcAft>
              </a:pP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굴착면의 </a:t>
              </a:r>
              <a:r>
                <a:rPr lang="ko-KR" altLang="en-US" sz="1300" b="1" spc="-119" dirty="0">
                  <a:solidFill>
                    <a:srgbClr val="1185D1"/>
                  </a:solidFill>
                  <a:latin typeface="맑은 고딕"/>
                </a:rPr>
                <a:t>기울기 기준 </a:t>
              </a: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준수</a:t>
              </a:r>
              <a:endParaRPr lang="en-US" altLang="ko-KR" sz="1300" b="1" spc="-119" dirty="0">
                <a:solidFill>
                  <a:srgbClr val="1185D1"/>
                </a:solidFill>
                <a:latin typeface="맑은 고딕"/>
              </a:endParaRPr>
            </a:p>
            <a:p>
              <a:pPr marL="483726" indent="-483726">
                <a:lnSpc>
                  <a:spcPts val="1546"/>
                </a:lnSpc>
                <a:spcAft>
                  <a:spcPts val="357"/>
                </a:spcAft>
              </a:pP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보통흙 </a:t>
              </a:r>
              <a:r>
                <a:rPr lang="en-US" altLang="ko-KR" sz="1300" b="1" spc="-119" dirty="0">
                  <a:solidFill>
                    <a:srgbClr val="1185D1"/>
                  </a:solidFill>
                  <a:latin typeface="맑은 고딕"/>
                </a:rPr>
                <a:t>- </a:t>
              </a:r>
              <a:r>
                <a:rPr lang="ko-KR" altLang="en-US" sz="1300" b="1" spc="-119" dirty="0">
                  <a:solidFill>
                    <a:srgbClr val="1185D1"/>
                  </a:solidFill>
                  <a:latin typeface="맑은 고딕"/>
                </a:rPr>
                <a:t>습지 </a:t>
              </a:r>
              <a:r>
                <a:rPr lang="en-US" altLang="ko-KR" sz="1300" b="1" spc="-119" dirty="0">
                  <a:solidFill>
                    <a:srgbClr val="1185D1"/>
                  </a:solidFill>
                  <a:latin typeface="맑은 고딕"/>
                </a:rPr>
                <a:t>1:1~1:</a:t>
              </a:r>
              <a: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  <a:t>1.5</a:t>
              </a:r>
              <a:b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</a:br>
              <a: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  <a:t>- </a:t>
              </a:r>
              <a:r>
                <a:rPr lang="ko-KR" altLang="en-US" sz="1300" b="1" spc="-119" dirty="0">
                  <a:solidFill>
                    <a:srgbClr val="1185D1"/>
                  </a:solidFill>
                  <a:latin typeface="맑은 고딕"/>
                </a:rPr>
                <a:t>건지 </a:t>
              </a:r>
              <a:r>
                <a:rPr lang="en-US" altLang="ko-KR" sz="1300" b="1" spc="-119" dirty="0">
                  <a:solidFill>
                    <a:srgbClr val="1185D1"/>
                  </a:solidFill>
                  <a:latin typeface="맑은 고딕"/>
                </a:rPr>
                <a:t>1:0.5~1:</a:t>
              </a:r>
              <a: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  <a:t>1</a:t>
              </a:r>
            </a:p>
            <a:p>
              <a:pPr marL="483726" indent="-483726">
                <a:lnSpc>
                  <a:spcPts val="1546"/>
                </a:lnSpc>
                <a:spcAft>
                  <a:spcPts val="357"/>
                </a:spcAft>
              </a:pP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암 </a:t>
              </a:r>
              <a:r>
                <a:rPr lang="ko-KR" altLang="en-US" sz="1300" b="1" spc="-119" dirty="0">
                  <a:solidFill>
                    <a:srgbClr val="1185D1"/>
                  </a:solidFill>
                  <a:latin typeface="맑은 고딕"/>
                </a:rPr>
                <a:t>반 </a:t>
              </a:r>
              <a:r>
                <a:rPr lang="en-US" altLang="ko-KR" sz="1300" b="1" spc="-119" dirty="0">
                  <a:solidFill>
                    <a:srgbClr val="1185D1"/>
                  </a:solidFill>
                  <a:latin typeface="맑은 고딕"/>
                </a:rPr>
                <a:t>- </a:t>
              </a:r>
              <a:r>
                <a:rPr lang="ko-KR" altLang="en-US" sz="1300" b="1" spc="-119" dirty="0">
                  <a:solidFill>
                    <a:srgbClr val="1185D1"/>
                  </a:solidFill>
                  <a:latin typeface="맑은 고딕"/>
                </a:rPr>
                <a:t>풍화암 </a:t>
              </a:r>
              <a:r>
                <a:rPr lang="en-US" altLang="ko-KR" sz="1300" b="1" spc="-119" dirty="0">
                  <a:solidFill>
                    <a:srgbClr val="1185D1"/>
                  </a:solidFill>
                  <a:latin typeface="맑은 고딕"/>
                </a:rPr>
                <a:t>1:</a:t>
              </a:r>
              <a: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  <a:t>0.8</a:t>
              </a:r>
              <a:b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</a:br>
              <a: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  <a:t>- </a:t>
              </a:r>
              <a:r>
                <a:rPr lang="ko-KR" altLang="en-US" sz="1300" b="1" spc="-119" dirty="0">
                  <a:solidFill>
                    <a:srgbClr val="1185D1"/>
                  </a:solidFill>
                  <a:latin typeface="맑은 고딕"/>
                </a:rPr>
                <a:t>연암 </a:t>
              </a:r>
              <a:r>
                <a:rPr lang="en-US" altLang="ko-KR" sz="1300" b="1" spc="-119" dirty="0">
                  <a:solidFill>
                    <a:srgbClr val="1185D1"/>
                  </a:solidFill>
                  <a:latin typeface="맑은 고딕"/>
                </a:rPr>
                <a:t>1:</a:t>
              </a:r>
              <a: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  <a:t>0.5</a:t>
              </a:r>
              <a:b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</a:br>
              <a: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  <a:t>- </a:t>
              </a:r>
              <a:r>
                <a:rPr lang="ko-KR" altLang="en-US" sz="1300" b="1" spc="-119" dirty="0">
                  <a:solidFill>
                    <a:srgbClr val="1185D1"/>
                  </a:solidFill>
                  <a:latin typeface="맑은 고딕"/>
                </a:rPr>
                <a:t>경암 </a:t>
              </a:r>
              <a:r>
                <a:rPr lang="en-US" altLang="ko-KR" sz="1300" b="1" spc="-119" dirty="0">
                  <a:solidFill>
                    <a:srgbClr val="1185D1"/>
                  </a:solidFill>
                  <a:latin typeface="맑은 고딕"/>
                </a:rPr>
                <a:t>1:0.3</a:t>
              </a:r>
            </a:p>
          </p:txBody>
        </p:sp>
        <p:cxnSp>
          <p:nvCxnSpPr>
            <p:cNvPr id="25" name="Straight Arrow Connector 33"/>
            <p:cNvCxnSpPr/>
            <p:nvPr/>
          </p:nvCxnSpPr>
          <p:spPr>
            <a:xfrm flipH="1">
              <a:off x="6826850" y="3572430"/>
              <a:ext cx="6434" cy="891289"/>
            </a:xfrm>
            <a:prstGeom prst="straightConnector1">
              <a:avLst/>
            </a:prstGeom>
            <a:ln>
              <a:solidFill>
                <a:srgbClr val="1185D1"/>
              </a:solidFill>
              <a:tailEnd type="oval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Arrow Connector 34"/>
            <p:cNvCxnSpPr/>
            <p:nvPr/>
          </p:nvCxnSpPr>
          <p:spPr>
            <a:xfrm>
              <a:off x="10684999" y="3652368"/>
              <a:ext cx="0" cy="812765"/>
            </a:xfrm>
            <a:prstGeom prst="straightConnector1">
              <a:avLst/>
            </a:prstGeom>
            <a:ln>
              <a:solidFill>
                <a:srgbClr val="1185D1"/>
              </a:solidFill>
              <a:tailEnd type="oval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3" name="직사각형 2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3</a:t>
              </a:r>
              <a:endParaRPr lang="ko-KR" altLang="en-US" sz="3800" dirty="0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사망사고 다발 </a:t>
              </a:r>
              <a:r>
                <a:rPr lang="ko-KR" altLang="en-US" sz="2800" b="1" spc="-133" dirty="0" err="1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작업공종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pic>
        <p:nvPicPr>
          <p:cNvPr id="6" name="Picture 2" descr="C:\Users\john\Desktop\수정\사례버튼_1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231" y="2349674"/>
            <a:ext cx="792304" cy="105829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john\Desktop\수정\사례버튼_1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231" y="4249822"/>
            <a:ext cx="792304" cy="105218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420592" y="2277666"/>
            <a:ext cx="8064896" cy="11413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99653" indent="-299653">
              <a:lnSpc>
                <a:spcPct val="150000"/>
              </a:lnSpc>
              <a:spcAft>
                <a:spcPts val="357"/>
              </a:spcAft>
            </a:pPr>
            <a:r>
              <a:rPr lang="ko-KR" altLang="en-US" sz="1500" b="1" spc="-59" dirty="0" err="1" smtClean="0">
                <a:latin typeface="+mn-ea"/>
              </a:rPr>
              <a:t>토공사</a:t>
            </a:r>
            <a:r>
              <a:rPr lang="ko-KR" altLang="en-US" sz="1500" b="1" spc="-59" dirty="0" smtClean="0">
                <a:latin typeface="+mn-ea"/>
              </a:rPr>
              <a:t> 작업 중</a:t>
            </a:r>
            <a:r>
              <a:rPr lang="ko-KR" altLang="en-US" sz="1500" b="1" spc="-59" dirty="0" smtClean="0">
                <a:solidFill>
                  <a:srgbClr val="1185D1"/>
                </a:solidFill>
                <a:latin typeface="+mn-ea"/>
              </a:rPr>
              <a:t> 무너짐 및 부딪힘</a:t>
            </a:r>
            <a:r>
              <a:rPr lang="ko-KR" altLang="en-US" sz="1500" b="1" spc="-59" dirty="0" smtClean="0">
                <a:latin typeface="+mn-ea"/>
              </a:rPr>
              <a:t>에 의한 사망재해는 </a:t>
            </a:r>
            <a:endParaRPr lang="en-US" altLang="ko-KR" sz="1500" b="1" spc="-59" dirty="0" smtClean="0">
              <a:latin typeface="+mn-ea"/>
            </a:endParaRPr>
          </a:p>
          <a:p>
            <a:pPr marL="299653" indent="-299653">
              <a:lnSpc>
                <a:spcPct val="150000"/>
              </a:lnSpc>
              <a:spcAft>
                <a:spcPts val="357"/>
              </a:spcAft>
            </a:pPr>
            <a:r>
              <a:rPr lang="en-US" altLang="ko-KR" sz="1500" b="1" spc="-59" dirty="0" smtClean="0">
                <a:solidFill>
                  <a:srgbClr val="1185D1"/>
                </a:solidFill>
                <a:latin typeface="+mn-ea"/>
              </a:rPr>
              <a:t>❶	</a:t>
            </a:r>
            <a:r>
              <a:rPr lang="ko-KR" altLang="en-US" sz="1500" b="1" spc="-59" dirty="0" smtClean="0">
                <a:solidFill>
                  <a:srgbClr val="1185D1"/>
                </a:solidFill>
                <a:latin typeface="+mn-ea"/>
              </a:rPr>
              <a:t>건설장비에 부딪힘</a:t>
            </a:r>
            <a:endParaRPr lang="en-US" altLang="ko-KR" sz="1500" b="1" spc="-59" dirty="0" smtClean="0">
              <a:solidFill>
                <a:srgbClr val="1185D1"/>
              </a:solidFill>
              <a:latin typeface="+mn-ea"/>
            </a:endParaRPr>
          </a:p>
          <a:p>
            <a:pPr marL="299653" indent="-299653">
              <a:lnSpc>
                <a:spcPct val="150000"/>
              </a:lnSpc>
              <a:spcAft>
                <a:spcPts val="357"/>
              </a:spcAft>
            </a:pPr>
            <a:r>
              <a:rPr lang="en-US" altLang="ko-KR" sz="1500" b="1" spc="-59" dirty="0" smtClean="0">
                <a:solidFill>
                  <a:srgbClr val="1185D1"/>
                </a:solidFill>
                <a:latin typeface="+mn-ea"/>
              </a:rPr>
              <a:t>❷	</a:t>
            </a:r>
            <a:r>
              <a:rPr lang="ko-KR" altLang="en-US" sz="1500" b="1" spc="-59" dirty="0" smtClean="0">
                <a:solidFill>
                  <a:srgbClr val="1185D1"/>
                </a:solidFill>
                <a:latin typeface="+mn-ea"/>
              </a:rPr>
              <a:t>굴착작업 시</a:t>
            </a:r>
            <a:r>
              <a:rPr lang="en-US" altLang="ko-KR" sz="1500" b="1" spc="-59" dirty="0" smtClean="0">
                <a:solidFill>
                  <a:srgbClr val="1185D1"/>
                </a:solidFill>
                <a:latin typeface="+mn-ea"/>
              </a:rPr>
              <a:t> </a:t>
            </a:r>
            <a:r>
              <a:rPr lang="ko-KR" altLang="en-US" sz="1500" b="1" spc="-59" dirty="0" smtClean="0">
                <a:solidFill>
                  <a:srgbClr val="1185D1"/>
                </a:solidFill>
                <a:latin typeface="+mn-ea"/>
              </a:rPr>
              <a:t>기울기 </a:t>
            </a:r>
            <a:r>
              <a:rPr lang="ko-KR" altLang="en-US" sz="1500" b="1" spc="-59" dirty="0" err="1" smtClean="0">
                <a:solidFill>
                  <a:srgbClr val="1185D1"/>
                </a:solidFill>
                <a:latin typeface="+mn-ea"/>
              </a:rPr>
              <a:t>미준수</a:t>
            </a:r>
            <a:r>
              <a:rPr lang="ko-KR" altLang="en-US" sz="1500" b="1" spc="-59" dirty="0" err="1" smtClean="0">
                <a:latin typeface="+mn-ea"/>
              </a:rPr>
              <a:t>에</a:t>
            </a:r>
            <a:r>
              <a:rPr lang="ko-KR" altLang="en-US" sz="1500" b="1" spc="-59" dirty="0" smtClean="0">
                <a:latin typeface="+mn-ea"/>
              </a:rPr>
              <a:t> 의해 주로 발생합니다</a:t>
            </a:r>
            <a:r>
              <a:rPr lang="en-US" altLang="ko-KR" sz="1500" b="1" spc="-59" dirty="0" smtClean="0">
                <a:latin typeface="+mn-ea"/>
              </a:rPr>
              <a:t>.</a:t>
            </a:r>
            <a:endParaRPr lang="ko-KR" altLang="en-US" sz="1500" b="1" spc="-59" dirty="0">
              <a:latin typeface="+mn-ea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420592" y="4193980"/>
            <a:ext cx="8064896" cy="139166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99653" indent="-299653">
              <a:lnSpc>
                <a:spcPct val="150000"/>
              </a:lnSpc>
              <a:spcAft>
                <a:spcPts val="357"/>
              </a:spcAft>
              <a:buClr>
                <a:schemeClr val="tx1"/>
              </a:buClr>
            </a:pPr>
            <a:r>
              <a:rPr lang="en-US" altLang="ko-KR" sz="1500" b="1" spc="-59" dirty="0" smtClean="0">
                <a:solidFill>
                  <a:srgbClr val="F0A514"/>
                </a:solidFill>
                <a:latin typeface="+mn-ea"/>
              </a:rPr>
              <a:t>❶</a:t>
            </a:r>
            <a:r>
              <a:rPr lang="en-US" altLang="ko-KR" sz="1500" b="1" spc="-59" dirty="0" smtClean="0">
                <a:latin typeface="+mn-ea"/>
              </a:rPr>
              <a:t>	</a:t>
            </a:r>
            <a:r>
              <a:rPr lang="ko-KR" altLang="en-US" sz="1500" b="1" spc="-59" dirty="0" smtClean="0">
                <a:latin typeface="+mn-ea"/>
              </a:rPr>
              <a:t>건설기계장비의 </a:t>
            </a:r>
            <a:r>
              <a:rPr lang="ko-KR" altLang="en-US" sz="1500" b="1" spc="-59" dirty="0" err="1" smtClean="0">
                <a:latin typeface="+mn-ea"/>
              </a:rPr>
              <a:t>부딪힘재해를</a:t>
            </a:r>
            <a:r>
              <a:rPr lang="ko-KR" altLang="en-US" sz="1500" b="1" spc="-59" dirty="0" smtClean="0">
                <a:latin typeface="+mn-ea"/>
              </a:rPr>
              <a:t> 예방하기 위해 장비유도자를 배치하고 </a:t>
            </a:r>
            <a:r>
              <a:rPr lang="ko-KR" altLang="en-US" sz="1500" b="1" spc="-59" dirty="0" err="1" smtClean="0">
                <a:latin typeface="+mn-ea"/>
              </a:rPr>
              <a:t>운전원</a:t>
            </a:r>
            <a:r>
              <a:rPr lang="ko-KR" altLang="en-US" sz="1500" b="1" spc="-59" dirty="0" smtClean="0">
                <a:latin typeface="+mn-ea"/>
              </a:rPr>
              <a:t> 및 근로자는 유도자의 신호를 준수</a:t>
            </a:r>
          </a:p>
          <a:p>
            <a:pPr marL="299653" indent="-299653">
              <a:lnSpc>
                <a:spcPct val="150000"/>
              </a:lnSpc>
              <a:spcAft>
                <a:spcPts val="357"/>
              </a:spcAft>
              <a:buClr>
                <a:schemeClr val="tx1"/>
              </a:buClr>
            </a:pPr>
            <a:r>
              <a:rPr lang="en-US" altLang="ko-KR" sz="1500" b="1" spc="-59" dirty="0" smtClean="0">
                <a:solidFill>
                  <a:srgbClr val="F0A514"/>
                </a:solidFill>
                <a:latin typeface="+mn-ea"/>
              </a:rPr>
              <a:t>❷</a:t>
            </a:r>
            <a:r>
              <a:rPr lang="en-US" altLang="ko-KR" sz="1500" b="1" spc="-59" dirty="0" smtClean="0">
                <a:solidFill>
                  <a:srgbClr val="1185D1"/>
                </a:solidFill>
                <a:latin typeface="+mn-ea"/>
              </a:rPr>
              <a:t>	</a:t>
            </a:r>
            <a:r>
              <a:rPr lang="ko-KR" altLang="en-US" sz="1500" b="1" spc="-59" dirty="0" smtClean="0">
                <a:latin typeface="+mn-ea"/>
              </a:rPr>
              <a:t>지반 굴착작업 시 굴착경사가 급해 무너질 위험이 있으므로 </a:t>
            </a:r>
            <a:r>
              <a:rPr lang="ko-KR" altLang="en-US" sz="1500" b="1" spc="-59" dirty="0" err="1" smtClean="0">
                <a:latin typeface="+mn-ea"/>
              </a:rPr>
              <a:t>굴착면</a:t>
            </a:r>
            <a:r>
              <a:rPr lang="ko-KR" altLang="en-US" sz="1500" b="1" spc="-59" dirty="0" smtClean="0">
                <a:latin typeface="+mn-ea"/>
              </a:rPr>
              <a:t> 기울기를 준수하여야 하며 </a:t>
            </a:r>
            <a:r>
              <a:rPr lang="ko-KR" altLang="en-US" sz="1500" b="1" spc="-59" dirty="0" err="1" smtClean="0">
                <a:latin typeface="+mn-ea"/>
              </a:rPr>
              <a:t>필요시</a:t>
            </a:r>
            <a:r>
              <a:rPr lang="ko-KR" altLang="en-US" sz="1500" b="1" spc="-59" dirty="0" smtClean="0">
                <a:latin typeface="+mn-ea"/>
              </a:rPr>
              <a:t> </a:t>
            </a:r>
            <a:r>
              <a:rPr lang="ko-KR" altLang="en-US" sz="1500" b="1" spc="-59" dirty="0" err="1" smtClean="0">
                <a:latin typeface="+mn-ea"/>
              </a:rPr>
              <a:t>흙막이가시설</a:t>
            </a:r>
            <a:r>
              <a:rPr lang="ko-KR" altLang="en-US" sz="1500" b="1" spc="-59" dirty="0" smtClean="0">
                <a:latin typeface="+mn-ea"/>
              </a:rPr>
              <a:t> 설치</a:t>
            </a:r>
            <a:endParaRPr lang="ko-KR" altLang="en-US" sz="1500" b="1" spc="-59" dirty="0">
              <a:latin typeface="+mn-e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55599" y="1572406"/>
            <a:ext cx="2404952" cy="5405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ct val="50000"/>
              </a:lnSpc>
              <a:spcAft>
                <a:spcPts val="799"/>
              </a:spcAft>
            </a:pPr>
            <a:r>
              <a:rPr lang="en-US" altLang="ko-KR" sz="1400" b="1" spc="-133" dirty="0" smtClean="0">
                <a:solidFill>
                  <a:srgbClr val="CDB4F2"/>
                </a:solidFill>
                <a:latin typeface="+mj-ea"/>
                <a:ea typeface="+mj-ea"/>
              </a:rPr>
              <a:t>08. </a:t>
            </a:r>
            <a:r>
              <a:rPr lang="ko-KR" altLang="en-US" sz="1400" b="1" spc="-133" dirty="0" err="1" smtClean="0">
                <a:solidFill>
                  <a:srgbClr val="CDB4F2"/>
                </a:solidFill>
                <a:latin typeface="+mj-ea"/>
                <a:ea typeface="+mj-ea"/>
              </a:rPr>
              <a:t>토공사</a:t>
            </a:r>
            <a:endParaRPr lang="en-US" altLang="ko-KR" sz="1400" b="1" spc="-133" dirty="0" smtClean="0">
              <a:solidFill>
                <a:srgbClr val="CDB4F2"/>
              </a:solidFill>
              <a:latin typeface="+mj-ea"/>
              <a:ea typeface="+mj-ea"/>
            </a:endParaRPr>
          </a:p>
          <a:p>
            <a:pPr marL="383558" indent="-383558">
              <a:lnSpc>
                <a:spcPct val="50000"/>
              </a:lnSpc>
              <a:spcAft>
                <a:spcPts val="799"/>
              </a:spcAft>
            </a:pPr>
            <a:r>
              <a:rPr lang="en-US" altLang="ko-KR" sz="1400" b="1" spc="-133" dirty="0" smtClean="0">
                <a:solidFill>
                  <a:srgbClr val="CDB4F2"/>
                </a:solidFill>
                <a:latin typeface="+mj-ea"/>
                <a:ea typeface="+mj-ea"/>
              </a:rPr>
              <a:t>     (</a:t>
            </a:r>
            <a:r>
              <a:rPr lang="ko-KR" altLang="en-US" sz="1400" b="1" spc="-133" dirty="0" smtClean="0">
                <a:solidFill>
                  <a:srgbClr val="CDB4F2"/>
                </a:solidFill>
                <a:latin typeface="+mj-ea"/>
                <a:ea typeface="+mj-ea"/>
              </a:rPr>
              <a:t>무너짐 및 부딪힘</a:t>
            </a:r>
            <a:r>
              <a:rPr lang="en-US" altLang="ko-KR" sz="1400" b="1" spc="-133" dirty="0" smtClean="0">
                <a:solidFill>
                  <a:srgbClr val="CDB4F2"/>
                </a:solidFill>
                <a:latin typeface="+mj-ea"/>
                <a:ea typeface="+mj-ea"/>
              </a:rPr>
              <a:t>)</a:t>
            </a:r>
          </a:p>
          <a:p>
            <a:pPr marL="383558" indent="-383558">
              <a:lnSpc>
                <a:spcPct val="50000"/>
              </a:lnSpc>
              <a:spcAft>
                <a:spcPts val="799"/>
              </a:spcAft>
            </a:pPr>
            <a:endParaRPr lang="ko-KR" altLang="en-US" sz="1400" b="1" spc="-133" dirty="0">
              <a:solidFill>
                <a:srgbClr val="CDB4F2"/>
              </a:solidFill>
              <a:latin typeface="+mj-ea"/>
              <a:ea typeface="+mj-ea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4287" y="3141762"/>
            <a:ext cx="2376264" cy="4206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230" indent="-171230">
              <a:spcAft>
                <a:spcPts val="357"/>
              </a:spcAft>
            </a:pPr>
            <a:r>
              <a:rPr lang="ko-KR" altLang="en-US" sz="1200" spc="-59" dirty="0" smtClean="0">
                <a:latin typeface="+mn-ea"/>
              </a:rPr>
              <a:t>지붕공사의 사망재해는 전체 사망</a:t>
            </a:r>
            <a:endParaRPr lang="en-US" altLang="ko-KR" sz="1200" spc="-59" dirty="0" smtClean="0">
              <a:latin typeface="+mn-ea"/>
            </a:endParaRPr>
          </a:p>
          <a:p>
            <a:pPr marL="171230" indent="-171230">
              <a:spcAft>
                <a:spcPts val="357"/>
              </a:spcAft>
            </a:pPr>
            <a:r>
              <a:rPr lang="ko-KR" altLang="en-US" sz="1200" spc="-59" dirty="0" smtClean="0">
                <a:latin typeface="+mn-ea"/>
              </a:rPr>
              <a:t>재해의 </a:t>
            </a:r>
            <a:r>
              <a:rPr lang="en-US" altLang="ko-KR" sz="1200" spc="-59" dirty="0" smtClean="0">
                <a:solidFill>
                  <a:srgbClr val="1185D1"/>
                </a:solidFill>
                <a:latin typeface="+mn-ea"/>
              </a:rPr>
              <a:t>6%</a:t>
            </a:r>
            <a:r>
              <a:rPr lang="en-US" altLang="ko-KR" sz="1200" spc="-59" dirty="0" smtClean="0">
                <a:latin typeface="+mn-ea"/>
              </a:rPr>
              <a:t> </a:t>
            </a:r>
            <a:r>
              <a:rPr lang="ko-KR" altLang="en-US" sz="1200" spc="-59" dirty="0" smtClean="0">
                <a:latin typeface="+mn-ea"/>
              </a:rPr>
              <a:t>점유</a:t>
            </a:r>
            <a:endParaRPr lang="ko-KR" altLang="en-US" sz="1200" spc="-59" dirty="0">
              <a:latin typeface="+mn-ea"/>
            </a:endParaRPr>
          </a:p>
        </p:txBody>
      </p:sp>
      <p:grpSp>
        <p:nvGrpSpPr>
          <p:cNvPr id="3" name="그룹 2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4" name="직사각형 3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3</a:t>
              </a:r>
              <a:endParaRPr lang="ko-KR" altLang="en-US" sz="3800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사망사고 다발 </a:t>
              </a:r>
              <a:r>
                <a:rPr lang="ko-KR" altLang="en-US" sz="2800" b="1" spc="-133" dirty="0" err="1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작업공종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655599" y="1572406"/>
            <a:ext cx="2757234" cy="91839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ct val="700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09.</a:t>
            </a:r>
          </a:p>
          <a:p>
            <a:pPr marL="383558" indent="-383558">
              <a:lnSpc>
                <a:spcPct val="700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지붕공사</a:t>
            </a:r>
            <a:endParaRPr lang="en-US" altLang="ko-KR" sz="2200" b="1" spc="-133" dirty="0" smtClean="0">
              <a:solidFill>
                <a:srgbClr val="33CCCC"/>
              </a:solidFill>
              <a:latin typeface="+mj-ea"/>
              <a:ea typeface="+mj-ea"/>
            </a:endParaRPr>
          </a:p>
          <a:p>
            <a:pPr marL="383558" indent="-383558">
              <a:lnSpc>
                <a:spcPct val="700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(</a:t>
            </a: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떨어짐</a:t>
            </a: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, </a:t>
            </a: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물체에 맞음</a:t>
            </a: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)</a:t>
            </a:r>
            <a:endParaRPr lang="ko-KR" altLang="en-US" sz="2200" b="1" spc="-133" dirty="0">
              <a:solidFill>
                <a:srgbClr val="33CCCC"/>
              </a:solidFill>
              <a:latin typeface="+mj-ea"/>
              <a:ea typeface="+mj-e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4287" y="2637706"/>
            <a:ext cx="2471642" cy="3216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ct val="150000"/>
              </a:lnSpc>
            </a:pPr>
            <a:r>
              <a:rPr lang="ko-KR" altLang="en-US" sz="1600" b="1" spc="-133" dirty="0" smtClean="0">
                <a:solidFill>
                  <a:srgbClr val="666699"/>
                </a:solidFill>
                <a:latin typeface="+mj-ea"/>
                <a:ea typeface="+mj-ea"/>
              </a:rPr>
              <a:t>경사 지붕 작업</a:t>
            </a:r>
            <a:endParaRPr lang="ko-KR" altLang="en-US" sz="1600" b="1" spc="-133" dirty="0">
              <a:solidFill>
                <a:srgbClr val="666699"/>
              </a:solidFill>
              <a:latin typeface="+mj-ea"/>
              <a:ea typeface="+mj-ea"/>
            </a:endParaRPr>
          </a:p>
        </p:txBody>
      </p:sp>
      <p:grpSp>
        <p:nvGrpSpPr>
          <p:cNvPr id="17" name="그룹 16"/>
          <p:cNvGrpSpPr/>
          <p:nvPr/>
        </p:nvGrpSpPr>
        <p:grpSpPr>
          <a:xfrm>
            <a:off x="3708623" y="1629594"/>
            <a:ext cx="7224856" cy="4534842"/>
            <a:chOff x="718689" y="1800416"/>
            <a:chExt cx="6597328" cy="4140959"/>
          </a:xfrm>
        </p:grpSpPr>
        <p:sp>
          <p:nvSpPr>
            <p:cNvPr id="18" name="Rounded Rectangle 20"/>
            <p:cNvSpPr/>
            <p:nvPr/>
          </p:nvSpPr>
          <p:spPr>
            <a:xfrm>
              <a:off x="718689" y="1800416"/>
              <a:ext cx="6597328" cy="4140959"/>
            </a:xfrm>
            <a:prstGeom prst="roundRect">
              <a:avLst>
                <a:gd name="adj" fmla="val 3473"/>
              </a:avLst>
            </a:prstGeom>
            <a:blipFill rotWithShape="1">
              <a:blip r:embed="rId2" cstate="print"/>
              <a:stretch>
                <a:fillRect/>
              </a:stretch>
            </a:blipFill>
            <a:ln w="3810"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en-US"/>
            </a:p>
          </p:txBody>
        </p:sp>
        <p:sp>
          <p:nvSpPr>
            <p:cNvPr id="19" name="Rounded Rectangle 17"/>
            <p:cNvSpPr/>
            <p:nvPr/>
          </p:nvSpPr>
          <p:spPr>
            <a:xfrm>
              <a:off x="905658" y="2120288"/>
              <a:ext cx="2508929" cy="882579"/>
            </a:xfrm>
            <a:prstGeom prst="roundRect">
              <a:avLst>
                <a:gd name="adj" fmla="val 6696"/>
              </a:avLst>
            </a:prstGeom>
            <a:solidFill>
              <a:schemeClr val="bg1"/>
            </a:solidFill>
            <a:ln w="25400" cap="rnd">
              <a:solidFill>
                <a:srgbClr val="1185D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108731" tIns="54366" rIns="108731" bIns="54366" rtlCol="0" anchor="ctr">
              <a:spAutoFit/>
            </a:bodyPr>
            <a:lstStyle/>
            <a:p>
              <a:pPr>
                <a:lnSpc>
                  <a:spcPts val="1546"/>
                </a:lnSpc>
                <a:spcAft>
                  <a:spcPts val="357"/>
                </a:spcAft>
              </a:pPr>
              <a:r>
                <a:rPr lang="ko-KR" altLang="en-US" sz="1300" spc="-119" dirty="0">
                  <a:solidFill>
                    <a:prstClr val="black"/>
                  </a:solidFill>
                  <a:latin typeface="맑은 고딕"/>
                </a:rPr>
                <a:t>사용하던 공</a:t>
              </a:r>
              <a:r>
                <a:rPr lang="en-US" altLang="ko-KR" sz="1300" spc="-119" dirty="0">
                  <a:solidFill>
                    <a:prstClr val="black"/>
                  </a:solidFill>
                  <a:latin typeface="맑은 고딕"/>
                </a:rPr>
                <a:t>·</a:t>
              </a:r>
              <a:r>
                <a:rPr lang="ko-KR" altLang="en-US" sz="1300" spc="-119" dirty="0">
                  <a:solidFill>
                    <a:prstClr val="black"/>
                  </a:solidFill>
                  <a:latin typeface="맑은 고딕"/>
                </a:rPr>
                <a:t>도구</a:t>
              </a:r>
              <a:r>
                <a:rPr lang="en-US" altLang="ko-KR" sz="1300" spc="-119" dirty="0">
                  <a:solidFill>
                    <a:prstClr val="black"/>
                  </a:solidFill>
                  <a:latin typeface="맑은 고딕"/>
                </a:rPr>
                <a:t>, </a:t>
              </a:r>
              <a:r>
                <a:rPr lang="ko-KR" altLang="en-US" sz="1300" spc="-119" dirty="0">
                  <a:solidFill>
                    <a:prstClr val="black"/>
                  </a:solidFill>
                  <a:latin typeface="맑은 고딕"/>
                </a:rPr>
                <a:t>자재 떨어질 </a:t>
              </a:r>
              <a:r>
                <a:rPr lang="ko-KR" altLang="en-US" sz="1300" spc="-119" dirty="0" smtClean="0">
                  <a:solidFill>
                    <a:prstClr val="black"/>
                  </a:solidFill>
                  <a:latin typeface="맑은 고딕"/>
                </a:rPr>
                <a:t>위험</a:t>
              </a:r>
              <a:endParaRPr lang="en-US" altLang="ko-KR" sz="1300" spc="-119" dirty="0" smtClean="0">
                <a:solidFill>
                  <a:prstClr val="black"/>
                </a:solidFill>
                <a:latin typeface="맑은 고딕"/>
              </a:endParaRPr>
            </a:p>
            <a:p>
              <a:pPr>
                <a:lnSpc>
                  <a:spcPts val="1546"/>
                </a:lnSpc>
                <a:spcAft>
                  <a:spcPts val="357"/>
                </a:spcAft>
              </a:pP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자재 </a:t>
              </a:r>
              <a:r>
                <a:rPr lang="ko-KR" altLang="en-US" sz="1300" b="1" spc="-119" dirty="0">
                  <a:solidFill>
                    <a:srgbClr val="1185D1"/>
                  </a:solidFill>
                  <a:latin typeface="맑은 고딕"/>
                </a:rPr>
                <a:t>적재 금지</a:t>
              </a:r>
              <a:r>
                <a:rPr lang="en-US" altLang="ko-KR" sz="1300" b="1" spc="-119" dirty="0">
                  <a:solidFill>
                    <a:srgbClr val="1185D1"/>
                  </a:solidFill>
                  <a:latin typeface="맑은 고딕"/>
                </a:rPr>
                <a:t>, </a:t>
              </a:r>
              <a:r>
                <a:rPr lang="ko-KR" altLang="en-US" sz="1300" b="1" spc="-119" dirty="0">
                  <a:solidFill>
                    <a:srgbClr val="1185D1"/>
                  </a:solidFill>
                  <a:latin typeface="맑은 고딕"/>
                </a:rPr>
                <a:t>하부 인원 통제</a:t>
              </a:r>
              <a: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  <a:t>, </a:t>
              </a:r>
              <a:b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</a:b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안전방망</a:t>
              </a:r>
              <a:r>
                <a:rPr lang="en-US" altLang="ko-KR" sz="1300" b="1" spc="-119" dirty="0">
                  <a:solidFill>
                    <a:srgbClr val="1185D1"/>
                  </a:solidFill>
                  <a:latin typeface="맑은 고딕"/>
                </a:rPr>
                <a:t>(</a:t>
              </a:r>
              <a:r>
                <a:rPr lang="ko-KR" altLang="en-US" sz="1300" b="1" spc="-119" dirty="0">
                  <a:solidFill>
                    <a:srgbClr val="1185D1"/>
                  </a:solidFill>
                  <a:latin typeface="맑은 고딕"/>
                </a:rPr>
                <a:t>그물코 </a:t>
              </a:r>
              <a:r>
                <a:rPr lang="en-US" altLang="ko-KR" sz="1300" b="1" spc="-119" dirty="0">
                  <a:solidFill>
                    <a:srgbClr val="1185D1"/>
                  </a:solidFill>
                  <a:latin typeface="맑은 고딕"/>
                </a:rPr>
                <a:t>2cm </a:t>
              </a:r>
              <a:r>
                <a:rPr lang="ko-KR" altLang="en-US" sz="1300" b="1" spc="-119" dirty="0">
                  <a:solidFill>
                    <a:srgbClr val="1185D1"/>
                  </a:solidFill>
                  <a:latin typeface="맑은 고딕"/>
                </a:rPr>
                <a:t>이내</a:t>
              </a:r>
              <a:r>
                <a:rPr lang="en-US" altLang="ko-KR" sz="1300" b="1" spc="-119" dirty="0">
                  <a:solidFill>
                    <a:srgbClr val="1185D1"/>
                  </a:solidFill>
                  <a:latin typeface="맑은 고딕"/>
                </a:rPr>
                <a:t>)</a:t>
              </a:r>
              <a: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  <a:t>, </a:t>
              </a:r>
              <a:b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</a:b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방지망 </a:t>
              </a:r>
              <a:r>
                <a:rPr lang="ko-KR" altLang="en-US" sz="1300" b="1" spc="-119" dirty="0">
                  <a:solidFill>
                    <a:srgbClr val="1185D1"/>
                  </a:solidFill>
                  <a:latin typeface="맑은 고딕"/>
                </a:rPr>
                <a:t>설치</a:t>
              </a:r>
              <a:r>
                <a:rPr lang="en-US" altLang="ko-KR" sz="1300" b="1" spc="-119" dirty="0">
                  <a:solidFill>
                    <a:srgbClr val="1185D1"/>
                  </a:solidFill>
                  <a:latin typeface="맑은 고딕"/>
                </a:rPr>
                <a:t>, </a:t>
              </a:r>
              <a:r>
                <a:rPr lang="ko-KR" altLang="en-US" sz="1300" b="1" spc="-119" dirty="0">
                  <a:solidFill>
                    <a:srgbClr val="1185D1"/>
                  </a:solidFill>
                  <a:latin typeface="맑은 고딕"/>
                </a:rPr>
                <a:t>강풍 시 작업 </a:t>
              </a: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금지</a:t>
              </a:r>
              <a:endParaRPr lang="en-US" altLang="ko-KR" sz="1300" b="1" spc="-119" dirty="0">
                <a:solidFill>
                  <a:srgbClr val="1185D1"/>
                </a:solidFill>
                <a:latin typeface="맑은 고딕"/>
              </a:endParaRPr>
            </a:p>
          </p:txBody>
        </p:sp>
        <p:cxnSp>
          <p:nvCxnSpPr>
            <p:cNvPr id="20" name="Straight Arrow Connector 22"/>
            <p:cNvCxnSpPr>
              <a:stCxn id="19" idx="2"/>
            </p:cNvCxnSpPr>
            <p:nvPr/>
          </p:nvCxnSpPr>
          <p:spPr>
            <a:xfrm>
              <a:off x="2160123" y="3002867"/>
              <a:ext cx="3078366" cy="1052722"/>
            </a:xfrm>
            <a:prstGeom prst="straightConnector1">
              <a:avLst/>
            </a:prstGeom>
            <a:ln>
              <a:solidFill>
                <a:srgbClr val="1185D1"/>
              </a:solidFill>
              <a:tailEnd type="oval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ounded Rectangle 36"/>
            <p:cNvSpPr/>
            <p:nvPr/>
          </p:nvSpPr>
          <p:spPr>
            <a:xfrm>
              <a:off x="4179644" y="2090281"/>
              <a:ext cx="2940654" cy="766727"/>
            </a:xfrm>
            <a:prstGeom prst="roundRect">
              <a:avLst>
                <a:gd name="adj" fmla="val 6696"/>
              </a:avLst>
            </a:prstGeom>
            <a:solidFill>
              <a:schemeClr val="bg1"/>
            </a:solidFill>
            <a:ln w="25400" cap="rnd">
              <a:solidFill>
                <a:srgbClr val="1185D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108731" tIns="54366" rIns="108731" bIns="54366" rtlCol="0" anchor="ctr">
              <a:spAutoFit/>
            </a:bodyPr>
            <a:lstStyle/>
            <a:p>
              <a:pPr>
                <a:lnSpc>
                  <a:spcPts val="1546"/>
                </a:lnSpc>
                <a:spcAft>
                  <a:spcPts val="357"/>
                </a:spcAft>
              </a:pPr>
              <a:r>
                <a:rPr lang="ko-KR" altLang="en-US" sz="1300" spc="-119" dirty="0">
                  <a:solidFill>
                    <a:prstClr val="black"/>
                  </a:solidFill>
                  <a:latin typeface="맑은 고딕"/>
                </a:rPr>
                <a:t>미끄러지면서 떨어짐 </a:t>
              </a:r>
              <a:r>
                <a:rPr lang="ko-KR" altLang="en-US" sz="1300" spc="-119" dirty="0" smtClean="0">
                  <a:solidFill>
                    <a:prstClr val="black"/>
                  </a:solidFill>
                  <a:latin typeface="맑은 고딕"/>
                </a:rPr>
                <a:t>위험</a:t>
              </a:r>
              <a:endParaRPr lang="en-US" altLang="ko-KR" sz="1300" spc="-119" dirty="0" smtClean="0">
                <a:solidFill>
                  <a:prstClr val="black"/>
                </a:solidFill>
                <a:latin typeface="맑은 고딕"/>
              </a:endParaRPr>
            </a:p>
            <a:p>
              <a:pPr>
                <a:lnSpc>
                  <a:spcPts val="1546"/>
                </a:lnSpc>
                <a:spcAft>
                  <a:spcPts val="357"/>
                </a:spcAft>
              </a:pP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안전난간 </a:t>
              </a:r>
              <a:r>
                <a:rPr lang="ko-KR" altLang="en-US" sz="1300" b="1" spc="-119" dirty="0">
                  <a:solidFill>
                    <a:srgbClr val="1185D1"/>
                  </a:solidFill>
                  <a:latin typeface="맑은 고딕"/>
                </a:rPr>
                <a:t>설치</a:t>
              </a:r>
              <a:r>
                <a:rPr lang="en-US" altLang="ko-KR" sz="1300" b="1" spc="-119" dirty="0">
                  <a:solidFill>
                    <a:srgbClr val="1185D1"/>
                  </a:solidFill>
                  <a:latin typeface="맑은 고딕"/>
                </a:rPr>
                <a:t>, </a:t>
              </a:r>
              <a:r>
                <a:rPr lang="ko-KR" altLang="en-US" sz="1300" b="1" spc="-119" dirty="0">
                  <a:solidFill>
                    <a:srgbClr val="1185D1"/>
                  </a:solidFill>
                  <a:latin typeface="맑은 고딕"/>
                </a:rPr>
                <a:t>안전방망 설치</a:t>
              </a:r>
              <a:r>
                <a:rPr lang="en-US" altLang="ko-KR" sz="1300" b="1" spc="-119" dirty="0">
                  <a:solidFill>
                    <a:srgbClr val="1185D1"/>
                  </a:solidFill>
                  <a:latin typeface="맑은 고딕"/>
                </a:rPr>
                <a:t>, </a:t>
              </a:r>
              <a: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  <a:t/>
              </a:r>
              <a:b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</a:b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안전대</a:t>
              </a:r>
              <a: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  <a:t> </a:t>
              </a: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걸이시설 </a:t>
              </a:r>
              <a:r>
                <a:rPr lang="ko-KR" altLang="en-US" sz="1300" b="1" spc="-119" dirty="0">
                  <a:solidFill>
                    <a:srgbClr val="1185D1"/>
                  </a:solidFill>
                  <a:latin typeface="맑은 고딕"/>
                </a:rPr>
                <a:t>설치</a:t>
              </a:r>
              <a:r>
                <a:rPr lang="en-US" altLang="ko-KR" sz="1300" b="1" spc="-119" dirty="0">
                  <a:solidFill>
                    <a:srgbClr val="1185D1"/>
                  </a:solidFill>
                  <a:latin typeface="맑은 고딕"/>
                </a:rPr>
                <a:t>, </a:t>
              </a:r>
              <a:r>
                <a:rPr lang="ko-KR" altLang="en-US" sz="1300" b="1" spc="-119" dirty="0">
                  <a:solidFill>
                    <a:srgbClr val="1185D1"/>
                  </a:solidFill>
                  <a:latin typeface="맑은 고딕"/>
                </a:rPr>
                <a:t>안전대 착용</a:t>
              </a:r>
            </a:p>
          </p:txBody>
        </p:sp>
        <p:cxnSp>
          <p:nvCxnSpPr>
            <p:cNvPr id="22" name="Straight Arrow Connector 37"/>
            <p:cNvCxnSpPr>
              <a:stCxn id="21" idx="2"/>
            </p:cNvCxnSpPr>
            <p:nvPr/>
          </p:nvCxnSpPr>
          <p:spPr>
            <a:xfrm>
              <a:off x="5649971" y="2857008"/>
              <a:ext cx="373925" cy="472669"/>
            </a:xfrm>
            <a:prstGeom prst="straightConnector1">
              <a:avLst/>
            </a:prstGeom>
            <a:ln>
              <a:solidFill>
                <a:srgbClr val="1185D1"/>
              </a:solidFill>
              <a:tailEnd type="oval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Rounded Rectangle 43"/>
            <p:cNvSpPr/>
            <p:nvPr/>
          </p:nvSpPr>
          <p:spPr>
            <a:xfrm>
              <a:off x="1666045" y="4971667"/>
              <a:ext cx="2537587" cy="700131"/>
            </a:xfrm>
            <a:prstGeom prst="roundRect">
              <a:avLst>
                <a:gd name="adj" fmla="val 6696"/>
              </a:avLst>
            </a:prstGeom>
            <a:solidFill>
              <a:schemeClr val="bg1"/>
            </a:solidFill>
            <a:ln w="25400" cap="rnd">
              <a:solidFill>
                <a:srgbClr val="1185D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108731" tIns="54366" rIns="108731" bIns="54366" rtlCol="0" anchor="ctr">
              <a:spAutoFit/>
            </a:bodyPr>
            <a:lstStyle/>
            <a:p>
              <a:pPr>
                <a:lnSpc>
                  <a:spcPts val="1546"/>
                </a:lnSpc>
                <a:spcAft>
                  <a:spcPts val="357"/>
                </a:spcAft>
              </a:pPr>
              <a:r>
                <a:rPr lang="ko-KR" altLang="en-US" sz="1300" spc="-119" dirty="0" smtClean="0">
                  <a:solidFill>
                    <a:prstClr val="black"/>
                  </a:solidFill>
                  <a:latin typeface="맑은 고딕"/>
                </a:rPr>
                <a:t>상</a:t>
              </a:r>
              <a:r>
                <a:rPr lang="en-US" altLang="ko-KR" sz="1300" spc="-119" dirty="0">
                  <a:solidFill>
                    <a:prstClr val="black"/>
                  </a:solidFill>
                  <a:latin typeface="맑은 고딕"/>
                </a:rPr>
                <a:t>·</a:t>
              </a:r>
              <a:r>
                <a:rPr lang="ko-KR" altLang="en-US" sz="1300" spc="-119" dirty="0">
                  <a:solidFill>
                    <a:prstClr val="black"/>
                  </a:solidFill>
                  <a:latin typeface="맑은 고딕"/>
                </a:rPr>
                <a:t>하부 이동중 떨어짐 </a:t>
              </a:r>
              <a:r>
                <a:rPr lang="ko-KR" altLang="en-US" sz="1300" spc="-119" dirty="0" smtClean="0">
                  <a:solidFill>
                    <a:prstClr val="black"/>
                  </a:solidFill>
                  <a:latin typeface="맑은 고딕"/>
                </a:rPr>
                <a:t>위험</a:t>
              </a:r>
              <a:endParaRPr lang="en-US" altLang="ko-KR" sz="1300" spc="-119" dirty="0" smtClean="0">
                <a:solidFill>
                  <a:prstClr val="black"/>
                </a:solidFill>
                <a:latin typeface="맑은 고딕"/>
              </a:endParaRPr>
            </a:p>
            <a:p>
              <a:pPr>
                <a:lnSpc>
                  <a:spcPts val="1546"/>
                </a:lnSpc>
                <a:spcAft>
                  <a:spcPts val="357"/>
                </a:spcAft>
              </a:pP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승강사다리 </a:t>
              </a:r>
              <a:r>
                <a:rPr lang="ko-KR" altLang="en-US" sz="1300" b="1" spc="-119" dirty="0">
                  <a:solidFill>
                    <a:srgbClr val="1185D1"/>
                  </a:solidFill>
                  <a:latin typeface="맑은 고딕"/>
                </a:rPr>
                <a:t>설치</a:t>
              </a:r>
              <a:r>
                <a:rPr lang="en-US" altLang="ko-KR" sz="1300" b="1" spc="-119" dirty="0">
                  <a:solidFill>
                    <a:srgbClr val="1185D1"/>
                  </a:solidFill>
                  <a:latin typeface="맑은 고딕"/>
                </a:rPr>
                <a:t>, </a:t>
              </a:r>
              <a: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  <a:t/>
              </a:r>
              <a:b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</a:b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안전대 걸이</a:t>
              </a:r>
              <a: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  <a:t> </a:t>
              </a: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시설 </a:t>
              </a:r>
              <a:r>
                <a:rPr lang="ko-KR" altLang="en-US" sz="1300" b="1" spc="-119" dirty="0">
                  <a:solidFill>
                    <a:srgbClr val="1185D1"/>
                  </a:solidFill>
                  <a:latin typeface="맑은 고딕"/>
                </a:rPr>
                <a:t>설치 및 안전대 착용</a:t>
              </a:r>
            </a:p>
          </p:txBody>
        </p:sp>
        <p:cxnSp>
          <p:nvCxnSpPr>
            <p:cNvPr id="24" name="Straight Arrow Connector 44"/>
            <p:cNvCxnSpPr>
              <a:stCxn id="23" idx="0"/>
            </p:cNvCxnSpPr>
            <p:nvPr/>
          </p:nvCxnSpPr>
          <p:spPr>
            <a:xfrm flipV="1">
              <a:off x="2934838" y="4063482"/>
              <a:ext cx="312719" cy="908185"/>
            </a:xfrm>
            <a:prstGeom prst="straightConnector1">
              <a:avLst/>
            </a:prstGeom>
            <a:ln>
              <a:solidFill>
                <a:srgbClr val="1185D1"/>
              </a:solidFill>
              <a:tailEnd type="oval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3" name="직사각형 2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3</a:t>
              </a:r>
              <a:endParaRPr lang="ko-KR" altLang="en-US" sz="3800" dirty="0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사망사고 다발 </a:t>
              </a:r>
              <a:r>
                <a:rPr lang="ko-KR" altLang="en-US" sz="2800" b="1" spc="-133" dirty="0" err="1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작업공종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pic>
        <p:nvPicPr>
          <p:cNvPr id="6" name="Picture 2" descr="C:\Users\john\Desktop\수정\사례버튼_1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231" y="2349674"/>
            <a:ext cx="792304" cy="105829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john\Desktop\수정\사례버튼_1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231" y="4249822"/>
            <a:ext cx="792304" cy="105218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420592" y="2277666"/>
            <a:ext cx="8064896" cy="15388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99653" indent="-299653">
              <a:lnSpc>
                <a:spcPct val="150000"/>
              </a:lnSpc>
              <a:spcAft>
                <a:spcPts val="357"/>
              </a:spcAft>
            </a:pPr>
            <a:r>
              <a:rPr lang="ko-KR" altLang="en-US" sz="1500" b="1" spc="-59" dirty="0" smtClean="0">
                <a:latin typeface="+mn-ea"/>
              </a:rPr>
              <a:t>경사지붕 등 마감작업 중 떨어짐 및 맞음에 의한 사망재해는 </a:t>
            </a:r>
            <a:endParaRPr lang="en-US" altLang="ko-KR" sz="1500" b="1" spc="-59" dirty="0" smtClean="0">
              <a:latin typeface="+mn-ea"/>
            </a:endParaRPr>
          </a:p>
          <a:p>
            <a:pPr marL="299653" indent="-299653">
              <a:lnSpc>
                <a:spcPct val="150000"/>
              </a:lnSpc>
              <a:spcAft>
                <a:spcPts val="357"/>
              </a:spcAft>
            </a:pPr>
            <a:r>
              <a:rPr lang="en-US" altLang="ko-KR" sz="1500" b="1" spc="-59" dirty="0" smtClean="0">
                <a:solidFill>
                  <a:srgbClr val="1185D1"/>
                </a:solidFill>
                <a:latin typeface="+mn-ea"/>
              </a:rPr>
              <a:t>❶ </a:t>
            </a:r>
            <a:r>
              <a:rPr lang="ko-KR" altLang="en-US" sz="1500" b="1" spc="-59" dirty="0" smtClean="0">
                <a:solidFill>
                  <a:srgbClr val="1185D1"/>
                </a:solidFill>
                <a:latin typeface="+mn-ea"/>
              </a:rPr>
              <a:t>경사지붕 </a:t>
            </a:r>
            <a:r>
              <a:rPr lang="ko-KR" altLang="en-US" sz="1500" b="1" spc="-59" dirty="0" err="1" smtClean="0">
                <a:solidFill>
                  <a:srgbClr val="1185D1"/>
                </a:solidFill>
                <a:latin typeface="+mn-ea"/>
              </a:rPr>
              <a:t>단부</a:t>
            </a:r>
            <a:r>
              <a:rPr lang="ko-KR" altLang="en-US" sz="1500" b="1" spc="-59" dirty="0" smtClean="0">
                <a:solidFill>
                  <a:srgbClr val="1185D1"/>
                </a:solidFill>
                <a:latin typeface="+mn-ea"/>
              </a:rPr>
              <a:t> 안전난간</a:t>
            </a:r>
            <a:r>
              <a:rPr lang="en-US" altLang="ko-KR" sz="1500" b="1" spc="-59" dirty="0" smtClean="0">
                <a:solidFill>
                  <a:srgbClr val="1185D1"/>
                </a:solidFill>
                <a:latin typeface="+mn-ea"/>
              </a:rPr>
              <a:t> </a:t>
            </a:r>
            <a:r>
              <a:rPr lang="ko-KR" altLang="en-US" sz="1500" b="1" spc="-59" dirty="0" err="1" smtClean="0">
                <a:solidFill>
                  <a:srgbClr val="1185D1"/>
                </a:solidFill>
                <a:latin typeface="+mn-ea"/>
              </a:rPr>
              <a:t>미설치</a:t>
            </a:r>
            <a:endParaRPr lang="en-US" altLang="ko-KR" sz="1500" b="1" spc="-59" dirty="0" smtClean="0">
              <a:solidFill>
                <a:srgbClr val="1185D1"/>
              </a:solidFill>
              <a:latin typeface="+mn-ea"/>
            </a:endParaRPr>
          </a:p>
          <a:p>
            <a:pPr marL="299653" indent="-299653">
              <a:lnSpc>
                <a:spcPct val="150000"/>
              </a:lnSpc>
              <a:spcAft>
                <a:spcPts val="357"/>
              </a:spcAft>
            </a:pPr>
            <a:r>
              <a:rPr lang="en-US" altLang="ko-KR" sz="1500" b="1" spc="-59" dirty="0" smtClean="0">
                <a:solidFill>
                  <a:srgbClr val="1185D1"/>
                </a:solidFill>
                <a:latin typeface="+mn-ea"/>
              </a:rPr>
              <a:t>❷ </a:t>
            </a:r>
            <a:r>
              <a:rPr lang="ko-KR" altLang="en-US" sz="1500" b="1" spc="-59" dirty="0" err="1" smtClean="0">
                <a:solidFill>
                  <a:srgbClr val="1185D1"/>
                </a:solidFill>
                <a:latin typeface="+mn-ea"/>
              </a:rPr>
              <a:t>안전대</a:t>
            </a:r>
            <a:r>
              <a:rPr lang="ko-KR" altLang="en-US" sz="1500" b="1" spc="-59" dirty="0" smtClean="0">
                <a:solidFill>
                  <a:srgbClr val="1185D1"/>
                </a:solidFill>
                <a:latin typeface="+mn-ea"/>
              </a:rPr>
              <a:t> 미착용</a:t>
            </a:r>
            <a:endParaRPr lang="en-US" altLang="ko-KR" sz="1500" b="1" spc="-59" dirty="0" smtClean="0">
              <a:solidFill>
                <a:srgbClr val="1185D1"/>
              </a:solidFill>
              <a:latin typeface="+mn-ea"/>
            </a:endParaRPr>
          </a:p>
          <a:p>
            <a:pPr marL="299653" indent="-299653">
              <a:lnSpc>
                <a:spcPct val="150000"/>
              </a:lnSpc>
              <a:spcAft>
                <a:spcPts val="357"/>
              </a:spcAft>
            </a:pPr>
            <a:r>
              <a:rPr lang="en-US" altLang="ko-KR" sz="1500" b="1" spc="-59" dirty="0" smtClean="0">
                <a:solidFill>
                  <a:srgbClr val="1185D1"/>
                </a:solidFill>
                <a:latin typeface="+mn-ea"/>
              </a:rPr>
              <a:t>❸ </a:t>
            </a:r>
            <a:r>
              <a:rPr lang="ko-KR" altLang="en-US" sz="1500" b="1" spc="-59" dirty="0" smtClean="0">
                <a:solidFill>
                  <a:srgbClr val="1185D1"/>
                </a:solidFill>
                <a:latin typeface="+mn-ea"/>
              </a:rPr>
              <a:t>자재 적치불량</a:t>
            </a:r>
            <a:r>
              <a:rPr lang="ko-KR" altLang="en-US" sz="1500" b="1" spc="-59" dirty="0" smtClean="0">
                <a:latin typeface="+mn-ea"/>
              </a:rPr>
              <a:t>으로 인해 주로 발생합니다</a:t>
            </a:r>
            <a:r>
              <a:rPr lang="en-US" altLang="ko-KR" sz="1500" b="1" spc="-59" dirty="0" smtClean="0">
                <a:latin typeface="+mn-ea"/>
              </a:rPr>
              <a:t>.</a:t>
            </a:r>
            <a:endParaRPr lang="ko-KR" altLang="en-US" sz="1500" b="1" spc="-59" dirty="0">
              <a:latin typeface="+mn-ea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420591" y="4193980"/>
            <a:ext cx="8136903" cy="14875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99653" indent="-299653">
              <a:lnSpc>
                <a:spcPct val="150000"/>
              </a:lnSpc>
              <a:spcAft>
                <a:spcPts val="357"/>
              </a:spcAft>
              <a:buClr>
                <a:srgbClr val="1185D1"/>
              </a:buClr>
            </a:pPr>
            <a:r>
              <a:rPr lang="en-US" altLang="ko-KR" sz="1500" b="1" spc="-59" dirty="0" smtClean="0">
                <a:solidFill>
                  <a:schemeClr val="accent6"/>
                </a:solidFill>
                <a:latin typeface="+mn-ea"/>
              </a:rPr>
              <a:t>❶</a:t>
            </a:r>
            <a:r>
              <a:rPr lang="en-US" altLang="ko-KR" sz="1500" b="1" spc="-59" dirty="0" smtClean="0">
                <a:solidFill>
                  <a:srgbClr val="1185D1"/>
                </a:solidFill>
                <a:latin typeface="+mn-ea"/>
              </a:rPr>
              <a:t>	</a:t>
            </a:r>
            <a:r>
              <a:rPr lang="ko-KR" altLang="en-US" sz="1500" b="1" spc="-59" dirty="0" smtClean="0">
                <a:latin typeface="+mn-ea"/>
              </a:rPr>
              <a:t>경사 지붕공사는 매우 위험한 작업이므로 작업 전 지붕 </a:t>
            </a:r>
            <a:r>
              <a:rPr lang="ko-KR" altLang="en-US" sz="1500" b="1" spc="-59" dirty="0" err="1" smtClean="0">
                <a:latin typeface="+mn-ea"/>
              </a:rPr>
              <a:t>단부에</a:t>
            </a:r>
            <a:r>
              <a:rPr lang="ko-KR" altLang="en-US" sz="1500" b="1" spc="-59" dirty="0" smtClean="0">
                <a:latin typeface="+mn-ea"/>
              </a:rPr>
              <a:t> 안전난간을 설치</a:t>
            </a:r>
          </a:p>
          <a:p>
            <a:pPr marL="299653" indent="-299653">
              <a:lnSpc>
                <a:spcPct val="150000"/>
              </a:lnSpc>
              <a:spcAft>
                <a:spcPts val="357"/>
              </a:spcAft>
              <a:buClr>
                <a:srgbClr val="1185D1"/>
              </a:buClr>
            </a:pPr>
            <a:r>
              <a:rPr lang="en-US" altLang="ko-KR" sz="1500" b="1" spc="-59" dirty="0" smtClean="0">
                <a:solidFill>
                  <a:schemeClr val="accent6"/>
                </a:solidFill>
                <a:latin typeface="+mn-ea"/>
              </a:rPr>
              <a:t>❷</a:t>
            </a:r>
            <a:r>
              <a:rPr lang="en-US" altLang="ko-KR" sz="1500" b="1" spc="-59" dirty="0" smtClean="0">
                <a:solidFill>
                  <a:srgbClr val="1185D1"/>
                </a:solidFill>
                <a:latin typeface="+mn-ea"/>
              </a:rPr>
              <a:t>	</a:t>
            </a:r>
            <a:r>
              <a:rPr lang="ko-KR" altLang="en-US" sz="1500" b="1" spc="-59" dirty="0" smtClean="0">
                <a:latin typeface="+mn-ea"/>
              </a:rPr>
              <a:t>근로자는 </a:t>
            </a:r>
            <a:r>
              <a:rPr lang="ko-KR" altLang="en-US" sz="1500" b="1" spc="-59" dirty="0" err="1" smtClean="0">
                <a:latin typeface="+mn-ea"/>
              </a:rPr>
              <a:t>안전대를</a:t>
            </a:r>
            <a:r>
              <a:rPr lang="ko-KR" altLang="en-US" sz="1500" b="1" spc="-59" dirty="0" smtClean="0">
                <a:latin typeface="+mn-ea"/>
              </a:rPr>
              <a:t> 착용하여 작업 중 미끄러지거나 떨어질 위험을 방지</a:t>
            </a:r>
          </a:p>
          <a:p>
            <a:pPr marL="299653" indent="-299653">
              <a:lnSpc>
                <a:spcPct val="150000"/>
              </a:lnSpc>
              <a:spcAft>
                <a:spcPts val="357"/>
              </a:spcAft>
              <a:buClr>
                <a:srgbClr val="1185D1"/>
              </a:buClr>
            </a:pPr>
            <a:r>
              <a:rPr lang="en-US" altLang="ko-KR" sz="1500" b="1" spc="-59" dirty="0" smtClean="0">
                <a:solidFill>
                  <a:schemeClr val="accent6"/>
                </a:solidFill>
                <a:latin typeface="+mn-ea"/>
              </a:rPr>
              <a:t>❸</a:t>
            </a:r>
            <a:r>
              <a:rPr lang="en-US" altLang="ko-KR" sz="1500" b="1" spc="-59" dirty="0" smtClean="0">
                <a:solidFill>
                  <a:srgbClr val="1185D1"/>
                </a:solidFill>
                <a:latin typeface="+mn-ea"/>
              </a:rPr>
              <a:t>	</a:t>
            </a:r>
            <a:r>
              <a:rPr lang="ko-KR" altLang="en-US" sz="1500" b="1" spc="-59" dirty="0" smtClean="0">
                <a:latin typeface="+mn-ea"/>
              </a:rPr>
              <a:t>경사지붕에서 사용하던 공구</a:t>
            </a:r>
            <a:r>
              <a:rPr lang="en-US" altLang="ko-KR" sz="1500" b="1" spc="-59" dirty="0" smtClean="0">
                <a:latin typeface="+mn-ea"/>
              </a:rPr>
              <a:t>, </a:t>
            </a:r>
            <a:r>
              <a:rPr lang="ko-KR" altLang="en-US" sz="1500" b="1" spc="-59" dirty="0" smtClean="0">
                <a:latin typeface="+mn-ea"/>
              </a:rPr>
              <a:t>도구나 쌓아놓은 자재가 아래로 떨어질 위험이 있으므로</a:t>
            </a:r>
            <a:r>
              <a:rPr lang="en-US" altLang="ko-KR" sz="1500" b="1" spc="-59" dirty="0" smtClean="0">
                <a:latin typeface="+mn-ea"/>
              </a:rPr>
              <a:t> </a:t>
            </a:r>
            <a:r>
              <a:rPr lang="ko-KR" altLang="en-US" sz="1500" b="1" spc="-59" dirty="0" err="1" smtClean="0">
                <a:latin typeface="+mn-ea"/>
              </a:rPr>
              <a:t>낙하물방지망</a:t>
            </a:r>
            <a:r>
              <a:rPr lang="ko-KR" altLang="en-US" sz="1500" b="1" spc="-59" dirty="0" smtClean="0">
                <a:latin typeface="+mn-ea"/>
              </a:rPr>
              <a:t> 설치</a:t>
            </a:r>
            <a:r>
              <a:rPr lang="en-US" altLang="ko-KR" sz="1500" b="1" spc="-59" dirty="0" smtClean="0">
                <a:latin typeface="+mn-ea"/>
              </a:rPr>
              <a:t>, </a:t>
            </a:r>
            <a:r>
              <a:rPr lang="ko-KR" altLang="en-US" sz="1500" b="1" spc="-59" dirty="0" smtClean="0">
                <a:latin typeface="+mn-ea"/>
              </a:rPr>
              <a:t>강풍 시 작업 금지</a:t>
            </a:r>
            <a:endParaRPr lang="ko-KR" altLang="en-US" sz="1500" b="1" spc="-59" dirty="0">
              <a:latin typeface="+mn-e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55599" y="1572406"/>
            <a:ext cx="2404952" cy="5405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ct val="50000"/>
              </a:lnSpc>
              <a:spcAft>
                <a:spcPts val="799"/>
              </a:spcAft>
            </a:pPr>
            <a:r>
              <a:rPr lang="en-US" altLang="ko-KR" sz="1400" b="1" spc="-133" dirty="0" smtClean="0">
                <a:solidFill>
                  <a:srgbClr val="CDB4F2"/>
                </a:solidFill>
                <a:latin typeface="+mj-ea"/>
                <a:ea typeface="+mj-ea"/>
              </a:rPr>
              <a:t>09. </a:t>
            </a:r>
            <a:r>
              <a:rPr lang="ko-KR" altLang="en-US" sz="1400" b="1" spc="-133" dirty="0" smtClean="0">
                <a:solidFill>
                  <a:srgbClr val="CDB4F2"/>
                </a:solidFill>
                <a:latin typeface="+mj-ea"/>
                <a:ea typeface="+mj-ea"/>
              </a:rPr>
              <a:t>지붕공사</a:t>
            </a:r>
            <a:endParaRPr lang="en-US" altLang="ko-KR" sz="1400" b="1" spc="-133" dirty="0" smtClean="0">
              <a:solidFill>
                <a:srgbClr val="CDB4F2"/>
              </a:solidFill>
              <a:latin typeface="+mj-ea"/>
              <a:ea typeface="+mj-ea"/>
            </a:endParaRPr>
          </a:p>
          <a:p>
            <a:pPr marL="383558" indent="-383558">
              <a:lnSpc>
                <a:spcPct val="50000"/>
              </a:lnSpc>
              <a:spcAft>
                <a:spcPts val="799"/>
              </a:spcAft>
            </a:pPr>
            <a:r>
              <a:rPr lang="en-US" altLang="ko-KR" sz="1400" b="1" spc="-133" dirty="0" smtClean="0">
                <a:solidFill>
                  <a:srgbClr val="CDB4F2"/>
                </a:solidFill>
                <a:latin typeface="+mj-ea"/>
                <a:ea typeface="+mj-ea"/>
              </a:rPr>
              <a:t>     (</a:t>
            </a:r>
            <a:r>
              <a:rPr lang="ko-KR" altLang="en-US" sz="1400" b="1" spc="-133" dirty="0" smtClean="0">
                <a:solidFill>
                  <a:srgbClr val="CDB4F2"/>
                </a:solidFill>
                <a:latin typeface="+mj-ea"/>
                <a:ea typeface="+mj-ea"/>
              </a:rPr>
              <a:t>떨어짐</a:t>
            </a:r>
            <a:r>
              <a:rPr lang="en-US" altLang="ko-KR" sz="1400" b="1" spc="-133" dirty="0" smtClean="0">
                <a:solidFill>
                  <a:srgbClr val="CDB4F2"/>
                </a:solidFill>
                <a:latin typeface="+mj-ea"/>
                <a:ea typeface="+mj-ea"/>
              </a:rPr>
              <a:t>, </a:t>
            </a:r>
            <a:r>
              <a:rPr lang="ko-KR" altLang="en-US" sz="1400" b="1" spc="-133" dirty="0" smtClean="0">
                <a:solidFill>
                  <a:srgbClr val="CDB4F2"/>
                </a:solidFill>
                <a:latin typeface="+mj-ea"/>
                <a:ea typeface="+mj-ea"/>
              </a:rPr>
              <a:t>물체에 맞음</a:t>
            </a:r>
            <a:r>
              <a:rPr lang="en-US" altLang="ko-KR" sz="1400" b="1" spc="-133" dirty="0" smtClean="0">
                <a:solidFill>
                  <a:srgbClr val="CDB4F2"/>
                </a:solidFill>
                <a:latin typeface="+mj-ea"/>
                <a:ea typeface="+mj-ea"/>
              </a:rPr>
              <a:t>)</a:t>
            </a:r>
          </a:p>
          <a:p>
            <a:pPr marL="383558" indent="-383558">
              <a:lnSpc>
                <a:spcPct val="50000"/>
              </a:lnSpc>
              <a:spcAft>
                <a:spcPts val="799"/>
              </a:spcAft>
            </a:pPr>
            <a:endParaRPr lang="ko-KR" altLang="en-US" sz="1400" b="1" spc="-133" dirty="0">
              <a:solidFill>
                <a:srgbClr val="CDB4F2"/>
              </a:solidFill>
              <a:latin typeface="+mj-ea"/>
              <a:ea typeface="+mj-ea"/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4287" y="3141762"/>
            <a:ext cx="2376264" cy="4206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230" indent="-171230">
              <a:spcAft>
                <a:spcPts val="357"/>
              </a:spcAft>
            </a:pPr>
            <a:r>
              <a:rPr lang="ko-KR" altLang="en-US" sz="1200" spc="-59" dirty="0" smtClean="0">
                <a:latin typeface="+mn-ea"/>
              </a:rPr>
              <a:t>도장공사의 사망재해는 전체 사망</a:t>
            </a:r>
            <a:endParaRPr lang="en-US" altLang="ko-KR" sz="1200" spc="-59" dirty="0" smtClean="0">
              <a:latin typeface="+mn-ea"/>
            </a:endParaRPr>
          </a:p>
          <a:p>
            <a:pPr marL="171230" indent="-171230">
              <a:spcAft>
                <a:spcPts val="357"/>
              </a:spcAft>
            </a:pPr>
            <a:r>
              <a:rPr lang="ko-KR" altLang="en-US" sz="1200" spc="-59" dirty="0" smtClean="0">
                <a:latin typeface="+mn-ea"/>
              </a:rPr>
              <a:t>재해의 </a:t>
            </a:r>
            <a:r>
              <a:rPr lang="en-US" altLang="ko-KR" sz="1200" spc="-59" dirty="0" smtClean="0">
                <a:solidFill>
                  <a:srgbClr val="1185D1"/>
                </a:solidFill>
                <a:latin typeface="+mn-ea"/>
              </a:rPr>
              <a:t>3%</a:t>
            </a:r>
            <a:r>
              <a:rPr lang="en-US" altLang="ko-KR" sz="1200" spc="-59" dirty="0" smtClean="0">
                <a:latin typeface="+mn-ea"/>
              </a:rPr>
              <a:t> </a:t>
            </a:r>
            <a:r>
              <a:rPr lang="ko-KR" altLang="en-US" sz="1200" spc="-59" dirty="0" smtClean="0">
                <a:latin typeface="+mn-ea"/>
              </a:rPr>
              <a:t>점유</a:t>
            </a:r>
            <a:endParaRPr lang="ko-KR" altLang="en-US" sz="1200" spc="-59" dirty="0">
              <a:latin typeface="+mn-ea"/>
            </a:endParaRPr>
          </a:p>
        </p:txBody>
      </p:sp>
      <p:grpSp>
        <p:nvGrpSpPr>
          <p:cNvPr id="3" name="그룹 2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4" name="직사각형 3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3</a:t>
              </a:r>
              <a:endParaRPr lang="ko-KR" altLang="en-US" sz="3800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사망사고 다발 </a:t>
              </a:r>
              <a:r>
                <a:rPr lang="ko-KR" altLang="en-US" sz="2800" b="1" spc="-133" dirty="0" err="1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작업공종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655599" y="1572406"/>
            <a:ext cx="2757234" cy="91839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ct val="700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10.</a:t>
            </a:r>
          </a:p>
          <a:p>
            <a:pPr marL="383558" indent="-383558">
              <a:lnSpc>
                <a:spcPct val="700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외부 도장공사</a:t>
            </a:r>
            <a:endParaRPr lang="en-US" altLang="ko-KR" sz="2200" b="1" spc="-133" dirty="0" smtClean="0">
              <a:solidFill>
                <a:srgbClr val="33CCCC"/>
              </a:solidFill>
              <a:latin typeface="+mj-ea"/>
              <a:ea typeface="+mj-ea"/>
            </a:endParaRPr>
          </a:p>
          <a:p>
            <a:pPr marL="383558" indent="-383558">
              <a:lnSpc>
                <a:spcPct val="700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(</a:t>
            </a: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떨어짐</a:t>
            </a: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)</a:t>
            </a:r>
            <a:endParaRPr lang="ko-KR" altLang="en-US" sz="2200" b="1" spc="-133" dirty="0">
              <a:solidFill>
                <a:srgbClr val="33CCCC"/>
              </a:solidFill>
              <a:latin typeface="+mj-ea"/>
              <a:ea typeface="+mj-e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4287" y="2637706"/>
            <a:ext cx="2471642" cy="3216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ct val="150000"/>
              </a:lnSpc>
            </a:pPr>
            <a:r>
              <a:rPr lang="ko-KR" altLang="en-US" sz="1600" b="1" spc="-133" dirty="0" smtClean="0">
                <a:solidFill>
                  <a:srgbClr val="666699"/>
                </a:solidFill>
                <a:latin typeface="+mj-ea"/>
                <a:ea typeface="+mj-ea"/>
              </a:rPr>
              <a:t>외부 도장 작업</a:t>
            </a:r>
            <a:endParaRPr lang="ko-KR" altLang="en-US" sz="1600" b="1" spc="-133" dirty="0">
              <a:solidFill>
                <a:srgbClr val="666699"/>
              </a:solidFill>
              <a:latin typeface="+mj-ea"/>
              <a:ea typeface="+mj-ea"/>
            </a:endParaRPr>
          </a:p>
        </p:txBody>
      </p:sp>
      <p:grpSp>
        <p:nvGrpSpPr>
          <p:cNvPr id="17" name="그룹 16"/>
          <p:cNvGrpSpPr/>
          <p:nvPr/>
        </p:nvGrpSpPr>
        <p:grpSpPr>
          <a:xfrm>
            <a:off x="3708623" y="1629594"/>
            <a:ext cx="7253974" cy="4246449"/>
            <a:chOff x="718688" y="1977947"/>
            <a:chExt cx="6467236" cy="3785896"/>
          </a:xfrm>
        </p:grpSpPr>
        <p:pic>
          <p:nvPicPr>
            <p:cNvPr id="18" name="Picture 33"/>
            <p:cNvPicPr preferRelativeResize="0">
              <a:picLocks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8688" y="1977947"/>
              <a:ext cx="6467236" cy="3785896"/>
            </a:xfrm>
            <a:prstGeom prst="roundRect">
              <a:avLst>
                <a:gd name="adj" fmla="val 3302"/>
              </a:avLst>
            </a:prstGeom>
            <a:noFill/>
            <a:ln>
              <a:noFill/>
            </a:ln>
            <a:effectLst/>
          </p:spPr>
        </p:pic>
        <p:sp>
          <p:nvSpPr>
            <p:cNvPr id="19" name="Rounded Rectangle 17"/>
            <p:cNvSpPr/>
            <p:nvPr/>
          </p:nvSpPr>
          <p:spPr>
            <a:xfrm>
              <a:off x="3407097" y="2050117"/>
              <a:ext cx="1741274" cy="861703"/>
            </a:xfrm>
            <a:prstGeom prst="roundRect">
              <a:avLst>
                <a:gd name="adj" fmla="val 6696"/>
              </a:avLst>
            </a:prstGeom>
            <a:solidFill>
              <a:schemeClr val="bg1"/>
            </a:solidFill>
            <a:ln w="25400" cap="rnd">
              <a:solidFill>
                <a:srgbClr val="1185D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108731" tIns="54366" rIns="108731" bIns="54366" rtlCol="0" anchor="ctr">
              <a:spAutoFit/>
            </a:bodyPr>
            <a:lstStyle/>
            <a:p>
              <a:pPr>
                <a:lnSpc>
                  <a:spcPts val="1546"/>
                </a:lnSpc>
                <a:spcAft>
                  <a:spcPts val="357"/>
                </a:spcAft>
              </a:pPr>
              <a:r>
                <a:rPr lang="ko-KR" altLang="en-US" sz="1300" spc="-119" dirty="0">
                  <a:solidFill>
                    <a:prstClr val="black"/>
                  </a:solidFill>
                  <a:latin typeface="맑은 고딕"/>
                </a:rPr>
                <a:t>달비계 지지로프가 풀려 </a:t>
              </a:r>
              <a:r>
                <a:rPr lang="en-US" altLang="ko-KR" sz="1300" spc="-119" dirty="0" smtClean="0">
                  <a:solidFill>
                    <a:prstClr val="black"/>
                  </a:solidFill>
                  <a:latin typeface="맑은 고딕"/>
                </a:rPr>
                <a:t/>
              </a:r>
              <a:br>
                <a:rPr lang="en-US" altLang="ko-KR" sz="1300" spc="-119" dirty="0" smtClean="0">
                  <a:solidFill>
                    <a:prstClr val="black"/>
                  </a:solidFill>
                  <a:latin typeface="맑은 고딕"/>
                </a:rPr>
              </a:br>
              <a:r>
                <a:rPr lang="ko-KR" altLang="en-US" sz="1300" spc="-119" dirty="0" smtClean="0">
                  <a:solidFill>
                    <a:prstClr val="black"/>
                  </a:solidFill>
                  <a:latin typeface="맑은 고딕"/>
                </a:rPr>
                <a:t>떨어질 위험</a:t>
              </a:r>
              <a:endParaRPr lang="en-US" altLang="ko-KR" sz="1300" spc="-119" dirty="0" smtClean="0">
                <a:solidFill>
                  <a:prstClr val="black"/>
                </a:solidFill>
                <a:latin typeface="맑은 고딕"/>
              </a:endParaRPr>
            </a:p>
            <a:p>
              <a:pPr>
                <a:lnSpc>
                  <a:spcPts val="1546"/>
                </a:lnSpc>
                <a:spcAft>
                  <a:spcPts val="357"/>
                </a:spcAft>
              </a:pP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상부에 </a:t>
              </a:r>
              <a:r>
                <a:rPr lang="en-US" altLang="ko-KR" sz="1300" b="1" spc="-119" dirty="0">
                  <a:solidFill>
                    <a:srgbClr val="1185D1"/>
                  </a:solidFill>
                  <a:latin typeface="맑은 고딕"/>
                </a:rPr>
                <a:t>2</a:t>
              </a:r>
              <a:r>
                <a:rPr lang="ko-KR" altLang="en-US" sz="1300" b="1" spc="-119" dirty="0">
                  <a:solidFill>
                    <a:srgbClr val="1185D1"/>
                  </a:solidFill>
                  <a:latin typeface="맑은 고딕"/>
                </a:rPr>
                <a:t>개소 이상 </a:t>
              </a:r>
              <a: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  <a:t/>
              </a:r>
              <a:b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</a:b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견고하게 </a:t>
              </a:r>
              <a:r>
                <a:rPr lang="ko-KR" altLang="en-US" sz="1300" b="1" spc="-119" dirty="0">
                  <a:solidFill>
                    <a:srgbClr val="1185D1"/>
                  </a:solidFill>
                  <a:latin typeface="맑은 고딕"/>
                </a:rPr>
                <a:t>묶기</a:t>
              </a:r>
              <a:endParaRPr lang="en-US" altLang="ko-KR" sz="1300" b="1" spc="-119" dirty="0">
                <a:solidFill>
                  <a:srgbClr val="1185D1"/>
                </a:solidFill>
                <a:latin typeface="맑은 고딕"/>
              </a:endParaRPr>
            </a:p>
          </p:txBody>
        </p:sp>
        <p:cxnSp>
          <p:nvCxnSpPr>
            <p:cNvPr id="20" name="Straight Arrow Connector 22"/>
            <p:cNvCxnSpPr>
              <a:stCxn id="19" idx="1"/>
            </p:cNvCxnSpPr>
            <p:nvPr/>
          </p:nvCxnSpPr>
          <p:spPr>
            <a:xfrm flipH="1">
              <a:off x="2714816" y="2480969"/>
              <a:ext cx="692280" cy="0"/>
            </a:xfrm>
            <a:prstGeom prst="straightConnector1">
              <a:avLst/>
            </a:prstGeom>
            <a:ln>
              <a:solidFill>
                <a:srgbClr val="1185D1"/>
              </a:solidFill>
              <a:tailEnd type="oval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ounded Rectangle 43"/>
            <p:cNvSpPr/>
            <p:nvPr/>
          </p:nvSpPr>
          <p:spPr>
            <a:xfrm>
              <a:off x="800851" y="5019795"/>
              <a:ext cx="2445662" cy="683571"/>
            </a:xfrm>
            <a:prstGeom prst="roundRect">
              <a:avLst>
                <a:gd name="adj" fmla="val 6696"/>
              </a:avLst>
            </a:prstGeom>
            <a:solidFill>
              <a:schemeClr val="bg1"/>
            </a:solidFill>
            <a:ln w="25400" cap="rnd">
              <a:solidFill>
                <a:srgbClr val="1185D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108731" tIns="54366" rIns="108731" bIns="54366" rtlCol="0" anchor="ctr">
              <a:spAutoFit/>
            </a:bodyPr>
            <a:lstStyle/>
            <a:p>
              <a:pPr>
                <a:lnSpc>
                  <a:spcPts val="1546"/>
                </a:lnSpc>
                <a:spcAft>
                  <a:spcPts val="357"/>
                </a:spcAft>
              </a:pPr>
              <a:r>
                <a:rPr lang="ko-KR" altLang="en-US" sz="1300" spc="-119" dirty="0">
                  <a:solidFill>
                    <a:prstClr val="black"/>
                  </a:solidFill>
                  <a:latin typeface="맑은 고딕"/>
                </a:rPr>
                <a:t>핸드 그라인더 사용 </a:t>
              </a:r>
              <a:r>
                <a:rPr lang="ko-KR" altLang="en-US" sz="1300" spc="-119" dirty="0" smtClean="0">
                  <a:solidFill>
                    <a:prstClr val="black"/>
                  </a:solidFill>
                  <a:latin typeface="맑은 고딕"/>
                </a:rPr>
                <a:t>시</a:t>
              </a:r>
              <a:r>
                <a:rPr lang="en-US" altLang="ko-KR" sz="1300" spc="-119" dirty="0" smtClean="0">
                  <a:solidFill>
                    <a:prstClr val="black"/>
                  </a:solidFill>
                  <a:latin typeface="맑은 고딕"/>
                </a:rPr>
                <a:t> </a:t>
              </a:r>
              <a:r>
                <a:rPr lang="ko-KR" altLang="en-US" sz="1300" spc="-119" dirty="0" smtClean="0">
                  <a:solidFill>
                    <a:prstClr val="black"/>
                  </a:solidFill>
                  <a:latin typeface="맑은 고딕"/>
                </a:rPr>
                <a:t>손가락 </a:t>
              </a:r>
              <a:r>
                <a:rPr lang="ko-KR" altLang="en-US" sz="1300" spc="-119" dirty="0">
                  <a:solidFill>
                    <a:prstClr val="black"/>
                  </a:solidFill>
                  <a:latin typeface="맑은 고딕"/>
                </a:rPr>
                <a:t>절단 </a:t>
              </a:r>
              <a:r>
                <a:rPr lang="ko-KR" altLang="en-US" sz="1300" spc="-119" dirty="0" smtClean="0">
                  <a:solidFill>
                    <a:prstClr val="black"/>
                  </a:solidFill>
                  <a:latin typeface="맑은 고딕"/>
                </a:rPr>
                <a:t>위험</a:t>
              </a:r>
              <a:endParaRPr lang="en-US" altLang="ko-KR" sz="1300" spc="-119" dirty="0" smtClean="0">
                <a:solidFill>
                  <a:prstClr val="black"/>
                </a:solidFill>
                <a:latin typeface="맑은 고딕"/>
              </a:endParaRPr>
            </a:p>
            <a:p>
              <a:pPr>
                <a:lnSpc>
                  <a:spcPts val="1546"/>
                </a:lnSpc>
                <a:spcAft>
                  <a:spcPts val="357"/>
                </a:spcAft>
              </a:pP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방호 </a:t>
              </a:r>
              <a:r>
                <a:rPr lang="ko-KR" altLang="en-US" sz="1300" b="1" spc="-119" dirty="0">
                  <a:solidFill>
                    <a:srgbClr val="1185D1"/>
                  </a:solidFill>
                  <a:latin typeface="맑은 고딕"/>
                </a:rPr>
                <a:t>덮개 설치</a:t>
              </a:r>
            </a:p>
          </p:txBody>
        </p:sp>
        <p:cxnSp>
          <p:nvCxnSpPr>
            <p:cNvPr id="22" name="Straight Arrow Connector 44"/>
            <p:cNvCxnSpPr/>
            <p:nvPr/>
          </p:nvCxnSpPr>
          <p:spPr>
            <a:xfrm flipV="1">
              <a:off x="1865775" y="3699821"/>
              <a:ext cx="0" cy="1316959"/>
            </a:xfrm>
            <a:prstGeom prst="straightConnector1">
              <a:avLst/>
            </a:prstGeom>
            <a:ln>
              <a:solidFill>
                <a:srgbClr val="1185D1"/>
              </a:solidFill>
              <a:tailEnd type="oval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Rounded Rectangle 53"/>
            <p:cNvSpPr/>
            <p:nvPr/>
          </p:nvSpPr>
          <p:spPr>
            <a:xfrm>
              <a:off x="4028169" y="4794169"/>
              <a:ext cx="2813060" cy="861703"/>
            </a:xfrm>
            <a:prstGeom prst="roundRect">
              <a:avLst>
                <a:gd name="adj" fmla="val 6696"/>
              </a:avLst>
            </a:prstGeom>
            <a:solidFill>
              <a:schemeClr val="bg1"/>
            </a:solidFill>
            <a:ln w="25400" cap="rnd">
              <a:solidFill>
                <a:srgbClr val="1185D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108731" tIns="54366" rIns="108731" bIns="54366" rtlCol="0" anchor="ctr">
              <a:spAutoFit/>
            </a:bodyPr>
            <a:lstStyle/>
            <a:p>
              <a:pPr>
                <a:lnSpc>
                  <a:spcPts val="1546"/>
                </a:lnSpc>
                <a:spcAft>
                  <a:spcPts val="357"/>
                </a:spcAft>
              </a:pPr>
              <a:r>
                <a:rPr lang="ko-KR" altLang="en-US" sz="1300" spc="-119" dirty="0">
                  <a:solidFill>
                    <a:prstClr val="black"/>
                  </a:solidFill>
                  <a:latin typeface="맑은 고딕"/>
                </a:rPr>
                <a:t>지지로프가 끊어져 떨어질 </a:t>
              </a:r>
              <a:r>
                <a:rPr lang="ko-KR" altLang="en-US" sz="1300" spc="-119" dirty="0" smtClean="0">
                  <a:solidFill>
                    <a:prstClr val="black"/>
                  </a:solidFill>
                  <a:latin typeface="맑은 고딕"/>
                </a:rPr>
                <a:t>위험</a:t>
              </a:r>
              <a:endParaRPr lang="en-US" altLang="ko-KR" sz="1300" spc="-119" dirty="0" smtClean="0">
                <a:solidFill>
                  <a:prstClr val="black"/>
                </a:solidFill>
                <a:latin typeface="맑은 고딕"/>
              </a:endParaRPr>
            </a:p>
            <a:p>
              <a:pPr>
                <a:lnSpc>
                  <a:spcPts val="1546"/>
                </a:lnSpc>
                <a:spcAft>
                  <a:spcPts val="357"/>
                </a:spcAft>
              </a:pP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옥상 </a:t>
              </a:r>
              <a:r>
                <a:rPr lang="ko-KR" altLang="en-US" sz="1300" b="1" spc="-119" dirty="0">
                  <a:solidFill>
                    <a:srgbClr val="1185D1"/>
                  </a:solidFill>
                  <a:latin typeface="맑은 고딕"/>
                </a:rPr>
                <a:t>모서리에 로프 보호대 설치</a:t>
              </a:r>
              <a: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  <a:t>, </a:t>
              </a:r>
              <a:b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</a:br>
              <a: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  <a:t>22</a:t>
              </a:r>
              <a:r>
                <a:rPr lang="en-US" altLang="ko-KR" sz="1300" b="1" spc="-119" dirty="0">
                  <a:solidFill>
                    <a:srgbClr val="1185D1"/>
                  </a:solidFill>
                  <a:latin typeface="맑은 고딕"/>
                </a:rPr>
                <a:t>㎜ </a:t>
              </a:r>
              <a:r>
                <a:rPr lang="ko-KR" altLang="en-US" sz="1300" b="1" spc="-119" dirty="0">
                  <a:solidFill>
                    <a:srgbClr val="1185D1"/>
                  </a:solidFill>
                  <a:latin typeface="맑은 고딕"/>
                </a:rPr>
                <a:t>이상 나일론 로프 사용</a:t>
              </a:r>
              <a: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  <a:t>, </a:t>
              </a:r>
              <a:b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</a:b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수직구명줄 </a:t>
              </a:r>
              <a:r>
                <a:rPr lang="ko-KR" altLang="en-US" sz="1300" b="1" spc="-119" dirty="0">
                  <a:solidFill>
                    <a:srgbClr val="1185D1"/>
                  </a:solidFill>
                  <a:latin typeface="맑은 고딕"/>
                </a:rPr>
                <a:t>설치 후 안전대를 걸고 작업</a:t>
              </a:r>
            </a:p>
          </p:txBody>
        </p:sp>
        <p:cxnSp>
          <p:nvCxnSpPr>
            <p:cNvPr id="24" name="Straight Arrow Connector 54"/>
            <p:cNvCxnSpPr/>
            <p:nvPr/>
          </p:nvCxnSpPr>
          <p:spPr>
            <a:xfrm flipV="1">
              <a:off x="6603229" y="2453869"/>
              <a:ext cx="0" cy="2348803"/>
            </a:xfrm>
            <a:prstGeom prst="straightConnector1">
              <a:avLst/>
            </a:prstGeom>
            <a:ln>
              <a:solidFill>
                <a:srgbClr val="1185D1"/>
              </a:solidFill>
              <a:tailEnd type="oval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3" name="직사각형 2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3</a:t>
              </a:r>
              <a:endParaRPr lang="ko-KR" altLang="en-US" sz="3800" dirty="0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사망사고 다발 </a:t>
              </a:r>
              <a:r>
                <a:rPr lang="ko-KR" altLang="en-US" sz="2800" b="1" spc="-133" dirty="0" err="1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작업공종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pic>
        <p:nvPicPr>
          <p:cNvPr id="6" name="Picture 2" descr="C:\Users\john\Desktop\수정\사례버튼_1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231" y="2349674"/>
            <a:ext cx="792304" cy="105829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john\Desktop\수정\사례버튼_1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231" y="4249822"/>
            <a:ext cx="792304" cy="105218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420592" y="2277666"/>
            <a:ext cx="8064896" cy="10950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99653" indent="-299653">
              <a:lnSpc>
                <a:spcPct val="150000"/>
              </a:lnSpc>
              <a:spcAft>
                <a:spcPts val="357"/>
              </a:spcAft>
            </a:pPr>
            <a:r>
              <a:rPr lang="ko-KR" altLang="en-US" sz="1500" b="1" spc="-119" dirty="0" smtClean="0">
                <a:latin typeface="+mn-ea"/>
              </a:rPr>
              <a:t>외부 도장</a:t>
            </a:r>
            <a:r>
              <a:rPr lang="en-US" altLang="ko-KR" sz="1500" b="1" spc="-119" dirty="0" smtClean="0">
                <a:latin typeface="+mn-ea"/>
              </a:rPr>
              <a:t>, </a:t>
            </a:r>
            <a:r>
              <a:rPr lang="ko-KR" altLang="en-US" sz="1500" b="1" spc="-119" dirty="0" smtClean="0">
                <a:latin typeface="+mn-ea"/>
              </a:rPr>
              <a:t>도색 작업 중 떨어짐에 의한 사망재해는</a:t>
            </a:r>
            <a:r>
              <a:rPr lang="ko-KR" altLang="en-US" sz="1500" b="1" spc="-59" dirty="0" smtClean="0">
                <a:latin typeface="+mn-ea"/>
              </a:rPr>
              <a:t> </a:t>
            </a:r>
            <a:endParaRPr lang="en-US" altLang="ko-KR" sz="1500" b="1" spc="-59" dirty="0" smtClean="0">
              <a:latin typeface="+mn-ea"/>
            </a:endParaRPr>
          </a:p>
          <a:p>
            <a:pPr marL="299653" indent="-299653">
              <a:lnSpc>
                <a:spcPct val="150000"/>
              </a:lnSpc>
              <a:spcAft>
                <a:spcPts val="357"/>
              </a:spcAft>
            </a:pPr>
            <a:r>
              <a:rPr lang="en-US" altLang="ko-KR" sz="1500" b="1" spc="-119" dirty="0" smtClean="0">
                <a:solidFill>
                  <a:srgbClr val="1185D1"/>
                </a:solidFill>
                <a:latin typeface="+mn-ea"/>
              </a:rPr>
              <a:t>❶ </a:t>
            </a:r>
            <a:r>
              <a:rPr lang="ko-KR" altLang="en-US" sz="1500" b="1" spc="-119" dirty="0" err="1" smtClean="0">
                <a:solidFill>
                  <a:srgbClr val="1185D1"/>
                </a:solidFill>
                <a:latin typeface="+mn-ea"/>
              </a:rPr>
              <a:t>달비계</a:t>
            </a:r>
            <a:r>
              <a:rPr lang="ko-KR" altLang="en-US" sz="1500" b="1" spc="-119" dirty="0" smtClean="0">
                <a:solidFill>
                  <a:srgbClr val="1185D1"/>
                </a:solidFill>
                <a:latin typeface="+mn-ea"/>
              </a:rPr>
              <a:t> 로프가 풀리거나 끊어짐</a:t>
            </a:r>
            <a:r>
              <a:rPr lang="en-US" altLang="ko-KR" sz="1500" b="1" spc="-59" dirty="0" smtClean="0">
                <a:solidFill>
                  <a:srgbClr val="1185D1"/>
                </a:solidFill>
                <a:latin typeface="+mn-ea"/>
              </a:rPr>
              <a:t>, </a:t>
            </a:r>
          </a:p>
          <a:p>
            <a:pPr marL="299653" indent="-299653">
              <a:lnSpc>
                <a:spcPct val="150000"/>
              </a:lnSpc>
              <a:spcAft>
                <a:spcPts val="357"/>
              </a:spcAft>
            </a:pPr>
            <a:r>
              <a:rPr lang="en-US" altLang="ko-KR" sz="1500" b="1" spc="-119" dirty="0" smtClean="0">
                <a:solidFill>
                  <a:srgbClr val="1185D1"/>
                </a:solidFill>
                <a:latin typeface="+mn-ea"/>
              </a:rPr>
              <a:t>❷ </a:t>
            </a:r>
            <a:r>
              <a:rPr lang="ko-KR" altLang="en-US" sz="1500" b="1" spc="-119" dirty="0" err="1" smtClean="0">
                <a:solidFill>
                  <a:srgbClr val="1185D1"/>
                </a:solidFill>
                <a:latin typeface="+mn-ea"/>
              </a:rPr>
              <a:t>수직구명줄</a:t>
            </a:r>
            <a:r>
              <a:rPr lang="ko-KR" altLang="en-US" sz="1500" b="1" spc="-119" dirty="0" smtClean="0">
                <a:solidFill>
                  <a:srgbClr val="1185D1"/>
                </a:solidFill>
                <a:latin typeface="+mn-ea"/>
              </a:rPr>
              <a:t> </a:t>
            </a:r>
            <a:r>
              <a:rPr lang="ko-KR" altLang="en-US" sz="1500" b="1" spc="-119" dirty="0" err="1" smtClean="0">
                <a:solidFill>
                  <a:srgbClr val="1185D1"/>
                </a:solidFill>
                <a:latin typeface="+mn-ea"/>
              </a:rPr>
              <a:t>미설치</a:t>
            </a:r>
            <a:r>
              <a:rPr lang="ko-KR" altLang="en-US" sz="1500" b="1" spc="-119" dirty="0" err="1" smtClean="0">
                <a:latin typeface="+mn-ea"/>
              </a:rPr>
              <a:t>로</a:t>
            </a:r>
            <a:r>
              <a:rPr lang="ko-KR" altLang="en-US" sz="1500" b="1" spc="-119" dirty="0" smtClean="0">
                <a:latin typeface="+mn-ea"/>
              </a:rPr>
              <a:t> 인해 주로 발생합니다</a:t>
            </a:r>
            <a:r>
              <a:rPr lang="en-US" altLang="ko-KR" sz="1500" b="1" spc="-59" dirty="0" smtClean="0">
                <a:latin typeface="+mn-ea"/>
              </a:rPr>
              <a:t>.</a:t>
            </a:r>
            <a:endParaRPr lang="ko-KR" altLang="en-US" sz="1500" b="1" spc="-59" dirty="0">
              <a:latin typeface="+mn-ea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420591" y="4193980"/>
            <a:ext cx="8136903" cy="139166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99653" indent="-299653">
              <a:lnSpc>
                <a:spcPct val="150000"/>
              </a:lnSpc>
              <a:spcAft>
                <a:spcPts val="357"/>
              </a:spcAft>
              <a:buClr>
                <a:srgbClr val="1185D1"/>
              </a:buClr>
            </a:pPr>
            <a:r>
              <a:rPr lang="en-US" altLang="ko-KR" sz="1500" b="1" spc="-119" dirty="0" smtClean="0">
                <a:solidFill>
                  <a:schemeClr val="accent6"/>
                </a:solidFill>
                <a:latin typeface="+mn-ea"/>
              </a:rPr>
              <a:t>❶</a:t>
            </a:r>
            <a:r>
              <a:rPr lang="en-US" altLang="ko-KR" sz="1500" b="1" spc="-119" dirty="0" smtClean="0">
                <a:solidFill>
                  <a:srgbClr val="1185D1"/>
                </a:solidFill>
                <a:latin typeface="+mn-ea"/>
              </a:rPr>
              <a:t> 	</a:t>
            </a:r>
            <a:r>
              <a:rPr lang="ko-KR" altLang="en-US" sz="1500" b="1" spc="-119" dirty="0" err="1" smtClean="0">
                <a:latin typeface="+mn-ea"/>
              </a:rPr>
              <a:t>달비계</a:t>
            </a:r>
            <a:r>
              <a:rPr lang="ko-KR" altLang="en-US" sz="1500" b="1" spc="-119" dirty="0" smtClean="0">
                <a:latin typeface="+mn-ea"/>
              </a:rPr>
              <a:t> 지지로프가 풀리거나 끊어질 위험이 있으므로 상부에 </a:t>
            </a:r>
            <a:r>
              <a:rPr lang="en-US" altLang="ko-KR" sz="1500" b="1" spc="-119" dirty="0" smtClean="0">
                <a:latin typeface="+mn-ea"/>
              </a:rPr>
              <a:t>2</a:t>
            </a:r>
            <a:r>
              <a:rPr lang="ko-KR" altLang="en-US" sz="1500" b="1" spc="-119" dirty="0" smtClean="0">
                <a:latin typeface="+mn-ea"/>
              </a:rPr>
              <a:t>개소 이상 로프를</a:t>
            </a:r>
            <a:r>
              <a:rPr lang="en-US" altLang="ko-KR" sz="1500" b="1" spc="-119" dirty="0" smtClean="0">
                <a:latin typeface="+mn-ea"/>
              </a:rPr>
              <a:t> </a:t>
            </a:r>
            <a:r>
              <a:rPr lang="ko-KR" altLang="en-US" sz="1500" b="1" spc="-119" dirty="0" smtClean="0">
                <a:latin typeface="+mn-ea"/>
              </a:rPr>
              <a:t>풀리지 않도록 견고하게 묶어야 함</a:t>
            </a:r>
            <a:endParaRPr lang="en-US" altLang="ko-KR" sz="1500" b="1" spc="-119" dirty="0" smtClean="0">
              <a:latin typeface="+mn-ea"/>
            </a:endParaRPr>
          </a:p>
          <a:p>
            <a:pPr marL="299653" indent="-299653">
              <a:lnSpc>
                <a:spcPct val="150000"/>
              </a:lnSpc>
              <a:spcAft>
                <a:spcPts val="357"/>
              </a:spcAft>
              <a:buClr>
                <a:srgbClr val="1185D1"/>
              </a:buClr>
            </a:pPr>
            <a:r>
              <a:rPr lang="en-US" altLang="ko-KR" sz="1500" b="1" spc="-119" dirty="0" smtClean="0">
                <a:solidFill>
                  <a:schemeClr val="accent6"/>
                </a:solidFill>
                <a:latin typeface="+mn-ea"/>
              </a:rPr>
              <a:t>❷</a:t>
            </a:r>
            <a:r>
              <a:rPr lang="en-US" altLang="ko-KR" sz="1500" b="1" spc="-119" dirty="0" smtClean="0">
                <a:solidFill>
                  <a:srgbClr val="1185D1"/>
                </a:solidFill>
                <a:latin typeface="+mn-ea"/>
              </a:rPr>
              <a:t> 	</a:t>
            </a:r>
            <a:r>
              <a:rPr lang="ko-KR" altLang="en-US" sz="1500" b="1" spc="-119" dirty="0" err="1" smtClean="0">
                <a:latin typeface="+mn-ea"/>
              </a:rPr>
              <a:t>달비계</a:t>
            </a:r>
            <a:r>
              <a:rPr lang="ko-KR" altLang="en-US" sz="1500" b="1" spc="-119" dirty="0" smtClean="0">
                <a:latin typeface="+mn-ea"/>
              </a:rPr>
              <a:t> 작업 시에는 </a:t>
            </a:r>
            <a:r>
              <a:rPr lang="ko-KR" altLang="en-US" sz="1500" b="1" spc="-119" dirty="0" err="1" smtClean="0">
                <a:latin typeface="+mn-ea"/>
              </a:rPr>
              <a:t>수직구명줄을</a:t>
            </a:r>
            <a:r>
              <a:rPr lang="ko-KR" altLang="en-US" sz="1500" b="1" spc="-119" dirty="0" smtClean="0">
                <a:latin typeface="+mn-ea"/>
              </a:rPr>
              <a:t> 별도로 설치하여 작업자가 </a:t>
            </a:r>
            <a:r>
              <a:rPr lang="ko-KR" altLang="en-US" sz="1500" b="1" spc="-119" dirty="0" err="1" smtClean="0">
                <a:latin typeface="+mn-ea"/>
              </a:rPr>
              <a:t>수직구명줄에</a:t>
            </a:r>
            <a:r>
              <a:rPr lang="ko-KR" altLang="en-US" sz="1500" b="1" spc="-119" dirty="0" smtClean="0">
                <a:latin typeface="+mn-ea"/>
              </a:rPr>
              <a:t> 추락</a:t>
            </a:r>
            <a:r>
              <a:rPr lang="en-US" altLang="ko-KR" sz="1500" b="1" spc="-119" dirty="0" smtClean="0">
                <a:latin typeface="+mn-ea"/>
              </a:rPr>
              <a:t>(</a:t>
            </a:r>
            <a:r>
              <a:rPr lang="ko-KR" altLang="en-US" sz="1500" b="1" spc="-119" dirty="0" smtClean="0">
                <a:latin typeface="+mn-ea"/>
              </a:rPr>
              <a:t>떨어짐</a:t>
            </a:r>
            <a:r>
              <a:rPr lang="en-US" altLang="ko-KR" sz="1500" b="1" spc="-119" dirty="0" smtClean="0">
                <a:latin typeface="+mn-ea"/>
              </a:rPr>
              <a:t>)</a:t>
            </a:r>
            <a:r>
              <a:rPr lang="ko-KR" altLang="en-US" sz="1500" b="1" spc="-119" dirty="0" err="1" smtClean="0">
                <a:latin typeface="+mn-ea"/>
              </a:rPr>
              <a:t>방지대를</a:t>
            </a:r>
            <a:r>
              <a:rPr lang="ko-KR" altLang="en-US" sz="1500" b="1" spc="-119" dirty="0" smtClean="0">
                <a:latin typeface="+mn-ea"/>
              </a:rPr>
              <a:t>   걸고 작업하여 떨어짐에 의한 재해를 예방</a:t>
            </a:r>
            <a:endParaRPr lang="ko-KR" altLang="en-US" sz="1500" b="1" spc="-119" dirty="0">
              <a:latin typeface="+mn-e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55599" y="1572406"/>
            <a:ext cx="2404952" cy="5405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ct val="50000"/>
              </a:lnSpc>
              <a:spcAft>
                <a:spcPts val="799"/>
              </a:spcAft>
            </a:pPr>
            <a:r>
              <a:rPr lang="en-US" altLang="ko-KR" sz="1400" b="1" spc="-133" dirty="0" smtClean="0">
                <a:solidFill>
                  <a:srgbClr val="CDB4F2"/>
                </a:solidFill>
                <a:latin typeface="+mj-ea"/>
                <a:ea typeface="+mj-ea"/>
              </a:rPr>
              <a:t>10. </a:t>
            </a:r>
            <a:r>
              <a:rPr lang="ko-KR" altLang="en-US" sz="1400" b="1" spc="-133" dirty="0" smtClean="0">
                <a:solidFill>
                  <a:srgbClr val="CDB4F2"/>
                </a:solidFill>
                <a:latin typeface="+mj-ea"/>
                <a:ea typeface="+mj-ea"/>
              </a:rPr>
              <a:t>외부 도장공사</a:t>
            </a:r>
            <a:endParaRPr lang="en-US" altLang="ko-KR" sz="1400" b="1" spc="-133" dirty="0" smtClean="0">
              <a:solidFill>
                <a:srgbClr val="CDB4F2"/>
              </a:solidFill>
              <a:latin typeface="+mj-ea"/>
              <a:ea typeface="+mj-ea"/>
            </a:endParaRPr>
          </a:p>
          <a:p>
            <a:pPr marL="383558" indent="-383558">
              <a:lnSpc>
                <a:spcPct val="50000"/>
              </a:lnSpc>
              <a:spcAft>
                <a:spcPts val="799"/>
              </a:spcAft>
            </a:pPr>
            <a:r>
              <a:rPr lang="en-US" altLang="ko-KR" sz="1400" b="1" spc="-133" dirty="0" smtClean="0">
                <a:solidFill>
                  <a:srgbClr val="CDB4F2"/>
                </a:solidFill>
                <a:latin typeface="+mj-ea"/>
                <a:ea typeface="+mj-ea"/>
              </a:rPr>
              <a:t>     (</a:t>
            </a:r>
            <a:r>
              <a:rPr lang="ko-KR" altLang="en-US" sz="1400" b="1" spc="-133" dirty="0" smtClean="0">
                <a:solidFill>
                  <a:srgbClr val="CDB4F2"/>
                </a:solidFill>
                <a:latin typeface="+mj-ea"/>
                <a:ea typeface="+mj-ea"/>
              </a:rPr>
              <a:t>떨어짐</a:t>
            </a:r>
            <a:r>
              <a:rPr lang="en-US" altLang="ko-KR" sz="1400" b="1" spc="-133" dirty="0" smtClean="0">
                <a:solidFill>
                  <a:srgbClr val="CDB4F2"/>
                </a:solidFill>
                <a:latin typeface="+mj-ea"/>
                <a:ea typeface="+mj-ea"/>
              </a:rPr>
              <a:t>)</a:t>
            </a:r>
          </a:p>
          <a:p>
            <a:pPr marL="383558" indent="-383558">
              <a:lnSpc>
                <a:spcPct val="50000"/>
              </a:lnSpc>
              <a:spcAft>
                <a:spcPts val="799"/>
              </a:spcAft>
            </a:pPr>
            <a:endParaRPr lang="ko-KR" altLang="en-US" sz="1400" b="1" spc="-133" dirty="0">
              <a:solidFill>
                <a:srgbClr val="CDB4F2"/>
              </a:solidFill>
              <a:latin typeface="+mj-ea"/>
              <a:ea typeface="+mj-ea"/>
            </a:endParaRP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4287" y="3213770"/>
            <a:ext cx="2376264" cy="4206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230" indent="-171230">
              <a:spcAft>
                <a:spcPts val="357"/>
              </a:spcAft>
            </a:pPr>
            <a:r>
              <a:rPr lang="ko-KR" altLang="en-US" sz="1200" spc="-59" dirty="0" smtClean="0">
                <a:latin typeface="+mn-ea"/>
              </a:rPr>
              <a:t>상</a:t>
            </a:r>
            <a:r>
              <a:rPr lang="en-US" altLang="ko-KR" sz="1200" spc="-59" dirty="0" smtClean="0">
                <a:latin typeface="+mn-ea"/>
              </a:rPr>
              <a:t>·</a:t>
            </a:r>
            <a:r>
              <a:rPr lang="ko-KR" altLang="en-US" sz="1200" spc="-59" dirty="0" smtClean="0">
                <a:latin typeface="+mn-ea"/>
              </a:rPr>
              <a:t>하수도공사의 사망재해는 전체 </a:t>
            </a:r>
            <a:endParaRPr lang="en-US" altLang="ko-KR" sz="1200" spc="-59" dirty="0" smtClean="0">
              <a:latin typeface="+mn-ea"/>
            </a:endParaRPr>
          </a:p>
          <a:p>
            <a:pPr marL="171230" indent="-171230">
              <a:spcAft>
                <a:spcPts val="357"/>
              </a:spcAft>
            </a:pPr>
            <a:r>
              <a:rPr lang="ko-KR" altLang="en-US" sz="1200" spc="-59" dirty="0" smtClean="0">
                <a:latin typeface="+mn-ea"/>
              </a:rPr>
              <a:t>사망재해의 </a:t>
            </a:r>
            <a:r>
              <a:rPr lang="en-US" altLang="ko-KR" sz="1200" spc="-59" dirty="0" smtClean="0">
                <a:solidFill>
                  <a:srgbClr val="1185D1"/>
                </a:solidFill>
                <a:latin typeface="+mn-ea"/>
              </a:rPr>
              <a:t>3%</a:t>
            </a:r>
            <a:r>
              <a:rPr lang="en-US" altLang="ko-KR" sz="1200" spc="-59" dirty="0" smtClean="0">
                <a:latin typeface="+mn-ea"/>
              </a:rPr>
              <a:t> </a:t>
            </a:r>
            <a:r>
              <a:rPr lang="ko-KR" altLang="en-US" sz="1200" spc="-59" dirty="0" smtClean="0">
                <a:latin typeface="+mn-ea"/>
              </a:rPr>
              <a:t>점유</a:t>
            </a:r>
            <a:endParaRPr lang="ko-KR" altLang="en-US" sz="1200" spc="-59" dirty="0">
              <a:latin typeface="+mn-ea"/>
            </a:endParaRPr>
          </a:p>
        </p:txBody>
      </p:sp>
      <p:grpSp>
        <p:nvGrpSpPr>
          <p:cNvPr id="3" name="그룹 2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4" name="직사각형 3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3</a:t>
              </a:r>
              <a:endParaRPr lang="ko-KR" altLang="en-US" sz="3800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사망사고 다발 </a:t>
              </a:r>
              <a:r>
                <a:rPr lang="ko-KR" altLang="en-US" sz="2800" b="1" spc="-133" dirty="0" err="1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작업공종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655599" y="1572406"/>
            <a:ext cx="2404952" cy="9161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ct val="700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11.</a:t>
            </a:r>
          </a:p>
          <a:p>
            <a:pPr marL="383558" indent="-383558">
              <a:lnSpc>
                <a:spcPct val="700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상</a:t>
            </a:r>
            <a:r>
              <a:rPr lang="en-US" altLang="ko-KR" sz="2200" b="1" spc="-133" dirty="0" smtClean="0">
                <a:solidFill>
                  <a:srgbClr val="33CCCC"/>
                </a:solidFill>
                <a:latin typeface="맑은 고딕"/>
                <a:ea typeface="맑은 고딕"/>
              </a:rPr>
              <a:t>·</a:t>
            </a:r>
            <a:r>
              <a:rPr lang="ko-KR" altLang="en-US" sz="2200" b="1" spc="-133" dirty="0" smtClean="0">
                <a:solidFill>
                  <a:srgbClr val="33CCCC"/>
                </a:solidFill>
                <a:latin typeface="맑은 고딕"/>
                <a:ea typeface="맑은 고딕"/>
              </a:rPr>
              <a:t>하수도 </a:t>
            </a: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공사</a:t>
            </a:r>
            <a:endParaRPr lang="en-US" altLang="ko-KR" sz="2200" b="1" spc="-133" dirty="0" smtClean="0">
              <a:solidFill>
                <a:srgbClr val="33CCCC"/>
              </a:solidFill>
              <a:latin typeface="+mj-ea"/>
              <a:ea typeface="+mj-ea"/>
            </a:endParaRPr>
          </a:p>
          <a:p>
            <a:pPr marL="383558" indent="-383558">
              <a:lnSpc>
                <a:spcPct val="70000"/>
              </a:lnSpc>
              <a:spcAft>
                <a:spcPts val="799"/>
              </a:spcAft>
            </a:pPr>
            <a:r>
              <a:rPr lang="en-US" altLang="ko-KR" sz="2200" b="1" spc="-300" dirty="0" smtClean="0">
                <a:solidFill>
                  <a:srgbClr val="33CCCC"/>
                </a:solidFill>
                <a:latin typeface="+mj-ea"/>
                <a:ea typeface="+mj-ea"/>
              </a:rPr>
              <a:t>(</a:t>
            </a:r>
            <a:r>
              <a:rPr lang="ko-KR" altLang="en-US" sz="2200" b="1" spc="-300" dirty="0" smtClean="0">
                <a:solidFill>
                  <a:srgbClr val="33CCCC"/>
                </a:solidFill>
                <a:latin typeface="+mj-ea"/>
                <a:ea typeface="+mj-ea"/>
              </a:rPr>
              <a:t>무너짐</a:t>
            </a:r>
            <a:r>
              <a:rPr lang="en-US" altLang="ko-KR" sz="2200" b="1" spc="-300" dirty="0" smtClean="0">
                <a:solidFill>
                  <a:srgbClr val="33CCCC"/>
                </a:solidFill>
                <a:latin typeface="+mj-ea"/>
                <a:ea typeface="+mj-ea"/>
              </a:rPr>
              <a:t>, </a:t>
            </a:r>
            <a:r>
              <a:rPr lang="ko-KR" altLang="en-US" sz="2200" b="1" spc="-300" dirty="0" smtClean="0">
                <a:solidFill>
                  <a:srgbClr val="33CCCC"/>
                </a:solidFill>
                <a:latin typeface="+mj-ea"/>
                <a:ea typeface="+mj-ea"/>
              </a:rPr>
              <a:t>부딪힘</a:t>
            </a:r>
            <a:r>
              <a:rPr lang="en-US" altLang="ko-KR" sz="2200" b="1" spc="-300" dirty="0" smtClean="0">
                <a:solidFill>
                  <a:srgbClr val="33CCCC"/>
                </a:solidFill>
                <a:latin typeface="+mj-ea"/>
                <a:ea typeface="+mj-ea"/>
              </a:rPr>
              <a:t>, </a:t>
            </a:r>
            <a:r>
              <a:rPr lang="ko-KR" altLang="en-US" sz="2200" b="1" spc="-300" dirty="0" smtClean="0">
                <a:solidFill>
                  <a:srgbClr val="33CCCC"/>
                </a:solidFill>
                <a:latin typeface="+mj-ea"/>
                <a:ea typeface="+mj-ea"/>
              </a:rPr>
              <a:t>맞음</a:t>
            </a:r>
            <a:r>
              <a:rPr lang="en-US" altLang="ko-KR" sz="2200" b="1" spc="-300" dirty="0" smtClean="0">
                <a:solidFill>
                  <a:srgbClr val="33CCCC"/>
                </a:solidFill>
                <a:latin typeface="+mj-ea"/>
                <a:ea typeface="+mj-ea"/>
              </a:rPr>
              <a:t>)</a:t>
            </a:r>
            <a:endParaRPr lang="ko-KR" altLang="en-US" sz="2200" b="1" spc="-300" dirty="0">
              <a:solidFill>
                <a:srgbClr val="33CCCC"/>
              </a:solidFill>
              <a:latin typeface="+mj-ea"/>
              <a:ea typeface="+mj-e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4287" y="2637706"/>
            <a:ext cx="2471642" cy="2662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ct val="120000"/>
              </a:lnSpc>
            </a:pPr>
            <a:r>
              <a:rPr lang="ko-KR" altLang="en-US" sz="1600" b="1" spc="-133" dirty="0" smtClean="0">
                <a:solidFill>
                  <a:srgbClr val="666699"/>
                </a:solidFill>
                <a:latin typeface="+mj-ea"/>
                <a:ea typeface="+mj-ea"/>
              </a:rPr>
              <a:t>관 부설 작업</a:t>
            </a:r>
            <a:endParaRPr lang="ko-KR" altLang="en-US" sz="1600" b="1" spc="-133" dirty="0">
              <a:solidFill>
                <a:srgbClr val="666699"/>
              </a:solidFill>
              <a:latin typeface="+mj-ea"/>
              <a:ea typeface="+mj-ea"/>
            </a:endParaRPr>
          </a:p>
        </p:txBody>
      </p:sp>
      <p:grpSp>
        <p:nvGrpSpPr>
          <p:cNvPr id="17" name="그룹 16"/>
          <p:cNvGrpSpPr/>
          <p:nvPr/>
        </p:nvGrpSpPr>
        <p:grpSpPr>
          <a:xfrm>
            <a:off x="3826141" y="1572406"/>
            <a:ext cx="5994846" cy="4505390"/>
            <a:chOff x="1023129" y="2124492"/>
            <a:chExt cx="4791250" cy="3600834"/>
          </a:xfrm>
        </p:grpSpPr>
        <p:sp>
          <p:nvSpPr>
            <p:cNvPr id="18" name="Rounded Rectangle 4"/>
            <p:cNvSpPr/>
            <p:nvPr/>
          </p:nvSpPr>
          <p:spPr>
            <a:xfrm>
              <a:off x="1023129" y="2124492"/>
              <a:ext cx="4791250" cy="3600834"/>
            </a:xfrm>
            <a:prstGeom prst="roundRect">
              <a:avLst>
                <a:gd name="adj" fmla="val 4616"/>
              </a:avLst>
            </a:prstGeom>
            <a:blipFill rotWithShape="1">
              <a:blip r:embed="rId2" cstate="print"/>
              <a:stretch>
                <a:fillRect/>
              </a:stretch>
            </a:blipFill>
            <a:ln w="3810"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en-US"/>
            </a:p>
          </p:txBody>
        </p:sp>
        <p:sp>
          <p:nvSpPr>
            <p:cNvPr id="19" name="Rounded Rectangle 12"/>
            <p:cNvSpPr/>
            <p:nvPr/>
          </p:nvSpPr>
          <p:spPr>
            <a:xfrm>
              <a:off x="1142207" y="2245381"/>
              <a:ext cx="1549896" cy="1072474"/>
            </a:xfrm>
            <a:prstGeom prst="roundRect">
              <a:avLst>
                <a:gd name="adj" fmla="val 6696"/>
              </a:avLst>
            </a:prstGeom>
            <a:solidFill>
              <a:schemeClr val="bg1"/>
            </a:solidFill>
            <a:ln w="25400" cap="rnd">
              <a:solidFill>
                <a:srgbClr val="1185D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85615" tIns="42808" rIns="85615" bIns="42808" rtlCol="0" anchor="ctr">
              <a:spAutoFit/>
            </a:bodyPr>
            <a:lstStyle/>
            <a:p>
              <a:pPr>
                <a:lnSpc>
                  <a:spcPts val="1546"/>
                </a:lnSpc>
                <a:spcAft>
                  <a:spcPts val="357"/>
                </a:spcAft>
              </a:pPr>
              <a:r>
                <a:rPr lang="ko-KR" altLang="en-US" sz="1300" spc="-119" dirty="0" err="1">
                  <a:solidFill>
                    <a:prstClr val="black"/>
                  </a:solidFill>
                  <a:latin typeface="맑은 고딕"/>
                </a:rPr>
                <a:t>굴착면</a:t>
              </a:r>
              <a:r>
                <a:rPr lang="ko-KR" altLang="en-US" sz="1300" spc="-119" dirty="0">
                  <a:solidFill>
                    <a:prstClr val="black"/>
                  </a:solidFill>
                  <a:latin typeface="맑은 고딕"/>
                </a:rPr>
                <a:t> </a:t>
              </a:r>
              <a:r>
                <a:rPr lang="ko-KR" altLang="en-US" sz="1300" spc="-119" dirty="0" smtClean="0">
                  <a:solidFill>
                    <a:prstClr val="black"/>
                  </a:solidFill>
                  <a:latin typeface="맑은 고딕"/>
                </a:rPr>
                <a:t>상부에 적재된 토사의 중량으로 </a:t>
              </a:r>
              <a:r>
                <a:rPr lang="ko-KR" altLang="en-US" sz="1300" spc="-119" dirty="0" err="1" smtClean="0">
                  <a:solidFill>
                    <a:prstClr val="black"/>
                  </a:solidFill>
                  <a:latin typeface="맑은 고딕"/>
                </a:rPr>
                <a:t>법면</a:t>
              </a:r>
              <a:r>
                <a:rPr lang="ko-KR" altLang="en-US" sz="1300" spc="-119" dirty="0" smtClean="0">
                  <a:solidFill>
                    <a:prstClr val="black"/>
                  </a:solidFill>
                  <a:latin typeface="맑은 고딕"/>
                </a:rPr>
                <a:t> 붕괴위험 </a:t>
              </a:r>
              <a:r>
                <a:rPr lang="ko-KR" altLang="en-US" sz="1300" spc="-119" dirty="0" err="1" smtClean="0">
                  <a:solidFill>
                    <a:prstClr val="black"/>
                  </a:solidFill>
                  <a:latin typeface="맑은 고딕"/>
                </a:rPr>
                <a:t>굴착면</a:t>
              </a:r>
              <a:r>
                <a:rPr lang="ko-KR" altLang="en-US" sz="1300" spc="-119" dirty="0" smtClean="0">
                  <a:solidFill>
                    <a:prstClr val="black"/>
                  </a:solidFill>
                  <a:latin typeface="맑은 고딕"/>
                </a:rPr>
                <a:t> 상부에 굴착토사 적재 금지</a:t>
              </a:r>
              <a:endParaRPr lang="en-US" altLang="ko-KR" sz="1300" spc="-119" dirty="0" smtClean="0">
                <a:solidFill>
                  <a:prstClr val="black"/>
                </a:solidFill>
                <a:latin typeface="맑은 고딕"/>
              </a:endParaRPr>
            </a:p>
            <a:p>
              <a:pPr>
                <a:lnSpc>
                  <a:spcPts val="1546"/>
                </a:lnSpc>
                <a:spcAft>
                  <a:spcPts val="357"/>
                </a:spcAft>
              </a:pP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장비 </a:t>
              </a:r>
              <a:r>
                <a:rPr lang="ko-KR" altLang="en-US" sz="1300" b="1" spc="-119" dirty="0">
                  <a:solidFill>
                    <a:srgbClr val="1185D1"/>
                  </a:solidFill>
                  <a:latin typeface="맑은 고딕"/>
                </a:rPr>
                <a:t>앞 </a:t>
              </a: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굴착 면에 근로자</a:t>
              </a:r>
              <a: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  <a:t> </a:t>
              </a: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접근금지</a:t>
              </a:r>
              <a:endParaRPr lang="en-US" altLang="ko-KR" sz="1300" b="1" spc="-119" dirty="0">
                <a:solidFill>
                  <a:srgbClr val="1185D1"/>
                </a:solidFill>
                <a:latin typeface="맑은 고딕"/>
              </a:endParaRPr>
            </a:p>
          </p:txBody>
        </p:sp>
        <p:cxnSp>
          <p:nvCxnSpPr>
            <p:cNvPr id="20" name="Straight Arrow Connector 13"/>
            <p:cNvCxnSpPr/>
            <p:nvPr/>
          </p:nvCxnSpPr>
          <p:spPr>
            <a:xfrm>
              <a:off x="2556765" y="3328348"/>
              <a:ext cx="0" cy="543478"/>
            </a:xfrm>
            <a:prstGeom prst="straightConnector1">
              <a:avLst/>
            </a:prstGeom>
            <a:ln>
              <a:solidFill>
                <a:srgbClr val="1185D1"/>
              </a:solidFill>
              <a:tailEnd type="oval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ounded Rectangle 14"/>
            <p:cNvSpPr/>
            <p:nvPr/>
          </p:nvSpPr>
          <p:spPr>
            <a:xfrm>
              <a:off x="3323279" y="2391463"/>
              <a:ext cx="2392040" cy="772477"/>
            </a:xfrm>
            <a:prstGeom prst="roundRect">
              <a:avLst>
                <a:gd name="adj" fmla="val 6696"/>
              </a:avLst>
            </a:prstGeom>
            <a:solidFill>
              <a:schemeClr val="bg1"/>
            </a:solidFill>
            <a:ln w="25400" cap="rnd">
              <a:solidFill>
                <a:srgbClr val="1185D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108731" tIns="54366" rIns="108731" bIns="54366" rtlCol="0" anchor="ctr">
              <a:spAutoFit/>
            </a:bodyPr>
            <a:lstStyle/>
            <a:p>
              <a:pPr>
                <a:lnSpc>
                  <a:spcPts val="1546"/>
                </a:lnSpc>
                <a:spcAft>
                  <a:spcPts val="357"/>
                </a:spcAft>
              </a:pPr>
              <a:r>
                <a:rPr lang="ko-KR" altLang="en-US" sz="1300" spc="-119" dirty="0">
                  <a:solidFill>
                    <a:prstClr val="black"/>
                  </a:solidFill>
                  <a:latin typeface="맑은 고딕"/>
                </a:rPr>
                <a:t>굴착면 내부 근로자가 </a:t>
              </a:r>
              <a:r>
                <a:rPr lang="ko-KR" altLang="en-US" sz="1300" spc="-119" dirty="0" smtClean="0">
                  <a:solidFill>
                    <a:prstClr val="black"/>
                  </a:solidFill>
                  <a:latin typeface="맑은 고딕"/>
                </a:rPr>
                <a:t>장비</a:t>
              </a:r>
              <a:r>
                <a:rPr lang="en-US" altLang="ko-KR" sz="1300" spc="-119" dirty="0" smtClean="0">
                  <a:solidFill>
                    <a:prstClr val="black"/>
                  </a:solidFill>
                  <a:latin typeface="맑은 고딕"/>
                </a:rPr>
                <a:t> </a:t>
              </a:r>
              <a:r>
                <a:rPr lang="ko-KR" altLang="en-US" sz="1300" spc="-119" dirty="0" smtClean="0">
                  <a:solidFill>
                    <a:prstClr val="black"/>
                  </a:solidFill>
                  <a:latin typeface="맑은 고딕"/>
                </a:rPr>
                <a:t>운전자 </a:t>
              </a:r>
              <a:r>
                <a:rPr lang="ko-KR" altLang="en-US" sz="1300" spc="-119" dirty="0">
                  <a:solidFill>
                    <a:prstClr val="black"/>
                  </a:solidFill>
                  <a:latin typeface="맑은 고딕"/>
                </a:rPr>
                <a:t>위치에서 </a:t>
              </a:r>
              <a:r>
                <a:rPr lang="ko-KR" altLang="en-US" sz="1300" spc="-119" dirty="0" smtClean="0">
                  <a:solidFill>
                    <a:prstClr val="black"/>
                  </a:solidFill>
                  <a:latin typeface="맑은 고딕"/>
                </a:rPr>
                <a:t>안보일</a:t>
              </a:r>
              <a:r>
                <a:rPr lang="en-US" altLang="ko-KR" sz="1300" spc="-119" dirty="0" smtClean="0">
                  <a:solidFill>
                    <a:prstClr val="black"/>
                  </a:solidFill>
                  <a:latin typeface="맑은 고딕"/>
                </a:rPr>
                <a:t> </a:t>
              </a:r>
              <a:br>
                <a:rPr lang="en-US" altLang="ko-KR" sz="1300" spc="-119" dirty="0" smtClean="0">
                  <a:solidFill>
                    <a:prstClr val="black"/>
                  </a:solidFill>
                  <a:latin typeface="맑은 고딕"/>
                </a:rPr>
              </a:br>
              <a:r>
                <a:rPr lang="ko-KR" altLang="en-US" sz="1300" spc="-119" dirty="0" smtClean="0">
                  <a:solidFill>
                    <a:prstClr val="black"/>
                  </a:solidFill>
                  <a:latin typeface="맑은 고딕"/>
                </a:rPr>
                <a:t>경우 </a:t>
              </a:r>
              <a:r>
                <a:rPr lang="ko-KR" altLang="en-US" sz="1300" spc="-119" dirty="0">
                  <a:solidFill>
                    <a:prstClr val="black"/>
                  </a:solidFill>
                  <a:latin typeface="맑은 고딕"/>
                </a:rPr>
                <a:t>버킷에 부딪힐 </a:t>
              </a:r>
              <a:r>
                <a:rPr lang="ko-KR" altLang="en-US" sz="1300" spc="-119" dirty="0" smtClean="0">
                  <a:solidFill>
                    <a:prstClr val="black"/>
                  </a:solidFill>
                  <a:latin typeface="맑은 고딕"/>
                </a:rPr>
                <a:t>위험</a:t>
              </a:r>
              <a:endParaRPr lang="en-US" altLang="ko-KR" sz="1300" spc="-119" dirty="0" smtClean="0">
                <a:solidFill>
                  <a:prstClr val="black"/>
                </a:solidFill>
                <a:latin typeface="맑은 고딕"/>
              </a:endParaRPr>
            </a:p>
            <a:p>
              <a:pPr>
                <a:lnSpc>
                  <a:spcPts val="1546"/>
                </a:lnSpc>
                <a:spcAft>
                  <a:spcPts val="357"/>
                </a:spcAft>
              </a:pP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장비운전원은 유도자의</a:t>
              </a:r>
              <a: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  <a:t> </a:t>
              </a: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신호에 </a:t>
              </a:r>
              <a:r>
                <a:rPr lang="ko-KR" altLang="en-US" sz="1300" b="1" spc="-119" dirty="0">
                  <a:solidFill>
                    <a:srgbClr val="1185D1"/>
                  </a:solidFill>
                  <a:latin typeface="맑은 고딕"/>
                </a:rPr>
                <a:t>따라야 함</a:t>
              </a:r>
            </a:p>
          </p:txBody>
        </p:sp>
        <p:sp>
          <p:nvSpPr>
            <p:cNvPr id="22" name="Rounded Rectangle 26"/>
            <p:cNvSpPr/>
            <p:nvPr/>
          </p:nvSpPr>
          <p:spPr>
            <a:xfrm>
              <a:off x="2653762" y="5142764"/>
              <a:ext cx="3055115" cy="433725"/>
            </a:xfrm>
            <a:prstGeom prst="roundRect">
              <a:avLst>
                <a:gd name="adj" fmla="val 6696"/>
              </a:avLst>
            </a:prstGeom>
            <a:solidFill>
              <a:schemeClr val="bg1"/>
            </a:solidFill>
            <a:ln w="25400" cap="rnd">
              <a:solidFill>
                <a:srgbClr val="1185D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85615" tIns="42808" rIns="85615" bIns="42808" rtlCol="0" anchor="ctr">
              <a:spAutoFit/>
            </a:bodyPr>
            <a:lstStyle/>
            <a:p>
              <a:pPr>
                <a:lnSpc>
                  <a:spcPts val="1546"/>
                </a:lnSpc>
                <a:spcAft>
                  <a:spcPts val="357"/>
                </a:spcAft>
              </a:pPr>
              <a:r>
                <a:rPr lang="ko-KR" altLang="en-US" sz="1300" spc="-119" dirty="0">
                  <a:solidFill>
                    <a:prstClr val="black"/>
                  </a:solidFill>
                  <a:latin typeface="맑은 고딕"/>
                </a:rPr>
                <a:t>경사면을 수직에 </a:t>
              </a:r>
              <a:r>
                <a:rPr lang="ko-KR" altLang="en-US" sz="1300" spc="-119" dirty="0" smtClean="0">
                  <a:solidFill>
                    <a:prstClr val="black"/>
                  </a:solidFill>
                  <a:latin typeface="맑은 고딕"/>
                </a:rPr>
                <a:t>가깝게</a:t>
              </a:r>
              <a:r>
                <a:rPr lang="en-US" altLang="ko-KR" sz="1300" spc="-119" dirty="0" smtClean="0">
                  <a:solidFill>
                    <a:prstClr val="black"/>
                  </a:solidFill>
                  <a:latin typeface="맑은 고딕"/>
                </a:rPr>
                <a:t> </a:t>
              </a:r>
              <a:r>
                <a:rPr lang="ko-KR" altLang="en-US" sz="1300" spc="-119" dirty="0" smtClean="0">
                  <a:solidFill>
                    <a:prstClr val="black"/>
                  </a:solidFill>
                  <a:latin typeface="맑은 고딕"/>
                </a:rPr>
                <a:t>굴착한 </a:t>
              </a:r>
              <a:r>
                <a:rPr lang="ko-KR" altLang="en-US" sz="1300" spc="-119" dirty="0">
                  <a:solidFill>
                    <a:prstClr val="black"/>
                  </a:solidFill>
                  <a:latin typeface="맑은 고딕"/>
                </a:rPr>
                <a:t>경우 토사 붕괴 </a:t>
              </a:r>
              <a:r>
                <a:rPr lang="ko-KR" altLang="en-US" sz="1300" spc="-119" dirty="0" smtClean="0">
                  <a:solidFill>
                    <a:prstClr val="black"/>
                  </a:solidFill>
                  <a:latin typeface="맑은 고딕"/>
                </a:rPr>
                <a:t>위험</a:t>
              </a:r>
              <a:endParaRPr lang="en-US" altLang="ko-KR" sz="1300" spc="-119" dirty="0" smtClean="0">
                <a:solidFill>
                  <a:prstClr val="black"/>
                </a:solidFill>
                <a:latin typeface="맑은 고딕"/>
              </a:endParaRPr>
            </a:p>
            <a:p>
              <a:pPr>
                <a:lnSpc>
                  <a:spcPts val="1546"/>
                </a:lnSpc>
                <a:spcAft>
                  <a:spcPts val="357"/>
                </a:spcAft>
              </a:pPr>
              <a:r>
                <a:rPr lang="ko-KR" altLang="en-US" sz="1300" b="1" spc="-119" dirty="0" err="1" smtClean="0">
                  <a:solidFill>
                    <a:srgbClr val="1185D1"/>
                  </a:solidFill>
                  <a:latin typeface="맑은 고딕"/>
                </a:rPr>
                <a:t>굴착면</a:t>
              </a: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 기울기 기준 준수 우측 </a:t>
              </a:r>
              <a: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  <a:t>&lt;</a:t>
              </a: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표</a:t>
              </a:r>
              <a: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  <a:t>&gt; </a:t>
              </a: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참고</a:t>
              </a:r>
              <a:endParaRPr lang="en-US" altLang="ko-KR" sz="1300" b="1" spc="-119" dirty="0" smtClean="0">
                <a:solidFill>
                  <a:srgbClr val="1185D1"/>
                </a:solidFill>
                <a:latin typeface="맑은 고딕"/>
              </a:endParaRPr>
            </a:p>
          </p:txBody>
        </p:sp>
        <p:cxnSp>
          <p:nvCxnSpPr>
            <p:cNvPr id="23" name="Straight Arrow Connector 35"/>
            <p:cNvCxnSpPr/>
            <p:nvPr/>
          </p:nvCxnSpPr>
          <p:spPr>
            <a:xfrm flipV="1">
              <a:off x="4055931" y="4302356"/>
              <a:ext cx="0" cy="840408"/>
            </a:xfrm>
            <a:prstGeom prst="straightConnector1">
              <a:avLst/>
            </a:prstGeom>
            <a:ln>
              <a:solidFill>
                <a:srgbClr val="1185D1"/>
              </a:solidFill>
              <a:tailEnd type="oval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37"/>
            <p:cNvCxnSpPr>
              <a:stCxn id="21" idx="2"/>
            </p:cNvCxnSpPr>
            <p:nvPr/>
          </p:nvCxnSpPr>
          <p:spPr>
            <a:xfrm flipH="1">
              <a:off x="3969553" y="3163940"/>
              <a:ext cx="549747" cy="322598"/>
            </a:xfrm>
            <a:prstGeom prst="straightConnector1">
              <a:avLst/>
            </a:prstGeom>
            <a:ln>
              <a:solidFill>
                <a:srgbClr val="1185D1"/>
              </a:solidFill>
              <a:tailEnd type="oval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9" name="표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1667023"/>
              </p:ext>
            </p:extLst>
          </p:nvPr>
        </p:nvGraphicFramePr>
        <p:xfrm>
          <a:off x="9856235" y="5069426"/>
          <a:ext cx="2237258" cy="146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1075"/>
                <a:gridCol w="720080"/>
                <a:gridCol w="936103"/>
              </a:tblGrid>
              <a:tr h="12071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0" dirty="0" err="1" smtClean="0">
                          <a:solidFill>
                            <a:schemeClr val="tx1"/>
                          </a:solidFill>
                        </a:rPr>
                        <a:t>굴착면</a:t>
                      </a:r>
                      <a:endParaRPr lang="ko-KR" altLang="en-US" sz="10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</a:rPr>
                        <a:t>지반종류</a:t>
                      </a:r>
                      <a:endParaRPr lang="ko-KR" altLang="en-US" sz="10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</a:rPr>
                        <a:t>기울기 기준</a:t>
                      </a:r>
                      <a:endParaRPr lang="ko-KR" altLang="en-US" sz="10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20719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0" dirty="0" err="1" smtClean="0">
                          <a:solidFill>
                            <a:schemeClr val="tx1"/>
                          </a:solidFill>
                        </a:rPr>
                        <a:t>보통흙</a:t>
                      </a:r>
                      <a:endParaRPr lang="en-US" altLang="ko-KR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</a:rPr>
                        <a:t>습지</a:t>
                      </a:r>
                      <a:endParaRPr lang="ko-KR" altLang="en-US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</a:rPr>
                        <a:t>1:1~1:1.5</a:t>
                      </a:r>
                      <a:endParaRPr lang="ko-KR" altLang="en-US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20719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05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</a:rPr>
                        <a:t>건지</a:t>
                      </a:r>
                      <a:endParaRPr lang="ko-KR" altLang="en-US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</a:rPr>
                        <a:t>1:0.5~1:1</a:t>
                      </a:r>
                      <a:endParaRPr lang="ko-KR" altLang="en-US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20719">
                <a:tc rowSpan="3"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</a:rPr>
                        <a:t>암반</a:t>
                      </a:r>
                      <a:endParaRPr lang="ko-KR" altLang="en-US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0" dirty="0" err="1" smtClean="0">
                          <a:solidFill>
                            <a:schemeClr val="tx1"/>
                          </a:solidFill>
                        </a:rPr>
                        <a:t>풍화암</a:t>
                      </a:r>
                      <a:endParaRPr lang="ko-KR" altLang="en-US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</a:rPr>
                        <a:t>1:0.8</a:t>
                      </a:r>
                      <a:endParaRPr lang="ko-KR" altLang="en-US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20719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05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0" dirty="0" err="1" smtClean="0">
                          <a:solidFill>
                            <a:schemeClr val="tx1"/>
                          </a:solidFill>
                        </a:rPr>
                        <a:t>연암</a:t>
                      </a:r>
                      <a:endParaRPr lang="ko-KR" altLang="en-US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</a:rPr>
                        <a:t>1:0.5</a:t>
                      </a:r>
                      <a:endParaRPr lang="ko-KR" altLang="en-US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20719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05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0" dirty="0" err="1" smtClean="0">
                          <a:solidFill>
                            <a:schemeClr val="tx1"/>
                          </a:solidFill>
                        </a:rPr>
                        <a:t>경암</a:t>
                      </a:r>
                      <a:endParaRPr lang="ko-KR" altLang="en-US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</a:rPr>
                        <a:t>1:0.3</a:t>
                      </a:r>
                      <a:endParaRPr lang="ko-KR" altLang="en-US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9820045" y="4823127"/>
            <a:ext cx="10081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 smtClean="0"/>
              <a:t>&lt;</a:t>
            </a:r>
            <a:r>
              <a:rPr lang="ko-KR" altLang="en-US" sz="1200" dirty="0" smtClean="0"/>
              <a:t>표</a:t>
            </a:r>
            <a:r>
              <a:rPr lang="en-US" altLang="ko-KR" sz="1200" dirty="0" smtClean="0"/>
              <a:t>&gt;</a:t>
            </a:r>
            <a:endParaRPr lang="ko-KR" alt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대각선 방향의 모서리가 잘린 사각형 4"/>
          <p:cNvSpPr/>
          <p:nvPr/>
        </p:nvSpPr>
        <p:spPr>
          <a:xfrm>
            <a:off x="3513118" y="1572406"/>
            <a:ext cx="8001056" cy="1928826"/>
          </a:xfrm>
          <a:prstGeom prst="snip2DiagRect">
            <a:avLst/>
          </a:prstGeom>
          <a:solidFill>
            <a:srgbClr val="33CCCC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70309" y="1655253"/>
            <a:ext cx="7643866" cy="169277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33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666699"/>
                </a:solidFill>
              </a:rPr>
              <a:t>• 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새로운 작업장 또는 산업현장에서의 경험부족 때문 </a:t>
            </a:r>
          </a:p>
          <a:p>
            <a:pPr>
              <a:lnSpc>
                <a:spcPts val="33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666699"/>
                </a:solidFill>
              </a:rPr>
              <a:t>•</a:t>
            </a:r>
            <a:r>
              <a:rPr lang="en-US" altLang="ko-KR" sz="1600" b="1" spc="-133" dirty="0" smtClean="0">
                <a:solidFill>
                  <a:prstClr val="white"/>
                </a:solidFill>
              </a:rPr>
              <a:t> 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작업환경과 일에 대해 낯설기 때문 </a:t>
            </a:r>
          </a:p>
          <a:p>
            <a:pPr>
              <a:lnSpc>
                <a:spcPts val="33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666699"/>
                </a:solidFill>
              </a:rPr>
              <a:t>•</a:t>
            </a:r>
            <a:r>
              <a:rPr lang="en-US" altLang="ko-KR" sz="1600" b="1" spc="-133" dirty="0" smtClean="0">
                <a:solidFill>
                  <a:prstClr val="white"/>
                </a:solidFill>
              </a:rPr>
              <a:t> 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작업을 안전하게 수행하는 방법과 내용을 잘 모르기 때문 </a:t>
            </a:r>
          </a:p>
          <a:p>
            <a:pPr>
              <a:lnSpc>
                <a:spcPts val="33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666699"/>
                </a:solidFill>
              </a:rPr>
              <a:t>• </a:t>
            </a:r>
            <a:r>
              <a:rPr lang="en-US" altLang="ko-KR" sz="1600" b="1" spc="-133" dirty="0" smtClean="0">
                <a:solidFill>
                  <a:prstClr val="white"/>
                </a:solidFill>
              </a:rPr>
              <a:t>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강한 인상을 남기려는 열망으로 무리하게 작업을 수행하기 때문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5599" y="1572406"/>
            <a:ext cx="2428892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ct val="150000"/>
              </a:lnSpc>
            </a:pPr>
            <a:r>
              <a:rPr lang="ko-KR" altLang="en-US" sz="1600" b="1" spc="-133" dirty="0" smtClean="0">
                <a:solidFill>
                  <a:srgbClr val="666699"/>
                </a:solidFill>
              </a:rPr>
              <a:t>신규 입사자가 산업재해에 </a:t>
            </a:r>
          </a:p>
          <a:p>
            <a:pPr marL="383558" indent="-383558">
              <a:lnSpc>
                <a:spcPct val="150000"/>
              </a:lnSpc>
            </a:pPr>
            <a:r>
              <a:rPr lang="ko-KR" altLang="en-US" sz="1600" b="1" spc="-133" dirty="0" smtClean="0">
                <a:solidFill>
                  <a:srgbClr val="666699"/>
                </a:solidFill>
              </a:rPr>
              <a:t>취약한 이유</a:t>
            </a:r>
            <a:endParaRPr lang="ko-KR" altLang="en-US" sz="1600" b="1" spc="-133" dirty="0">
              <a:solidFill>
                <a:srgbClr val="666699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727433" y="4072736"/>
            <a:ext cx="4429156" cy="2619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200"/>
              </a:lnSpc>
              <a:buClr>
                <a:srgbClr val="33CCCC"/>
              </a:buClr>
            </a:pPr>
            <a:r>
              <a:rPr lang="ko-KR" altLang="en-US" sz="1800" b="1" spc="-133" dirty="0" smtClean="0">
                <a:solidFill>
                  <a:srgbClr val="666699"/>
                </a:solidFill>
              </a:rPr>
              <a:t>■ </a:t>
            </a:r>
            <a:r>
              <a:rPr lang="ko-KR" altLang="en-US" sz="1800" b="1" spc="-133" dirty="0" err="1" smtClean="0">
                <a:solidFill>
                  <a:srgbClr val="666699"/>
                </a:solidFill>
              </a:rPr>
              <a:t>하인리히의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 법칙 </a:t>
            </a:r>
            <a:r>
              <a:rPr lang="en-US" altLang="ko-KR" sz="1800" b="1" spc="-133" dirty="0" smtClean="0">
                <a:solidFill>
                  <a:srgbClr val="666699"/>
                </a:solidFill>
              </a:rPr>
              <a:t>( 1 : 29 : 300 )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655996" y="5144306"/>
            <a:ext cx="48051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lnSpc>
                <a:spcPct val="150000"/>
              </a:lnSpc>
              <a:buClr>
                <a:srgbClr val="92D050"/>
              </a:buClr>
            </a:pPr>
            <a:r>
              <a:rPr lang="en-US" altLang="ko-KR" sz="1600" b="1" spc="-133" dirty="0" smtClean="0">
                <a:solidFill>
                  <a:prstClr val="black"/>
                </a:solidFill>
              </a:rPr>
              <a:t>※  330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회의 사고 가운데 중상 또는 사망 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1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회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경상 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29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회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    </a:t>
            </a:r>
          </a:p>
          <a:p>
            <a:pPr marL="0" lvl="1">
              <a:lnSpc>
                <a:spcPct val="150000"/>
              </a:lnSpc>
              <a:buClr>
                <a:srgbClr val="92D050"/>
              </a:buClr>
            </a:pPr>
            <a:r>
              <a:rPr lang="en-US" altLang="ko-KR" sz="1600" b="1" spc="-133" dirty="0">
                <a:solidFill>
                  <a:prstClr val="black"/>
                </a:solidFill>
              </a:rPr>
              <a:t> 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  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무상해사고 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300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회의 비율로 사고 발생</a:t>
            </a:r>
            <a:endParaRPr lang="en-US" altLang="ko-KR" sz="1600" b="1" spc="-133" dirty="0" smtClean="0">
              <a:solidFill>
                <a:srgbClr val="7030A0"/>
              </a:solidFill>
            </a:endParaRPr>
          </a:p>
        </p:txBody>
      </p:sp>
      <p:pic>
        <p:nvPicPr>
          <p:cNvPr id="8" name="그림 7" descr="06 체크박스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186878" y="4072736"/>
            <a:ext cx="2082826" cy="2033351"/>
          </a:xfrm>
          <a:prstGeom prst="rect">
            <a:avLst/>
          </a:prstGeom>
        </p:spPr>
      </p:pic>
      <p:grpSp>
        <p:nvGrpSpPr>
          <p:cNvPr id="14" name="그룹 13"/>
          <p:cNvGrpSpPr/>
          <p:nvPr/>
        </p:nvGrpSpPr>
        <p:grpSpPr>
          <a:xfrm>
            <a:off x="9292167" y="4287849"/>
            <a:ext cx="1862207" cy="1645134"/>
            <a:chOff x="718107" y="4144174"/>
            <a:chExt cx="1723442" cy="1645134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18107" y="4144174"/>
              <a:ext cx="1723442" cy="15716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1" name="TextBox 10"/>
            <p:cNvSpPr txBox="1"/>
            <p:nvPr/>
          </p:nvSpPr>
          <p:spPr>
            <a:xfrm>
              <a:off x="722572" y="4211953"/>
              <a:ext cx="1714512" cy="15773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  <a:spcAft>
                  <a:spcPts val="800"/>
                </a:spcAft>
              </a:pPr>
              <a:r>
                <a:rPr lang="ko-KR" altLang="en-US" sz="1200" b="1" kern="0" spc="-133" dirty="0" smtClean="0">
                  <a:solidFill>
                    <a:prstClr val="black"/>
                  </a:solidFill>
                </a:rPr>
                <a:t>산업재해 현황을 살펴보려면  </a:t>
              </a:r>
            </a:p>
            <a:p>
              <a:pPr marL="383558" indent="-383558" algn="ctr">
                <a:lnSpc>
                  <a:spcPts val="1400"/>
                </a:lnSpc>
              </a:pPr>
              <a:r>
                <a:rPr lang="ko-KR" altLang="en-US" sz="1100" b="1" kern="0" spc="-133" dirty="0" smtClean="0">
                  <a:solidFill>
                    <a:prstClr val="black"/>
                  </a:solidFill>
                </a:rPr>
                <a:t>안전보건공단 홈페이지</a:t>
              </a:r>
            </a:p>
            <a:p>
              <a:pPr marL="383558" indent="-383558" algn="ctr">
                <a:lnSpc>
                  <a:spcPts val="1400"/>
                </a:lnSpc>
              </a:pPr>
              <a:r>
                <a:rPr lang="en-US" altLang="ko-KR" sz="1100" b="1" kern="0" dirty="0" smtClean="0">
                  <a:solidFill>
                    <a:prstClr val="black"/>
                  </a:solidFill>
                </a:rPr>
                <a:t>(www.kosha.or.kr) </a:t>
              </a:r>
            </a:p>
            <a:p>
              <a:pPr marL="383558" indent="-383558" algn="ctr">
                <a:lnSpc>
                  <a:spcPts val="1700"/>
                </a:lnSpc>
              </a:pPr>
              <a:r>
                <a:rPr lang="ko-KR" altLang="en-US" sz="1100" kern="0" spc="-133" dirty="0" smtClean="0">
                  <a:solidFill>
                    <a:srgbClr val="FF0000"/>
                  </a:solidFill>
                </a:rPr>
                <a:t>↓</a:t>
              </a:r>
            </a:p>
            <a:p>
              <a:pPr marL="383558" indent="-383558" algn="ctr">
                <a:lnSpc>
                  <a:spcPts val="1700"/>
                </a:lnSpc>
              </a:pPr>
              <a:r>
                <a:rPr lang="ko-KR" altLang="en-US" sz="1100" b="1" kern="0" spc="-133" dirty="0" smtClean="0">
                  <a:solidFill>
                    <a:prstClr val="black"/>
                  </a:solidFill>
                </a:rPr>
                <a:t>자료마당</a:t>
              </a:r>
            </a:p>
            <a:p>
              <a:pPr marL="383558" indent="-383558" algn="ctr">
                <a:lnSpc>
                  <a:spcPts val="1700"/>
                </a:lnSpc>
              </a:pPr>
              <a:r>
                <a:rPr lang="ko-KR" altLang="en-US" sz="1100" kern="0" spc="-133" dirty="0" smtClean="0">
                  <a:solidFill>
                    <a:srgbClr val="FF0000"/>
                  </a:solidFill>
                </a:rPr>
                <a:t>↓</a:t>
              </a:r>
            </a:p>
            <a:p>
              <a:pPr marL="383558" indent="-383558" algn="ctr">
                <a:lnSpc>
                  <a:spcPts val="1700"/>
                </a:lnSpc>
              </a:pPr>
              <a:r>
                <a:rPr lang="ko-KR" altLang="en-US" sz="1100" b="1" kern="0" spc="-133" dirty="0" smtClean="0">
                  <a:solidFill>
                    <a:prstClr val="black"/>
                  </a:solidFill>
                </a:rPr>
                <a:t>산업재해 통계</a:t>
              </a:r>
              <a:endParaRPr lang="ko-KR" altLang="en-US" sz="1100" b="1" kern="0" spc="-133" dirty="0">
                <a:solidFill>
                  <a:prstClr val="black"/>
                </a:solidFill>
              </a:endParaRPr>
            </a:p>
          </p:txBody>
        </p:sp>
      </p:grpSp>
      <p:sp>
        <p:nvSpPr>
          <p:cNvPr id="15" name="직사각형 14"/>
          <p:cNvSpPr/>
          <p:nvPr/>
        </p:nvSpPr>
        <p:spPr>
          <a:xfrm>
            <a:off x="6299201" y="4501364"/>
            <a:ext cx="2357454" cy="500066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3941747" y="4501364"/>
            <a:ext cx="2357454" cy="50006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4" name="평행 사변형 23"/>
          <p:cNvSpPr/>
          <p:nvPr/>
        </p:nvSpPr>
        <p:spPr>
          <a:xfrm>
            <a:off x="5727697" y="4501364"/>
            <a:ext cx="1285884" cy="500066"/>
          </a:xfrm>
          <a:prstGeom prst="parallelogram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084623" y="4572802"/>
            <a:ext cx="6143668" cy="3216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ct val="150000"/>
              </a:lnSpc>
            </a:pPr>
            <a:r>
              <a:rPr lang="ko-KR" altLang="en-US" sz="1400" b="1" spc="-133" dirty="0" smtClean="0">
                <a:solidFill>
                  <a:prstClr val="black"/>
                </a:solidFill>
              </a:rPr>
              <a:t>① </a:t>
            </a:r>
            <a:r>
              <a:rPr lang="en-US" altLang="ko-KR" sz="1400" b="1" spc="-133" dirty="0" smtClean="0">
                <a:solidFill>
                  <a:srgbClr val="FF0000"/>
                </a:solidFill>
              </a:rPr>
              <a:t>1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：중상 또는 사망       ② </a:t>
            </a:r>
            <a:r>
              <a:rPr lang="en-US" altLang="ko-KR" sz="1400" b="1" spc="-133" dirty="0" smtClean="0">
                <a:solidFill>
                  <a:srgbClr val="FF0000"/>
                </a:solidFill>
              </a:rPr>
              <a:t>29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：경상       ③ </a:t>
            </a:r>
            <a:r>
              <a:rPr lang="en-US" altLang="ko-KR" sz="1400" b="1" spc="-133" dirty="0" smtClean="0">
                <a:solidFill>
                  <a:srgbClr val="FF0000"/>
                </a:solidFill>
              </a:rPr>
              <a:t>300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：무상해사고</a:t>
            </a:r>
            <a:endParaRPr lang="ko-KR" altLang="en-US" sz="1400" b="1" spc="-133" dirty="0">
              <a:solidFill>
                <a:prstClr val="black"/>
              </a:solidFill>
            </a:endParaRPr>
          </a:p>
        </p:txBody>
      </p:sp>
      <p:grpSp>
        <p:nvGrpSpPr>
          <p:cNvPr id="16" name="그룹 15"/>
          <p:cNvGrpSpPr/>
          <p:nvPr/>
        </p:nvGrpSpPr>
        <p:grpSpPr>
          <a:xfrm>
            <a:off x="869913" y="286522"/>
            <a:ext cx="8143932" cy="877163"/>
            <a:chOff x="869913" y="286522"/>
            <a:chExt cx="8143932" cy="877163"/>
          </a:xfrm>
        </p:grpSpPr>
        <p:sp>
          <p:nvSpPr>
            <p:cNvPr id="19" name="TextBox 18"/>
            <p:cNvSpPr txBox="1"/>
            <p:nvPr/>
          </p:nvSpPr>
          <p:spPr>
            <a:xfrm>
              <a:off x="2798739" y="286522"/>
              <a:ext cx="714380" cy="87716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ct val="150000"/>
                </a:lnSpc>
              </a:pPr>
              <a:r>
                <a:rPr lang="en-US" altLang="ko-KR" sz="3800" b="1" spc="-133" dirty="0" smtClean="0">
                  <a:solidFill>
                    <a:prstClr val="white"/>
                  </a:solidFill>
                </a:rPr>
                <a:t>1</a:t>
              </a:r>
              <a:endParaRPr lang="ko-KR" altLang="en-US" sz="3800" b="1" spc="-133" dirty="0">
                <a:solidFill>
                  <a:prstClr val="white"/>
                </a:solidFill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3798871" y="429398"/>
              <a:ext cx="5214974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신규 입사자의 직장생활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869913" y="429398"/>
              <a:ext cx="1428760" cy="48731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pic>
        <p:nvPicPr>
          <p:cNvPr id="22" name="그림 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439" y="-65034"/>
            <a:ext cx="11102269" cy="1176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578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4287" y="3213770"/>
            <a:ext cx="2376264" cy="4206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230" indent="-171230">
              <a:spcAft>
                <a:spcPts val="357"/>
              </a:spcAft>
            </a:pPr>
            <a:r>
              <a:rPr lang="ko-KR" altLang="en-US" sz="1200" spc="-59" dirty="0" smtClean="0">
                <a:latin typeface="+mn-ea"/>
              </a:rPr>
              <a:t>상</a:t>
            </a:r>
            <a:r>
              <a:rPr lang="en-US" altLang="ko-KR" sz="1200" spc="-59" dirty="0" smtClean="0">
                <a:latin typeface="+mn-ea"/>
              </a:rPr>
              <a:t>·</a:t>
            </a:r>
            <a:r>
              <a:rPr lang="ko-KR" altLang="en-US" sz="1200" spc="-59" dirty="0" smtClean="0">
                <a:latin typeface="+mn-ea"/>
              </a:rPr>
              <a:t>하수도공사의 사망재해는 전체 </a:t>
            </a:r>
            <a:endParaRPr lang="en-US" altLang="ko-KR" sz="1200" spc="-59" dirty="0" smtClean="0">
              <a:latin typeface="+mn-ea"/>
            </a:endParaRPr>
          </a:p>
          <a:p>
            <a:pPr marL="171230" indent="-171230">
              <a:spcAft>
                <a:spcPts val="357"/>
              </a:spcAft>
            </a:pPr>
            <a:r>
              <a:rPr lang="ko-KR" altLang="en-US" sz="1200" spc="-59" dirty="0" smtClean="0">
                <a:latin typeface="+mn-ea"/>
              </a:rPr>
              <a:t>사망재해의 </a:t>
            </a:r>
            <a:r>
              <a:rPr lang="en-US" altLang="ko-KR" sz="1200" spc="-59" dirty="0" smtClean="0">
                <a:solidFill>
                  <a:srgbClr val="1185D1"/>
                </a:solidFill>
                <a:latin typeface="+mn-ea"/>
              </a:rPr>
              <a:t>3%</a:t>
            </a:r>
            <a:r>
              <a:rPr lang="en-US" altLang="ko-KR" sz="1200" spc="-59" dirty="0" smtClean="0">
                <a:latin typeface="+mn-ea"/>
              </a:rPr>
              <a:t> </a:t>
            </a:r>
            <a:r>
              <a:rPr lang="ko-KR" altLang="en-US" sz="1200" spc="-59" dirty="0" smtClean="0">
                <a:latin typeface="+mn-ea"/>
              </a:rPr>
              <a:t>점유</a:t>
            </a:r>
            <a:endParaRPr lang="ko-KR" altLang="en-US" sz="1200" spc="-59" dirty="0">
              <a:latin typeface="+mn-ea"/>
            </a:endParaRPr>
          </a:p>
        </p:txBody>
      </p:sp>
      <p:grpSp>
        <p:nvGrpSpPr>
          <p:cNvPr id="3" name="그룹 2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4" name="직사각형 3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3</a:t>
              </a:r>
              <a:endParaRPr lang="ko-KR" altLang="en-US" sz="3800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사망사고 다발 </a:t>
              </a:r>
              <a:r>
                <a:rPr lang="ko-KR" altLang="en-US" sz="2800" b="1" spc="-133" dirty="0" err="1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작업공종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655599" y="1572406"/>
            <a:ext cx="2404952" cy="9161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ct val="700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11.</a:t>
            </a:r>
          </a:p>
          <a:p>
            <a:pPr marL="383558" indent="-383558">
              <a:lnSpc>
                <a:spcPct val="700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상</a:t>
            </a:r>
            <a:r>
              <a:rPr lang="en-US" altLang="ko-KR" sz="2200" b="1" spc="-133" dirty="0" smtClean="0">
                <a:solidFill>
                  <a:srgbClr val="33CCCC"/>
                </a:solidFill>
                <a:latin typeface="맑은 고딕"/>
                <a:ea typeface="맑은 고딕"/>
              </a:rPr>
              <a:t>·</a:t>
            </a:r>
            <a:r>
              <a:rPr lang="ko-KR" altLang="en-US" sz="2200" b="1" spc="-133" dirty="0" smtClean="0">
                <a:solidFill>
                  <a:srgbClr val="33CCCC"/>
                </a:solidFill>
                <a:latin typeface="맑은 고딕"/>
                <a:ea typeface="맑은 고딕"/>
              </a:rPr>
              <a:t>하수도 </a:t>
            </a: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공사</a:t>
            </a:r>
            <a:endParaRPr lang="en-US" altLang="ko-KR" sz="2200" b="1" spc="-133" dirty="0" smtClean="0">
              <a:solidFill>
                <a:srgbClr val="33CCCC"/>
              </a:solidFill>
              <a:latin typeface="+mj-ea"/>
              <a:ea typeface="+mj-ea"/>
            </a:endParaRPr>
          </a:p>
          <a:p>
            <a:pPr marL="383558" indent="-383558">
              <a:lnSpc>
                <a:spcPct val="70000"/>
              </a:lnSpc>
              <a:spcAft>
                <a:spcPts val="799"/>
              </a:spcAft>
            </a:pPr>
            <a:r>
              <a:rPr lang="en-US" altLang="ko-KR" sz="2200" b="1" spc="-300" dirty="0" smtClean="0">
                <a:solidFill>
                  <a:srgbClr val="33CCCC"/>
                </a:solidFill>
                <a:latin typeface="+mj-ea"/>
                <a:ea typeface="+mj-ea"/>
              </a:rPr>
              <a:t>(</a:t>
            </a:r>
            <a:r>
              <a:rPr lang="ko-KR" altLang="en-US" sz="2200" b="1" spc="-300" dirty="0" smtClean="0">
                <a:solidFill>
                  <a:srgbClr val="33CCCC"/>
                </a:solidFill>
                <a:latin typeface="+mj-ea"/>
                <a:ea typeface="+mj-ea"/>
              </a:rPr>
              <a:t>무너짐</a:t>
            </a:r>
            <a:r>
              <a:rPr lang="en-US" altLang="ko-KR" sz="2200" b="1" spc="-300" dirty="0" smtClean="0">
                <a:solidFill>
                  <a:srgbClr val="33CCCC"/>
                </a:solidFill>
                <a:latin typeface="+mj-ea"/>
                <a:ea typeface="+mj-ea"/>
              </a:rPr>
              <a:t>, </a:t>
            </a:r>
            <a:r>
              <a:rPr lang="ko-KR" altLang="en-US" sz="2200" b="1" spc="-300" dirty="0" smtClean="0">
                <a:solidFill>
                  <a:srgbClr val="33CCCC"/>
                </a:solidFill>
                <a:latin typeface="+mj-ea"/>
                <a:ea typeface="+mj-ea"/>
              </a:rPr>
              <a:t>부딪힘</a:t>
            </a:r>
            <a:r>
              <a:rPr lang="en-US" altLang="ko-KR" sz="2200" b="1" spc="-300" dirty="0" smtClean="0">
                <a:solidFill>
                  <a:srgbClr val="33CCCC"/>
                </a:solidFill>
                <a:latin typeface="+mj-ea"/>
                <a:ea typeface="+mj-ea"/>
              </a:rPr>
              <a:t>, </a:t>
            </a:r>
            <a:r>
              <a:rPr lang="ko-KR" altLang="en-US" sz="2200" b="1" spc="-300" dirty="0" smtClean="0">
                <a:solidFill>
                  <a:srgbClr val="33CCCC"/>
                </a:solidFill>
                <a:latin typeface="+mj-ea"/>
                <a:ea typeface="+mj-ea"/>
              </a:rPr>
              <a:t>맞음</a:t>
            </a:r>
            <a:r>
              <a:rPr lang="en-US" altLang="ko-KR" sz="2200" b="1" spc="-300" dirty="0" smtClean="0">
                <a:solidFill>
                  <a:srgbClr val="33CCCC"/>
                </a:solidFill>
                <a:latin typeface="+mj-ea"/>
                <a:ea typeface="+mj-ea"/>
              </a:rPr>
              <a:t>)</a:t>
            </a:r>
            <a:endParaRPr lang="ko-KR" altLang="en-US" sz="2200" b="1" spc="-300" dirty="0">
              <a:solidFill>
                <a:srgbClr val="33CCCC"/>
              </a:solidFill>
              <a:latin typeface="+mj-ea"/>
              <a:ea typeface="+mj-e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4287" y="2637706"/>
            <a:ext cx="2471642" cy="2662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ct val="120000"/>
              </a:lnSpc>
            </a:pPr>
            <a:r>
              <a:rPr lang="ko-KR" altLang="en-US" sz="1600" b="1" spc="-133" dirty="0" smtClean="0">
                <a:solidFill>
                  <a:srgbClr val="666699"/>
                </a:solidFill>
                <a:latin typeface="+mj-ea"/>
                <a:ea typeface="+mj-ea"/>
              </a:rPr>
              <a:t>도로 포장 작업</a:t>
            </a:r>
            <a:endParaRPr lang="ko-KR" altLang="en-US" sz="1600" b="1" spc="-133" dirty="0">
              <a:solidFill>
                <a:srgbClr val="666699"/>
              </a:solidFill>
              <a:latin typeface="+mj-ea"/>
              <a:ea typeface="+mj-ea"/>
            </a:endParaRPr>
          </a:p>
        </p:txBody>
      </p:sp>
      <p:grpSp>
        <p:nvGrpSpPr>
          <p:cNvPr id="17" name="그룹 16"/>
          <p:cNvGrpSpPr/>
          <p:nvPr/>
        </p:nvGrpSpPr>
        <p:grpSpPr>
          <a:xfrm>
            <a:off x="4212679" y="1557586"/>
            <a:ext cx="6031060" cy="4532606"/>
            <a:chOff x="6285705" y="2124492"/>
            <a:chExt cx="4791250" cy="3600834"/>
          </a:xfrm>
        </p:grpSpPr>
        <p:sp>
          <p:nvSpPr>
            <p:cNvPr id="18" name="Rounded Rectangle 30"/>
            <p:cNvSpPr/>
            <p:nvPr/>
          </p:nvSpPr>
          <p:spPr>
            <a:xfrm>
              <a:off x="6285705" y="2124492"/>
              <a:ext cx="4791250" cy="3600834"/>
            </a:xfrm>
            <a:prstGeom prst="roundRect">
              <a:avLst>
                <a:gd name="adj" fmla="val 4616"/>
              </a:avLst>
            </a:prstGeom>
            <a:blipFill rotWithShape="1">
              <a:blip r:embed="rId2" cstate="print"/>
              <a:stretch>
                <a:fillRect/>
              </a:stretch>
            </a:blipFill>
            <a:ln w="3810"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en-US"/>
            </a:p>
          </p:txBody>
        </p:sp>
        <p:sp>
          <p:nvSpPr>
            <p:cNvPr id="19" name="Rounded Rectangle 17"/>
            <p:cNvSpPr/>
            <p:nvPr/>
          </p:nvSpPr>
          <p:spPr>
            <a:xfrm>
              <a:off x="6477252" y="2288793"/>
              <a:ext cx="2268279" cy="431121"/>
            </a:xfrm>
            <a:prstGeom prst="roundRect">
              <a:avLst>
                <a:gd name="adj" fmla="val 6696"/>
              </a:avLst>
            </a:prstGeom>
            <a:solidFill>
              <a:schemeClr val="bg1"/>
            </a:solidFill>
            <a:ln w="25400" cap="rnd">
              <a:solidFill>
                <a:srgbClr val="1185D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85615" tIns="42808" rIns="85615" bIns="42808" rtlCol="0" anchor="ctr">
              <a:spAutoFit/>
            </a:bodyPr>
            <a:lstStyle/>
            <a:p>
              <a:pPr>
                <a:lnSpc>
                  <a:spcPts val="1546"/>
                </a:lnSpc>
                <a:spcAft>
                  <a:spcPts val="357"/>
                </a:spcAft>
              </a:pPr>
              <a:r>
                <a:rPr lang="ko-KR" altLang="en-US" sz="1300" spc="-119" dirty="0">
                  <a:solidFill>
                    <a:prstClr val="black"/>
                  </a:solidFill>
                  <a:latin typeface="맑은 고딕"/>
                </a:rPr>
                <a:t>후진하는 장비에 부딪힐 </a:t>
              </a:r>
              <a:r>
                <a:rPr lang="ko-KR" altLang="en-US" sz="1300" spc="-119" dirty="0" smtClean="0">
                  <a:solidFill>
                    <a:prstClr val="black"/>
                  </a:solidFill>
                  <a:latin typeface="맑은 고딕"/>
                </a:rPr>
                <a:t>위험</a:t>
              </a:r>
              <a:endParaRPr lang="en-US" altLang="ko-KR" sz="1300" spc="-119" dirty="0" smtClean="0">
                <a:solidFill>
                  <a:prstClr val="black"/>
                </a:solidFill>
                <a:latin typeface="맑은 고딕"/>
              </a:endParaRPr>
            </a:p>
            <a:p>
              <a:pPr>
                <a:lnSpc>
                  <a:spcPts val="1546"/>
                </a:lnSpc>
                <a:spcAft>
                  <a:spcPts val="357"/>
                </a:spcAft>
              </a:pP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장비움직임을 </a:t>
              </a:r>
              <a:r>
                <a:rPr lang="ko-KR" altLang="en-US" sz="1300" b="1" spc="-119" dirty="0">
                  <a:solidFill>
                    <a:srgbClr val="1185D1"/>
                  </a:solidFill>
                  <a:latin typeface="맑은 고딕"/>
                </a:rPr>
                <a:t>확인하고 </a:t>
              </a: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통행</a:t>
              </a:r>
              <a: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  <a:t> </a:t>
              </a: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하도록 </a:t>
              </a:r>
              <a:r>
                <a:rPr lang="ko-KR" altLang="en-US" sz="1300" b="1" spc="-119" dirty="0">
                  <a:solidFill>
                    <a:srgbClr val="1185D1"/>
                  </a:solidFill>
                  <a:latin typeface="맑은 고딕"/>
                </a:rPr>
                <a:t>함</a:t>
              </a:r>
              <a:endParaRPr lang="en-US" altLang="ko-KR" sz="1300" b="1" spc="-119" dirty="0">
                <a:solidFill>
                  <a:srgbClr val="1185D1"/>
                </a:solidFill>
                <a:latin typeface="맑은 고딕"/>
              </a:endParaRPr>
            </a:p>
          </p:txBody>
        </p:sp>
        <p:sp>
          <p:nvSpPr>
            <p:cNvPr id="20" name="Rounded Rectangle 18"/>
            <p:cNvSpPr/>
            <p:nvPr/>
          </p:nvSpPr>
          <p:spPr>
            <a:xfrm>
              <a:off x="7185042" y="2865786"/>
              <a:ext cx="2704594" cy="408055"/>
            </a:xfrm>
            <a:prstGeom prst="roundRect">
              <a:avLst>
                <a:gd name="adj" fmla="val 6696"/>
              </a:avLst>
            </a:prstGeom>
            <a:solidFill>
              <a:schemeClr val="bg1"/>
            </a:solidFill>
            <a:ln w="25400" cap="rnd">
              <a:solidFill>
                <a:srgbClr val="1185D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108731" tIns="54366" rIns="108731" bIns="54366" rtlCol="0" anchor="ctr">
              <a:spAutoFit/>
            </a:bodyPr>
            <a:lstStyle/>
            <a:p>
              <a:pPr>
                <a:lnSpc>
                  <a:spcPts val="1546"/>
                </a:lnSpc>
                <a:spcAft>
                  <a:spcPts val="357"/>
                </a:spcAft>
              </a:pPr>
              <a:r>
                <a:rPr lang="ko-KR" altLang="en-US" sz="1300" spc="-119" dirty="0">
                  <a:solidFill>
                    <a:prstClr val="black"/>
                  </a:solidFill>
                  <a:latin typeface="맑은 고딕"/>
                </a:rPr>
                <a:t>신호수 역할이 소홀할 경우 장비에 부딪힐 </a:t>
              </a:r>
              <a:r>
                <a:rPr lang="ko-KR" altLang="en-US" sz="1300" spc="-119" dirty="0" smtClean="0">
                  <a:solidFill>
                    <a:prstClr val="black"/>
                  </a:solidFill>
                  <a:latin typeface="맑은 고딕"/>
                </a:rPr>
                <a:t>위험</a:t>
              </a:r>
              <a:r>
                <a:rPr lang="en-US" altLang="ko-KR" sz="1300" spc="-119" dirty="0" smtClean="0">
                  <a:solidFill>
                    <a:prstClr val="black"/>
                  </a:solidFill>
                  <a:latin typeface="맑은 고딕"/>
                </a:rPr>
                <a:t/>
              </a:r>
              <a:br>
                <a:rPr lang="en-US" altLang="ko-KR" sz="1300" spc="-119" dirty="0" smtClean="0">
                  <a:solidFill>
                    <a:prstClr val="black"/>
                  </a:solidFill>
                  <a:latin typeface="맑은 고딕"/>
                </a:rPr>
              </a:b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복장을 </a:t>
              </a:r>
              <a:r>
                <a:rPr lang="ko-KR" altLang="en-US" sz="1300" b="1" spc="-119" dirty="0">
                  <a:solidFill>
                    <a:srgbClr val="1185D1"/>
                  </a:solidFill>
                  <a:latin typeface="맑은 고딕"/>
                </a:rPr>
                <a:t>갖추고 신호 역할을 전담하여야 함</a:t>
              </a:r>
            </a:p>
          </p:txBody>
        </p:sp>
        <p:cxnSp>
          <p:nvCxnSpPr>
            <p:cNvPr id="21" name="Straight Arrow Connector 22"/>
            <p:cNvCxnSpPr>
              <a:stCxn id="22" idx="0"/>
            </p:cNvCxnSpPr>
            <p:nvPr/>
          </p:nvCxnSpPr>
          <p:spPr>
            <a:xfrm flipH="1" flipV="1">
              <a:off x="8955901" y="4331753"/>
              <a:ext cx="844524" cy="707874"/>
            </a:xfrm>
            <a:prstGeom prst="straightConnector1">
              <a:avLst/>
            </a:prstGeom>
            <a:ln>
              <a:solidFill>
                <a:srgbClr val="1185D1"/>
              </a:solidFill>
              <a:tailEnd type="oval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ounded Rectangle 28"/>
            <p:cNvSpPr/>
            <p:nvPr/>
          </p:nvSpPr>
          <p:spPr>
            <a:xfrm>
              <a:off x="8651461" y="5039627"/>
              <a:ext cx="2297927" cy="609110"/>
            </a:xfrm>
            <a:prstGeom prst="roundRect">
              <a:avLst>
                <a:gd name="adj" fmla="val 6696"/>
              </a:avLst>
            </a:prstGeom>
            <a:solidFill>
              <a:schemeClr val="bg1"/>
            </a:solidFill>
            <a:ln w="25400" cap="rnd">
              <a:solidFill>
                <a:srgbClr val="1185D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108731" tIns="54366" rIns="108731" bIns="54366" rtlCol="0" anchor="ctr">
              <a:spAutoFit/>
            </a:bodyPr>
            <a:lstStyle/>
            <a:p>
              <a:pPr>
                <a:lnSpc>
                  <a:spcPts val="1546"/>
                </a:lnSpc>
                <a:spcAft>
                  <a:spcPts val="357"/>
                </a:spcAft>
              </a:pPr>
              <a:r>
                <a:rPr lang="ko-KR" altLang="en-US" sz="1300" spc="-119" dirty="0">
                  <a:solidFill>
                    <a:prstClr val="black"/>
                  </a:solidFill>
                  <a:latin typeface="맑은 고딕"/>
                </a:rPr>
                <a:t>후진 시 경보음 </a:t>
              </a:r>
              <a:r>
                <a:rPr lang="ko-KR" altLang="en-US" sz="1300" spc="-119" dirty="0" smtClean="0">
                  <a:solidFill>
                    <a:prstClr val="black"/>
                  </a:solidFill>
                  <a:latin typeface="맑은 고딕"/>
                </a:rPr>
                <a:t>미작동</a:t>
              </a:r>
              <a:endParaRPr lang="en-US" altLang="ko-KR" sz="1300" spc="-119" dirty="0">
                <a:solidFill>
                  <a:prstClr val="black"/>
                </a:solidFill>
                <a:latin typeface="맑은 고딕"/>
              </a:endParaRPr>
            </a:p>
            <a:p>
              <a:pPr>
                <a:lnSpc>
                  <a:spcPts val="1546"/>
                </a:lnSpc>
                <a:spcAft>
                  <a:spcPts val="357"/>
                </a:spcAft>
              </a:pP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운전원은 </a:t>
              </a:r>
              <a:r>
                <a:rPr lang="ko-KR" altLang="en-US" sz="1300" b="1" spc="-119" dirty="0">
                  <a:solidFill>
                    <a:srgbClr val="1185D1"/>
                  </a:solidFill>
                  <a:latin typeface="맑은 고딕"/>
                </a:rPr>
                <a:t>작업 전 브레이크</a:t>
              </a:r>
              <a:r>
                <a:rPr lang="en-US" altLang="ko-KR" sz="1300" b="1" spc="-119" dirty="0" smtClean="0">
                  <a:solidFill>
                    <a:srgbClr val="1185D1"/>
                  </a:solidFill>
                  <a:latin typeface="맑은 고딕"/>
                </a:rPr>
                <a:t>, </a:t>
              </a:r>
              <a:r>
                <a:rPr lang="ko-KR" altLang="en-US" sz="1300" b="1" spc="-119" dirty="0" smtClean="0">
                  <a:solidFill>
                    <a:srgbClr val="1185D1"/>
                  </a:solidFill>
                  <a:latin typeface="맑은 고딕"/>
                </a:rPr>
                <a:t>클러치</a:t>
              </a:r>
              <a:r>
                <a:rPr lang="en-US" altLang="ko-KR" sz="1300" b="1" spc="-119" dirty="0">
                  <a:solidFill>
                    <a:srgbClr val="1185D1"/>
                  </a:solidFill>
                  <a:latin typeface="맑은 고딕"/>
                </a:rPr>
                <a:t>, </a:t>
              </a:r>
              <a:r>
                <a:rPr lang="ko-KR" altLang="en-US" sz="1300" b="1" spc="-119" dirty="0">
                  <a:solidFill>
                    <a:srgbClr val="1185D1"/>
                  </a:solidFill>
                  <a:latin typeface="맑은 고딕"/>
                </a:rPr>
                <a:t>경보음 등 확인</a:t>
              </a:r>
            </a:p>
          </p:txBody>
        </p:sp>
        <p:cxnSp>
          <p:nvCxnSpPr>
            <p:cNvPr id="23" name="Straight Arrow Connector 47"/>
            <p:cNvCxnSpPr/>
            <p:nvPr/>
          </p:nvCxnSpPr>
          <p:spPr>
            <a:xfrm>
              <a:off x="6897169" y="2704134"/>
              <a:ext cx="0" cy="782403"/>
            </a:xfrm>
            <a:prstGeom prst="straightConnector1">
              <a:avLst/>
            </a:prstGeom>
            <a:ln>
              <a:solidFill>
                <a:srgbClr val="1185D1"/>
              </a:solidFill>
              <a:tailEnd type="oval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55"/>
            <p:cNvCxnSpPr/>
            <p:nvPr/>
          </p:nvCxnSpPr>
          <p:spPr>
            <a:xfrm>
              <a:off x="7821780" y="3268597"/>
              <a:ext cx="0" cy="1118193"/>
            </a:xfrm>
            <a:prstGeom prst="straightConnector1">
              <a:avLst/>
            </a:prstGeom>
            <a:ln>
              <a:solidFill>
                <a:srgbClr val="1185D1"/>
              </a:solidFill>
              <a:tailEnd type="oval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3" name="직사각형 2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3</a:t>
              </a:r>
              <a:endParaRPr lang="ko-KR" altLang="en-US" sz="3800" dirty="0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사망사고 다발 </a:t>
              </a:r>
              <a:r>
                <a:rPr lang="ko-KR" altLang="en-US" sz="2800" b="1" spc="-133" dirty="0" err="1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작업공종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pic>
        <p:nvPicPr>
          <p:cNvPr id="6" name="Picture 2" descr="C:\Users\john\Desktop\수정\사례버튼_1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231" y="2349674"/>
            <a:ext cx="792304" cy="105829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john\Desktop\수정\사례버튼_1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231" y="4249822"/>
            <a:ext cx="792304" cy="105218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420592" y="2277666"/>
            <a:ext cx="8064896" cy="15901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99653" indent="-299653">
              <a:lnSpc>
                <a:spcPct val="120000"/>
              </a:lnSpc>
              <a:spcAft>
                <a:spcPts val="357"/>
              </a:spcAft>
            </a:pPr>
            <a:r>
              <a:rPr lang="ko-KR" altLang="en-US" sz="1500" b="1" spc="-59" dirty="0" smtClean="0">
                <a:latin typeface="+mn-ea"/>
              </a:rPr>
              <a:t>상</a:t>
            </a:r>
            <a:r>
              <a:rPr lang="en-US" altLang="ko-KR" sz="1500" b="1" spc="-59" dirty="0" smtClean="0">
                <a:latin typeface="+mn-ea"/>
              </a:rPr>
              <a:t>·</a:t>
            </a:r>
            <a:r>
              <a:rPr lang="ko-KR" altLang="en-US" sz="1500" b="1" spc="-59" dirty="0" smtClean="0">
                <a:latin typeface="+mn-ea"/>
              </a:rPr>
              <a:t>하수도 공사의 </a:t>
            </a:r>
            <a:r>
              <a:rPr lang="ko-KR" altLang="en-US" sz="1500" b="1" spc="-59" dirty="0" err="1" smtClean="0">
                <a:latin typeface="+mn-ea"/>
              </a:rPr>
              <a:t>관로</a:t>
            </a:r>
            <a:r>
              <a:rPr lang="ko-KR" altLang="en-US" sz="1500" b="1" spc="-59" dirty="0" smtClean="0">
                <a:latin typeface="+mn-ea"/>
              </a:rPr>
              <a:t> 부설작업 및 도로 포장작업 중 토사 무너짐</a:t>
            </a:r>
            <a:r>
              <a:rPr lang="en-US" altLang="ko-KR" sz="1500" b="1" spc="-59" dirty="0" smtClean="0">
                <a:latin typeface="+mn-ea"/>
              </a:rPr>
              <a:t>, </a:t>
            </a:r>
            <a:r>
              <a:rPr lang="ko-KR" altLang="en-US" sz="1500" b="1" spc="-59" dirty="0" smtClean="0">
                <a:latin typeface="+mn-ea"/>
              </a:rPr>
              <a:t>건설장비 부딪힘</a:t>
            </a:r>
            <a:r>
              <a:rPr lang="en-US" altLang="ko-KR" sz="1500" b="1" spc="-59" dirty="0" smtClean="0">
                <a:latin typeface="+mn-ea"/>
              </a:rPr>
              <a:t>, </a:t>
            </a:r>
            <a:r>
              <a:rPr lang="ko-KR" altLang="en-US" sz="1500" b="1" spc="-59" dirty="0" smtClean="0">
                <a:latin typeface="+mn-ea"/>
              </a:rPr>
              <a:t>인양화물 맞음</a:t>
            </a:r>
            <a:endParaRPr lang="en-US" altLang="ko-KR" sz="1500" b="1" spc="-59" dirty="0" smtClean="0">
              <a:latin typeface="+mn-ea"/>
            </a:endParaRPr>
          </a:p>
          <a:p>
            <a:pPr marL="299653" indent="-299653">
              <a:lnSpc>
                <a:spcPct val="120000"/>
              </a:lnSpc>
              <a:spcAft>
                <a:spcPts val="357"/>
              </a:spcAft>
            </a:pPr>
            <a:r>
              <a:rPr lang="ko-KR" altLang="en-US" sz="1500" b="1" spc="-59" dirty="0" smtClean="0">
                <a:latin typeface="+mn-ea"/>
              </a:rPr>
              <a:t>재해는 </a:t>
            </a:r>
            <a:endParaRPr lang="en-US" altLang="ko-KR" sz="1500" b="1" spc="-59" dirty="0" smtClean="0">
              <a:latin typeface="+mn-ea"/>
            </a:endParaRPr>
          </a:p>
          <a:p>
            <a:pPr marL="299653" indent="-299653">
              <a:lnSpc>
                <a:spcPct val="120000"/>
              </a:lnSpc>
              <a:spcAft>
                <a:spcPts val="357"/>
              </a:spcAft>
            </a:pPr>
            <a:r>
              <a:rPr lang="en-US" altLang="ko-KR" sz="1500" b="1" spc="-59" dirty="0" smtClean="0">
                <a:solidFill>
                  <a:srgbClr val="1185D1"/>
                </a:solidFill>
                <a:latin typeface="+mn-ea"/>
              </a:rPr>
              <a:t>❶	</a:t>
            </a:r>
            <a:r>
              <a:rPr lang="ko-KR" altLang="en-US" sz="1500" b="1" spc="-59" dirty="0" err="1" smtClean="0">
                <a:solidFill>
                  <a:srgbClr val="1185D1"/>
                </a:solidFill>
                <a:latin typeface="+mn-ea"/>
              </a:rPr>
              <a:t>굴착면</a:t>
            </a:r>
            <a:r>
              <a:rPr lang="ko-KR" altLang="en-US" sz="1500" b="1" spc="-59" dirty="0" smtClean="0">
                <a:solidFill>
                  <a:srgbClr val="1185D1"/>
                </a:solidFill>
                <a:latin typeface="+mn-ea"/>
              </a:rPr>
              <a:t> 기울기 기준 </a:t>
            </a:r>
            <a:r>
              <a:rPr lang="ko-KR" altLang="en-US" sz="1500" b="1" spc="-59" dirty="0" err="1" smtClean="0">
                <a:solidFill>
                  <a:srgbClr val="1185D1"/>
                </a:solidFill>
                <a:latin typeface="+mn-ea"/>
              </a:rPr>
              <a:t>미준수</a:t>
            </a:r>
            <a:endParaRPr lang="en-US" altLang="ko-KR" sz="1500" b="1" spc="-59" dirty="0" smtClean="0">
              <a:solidFill>
                <a:srgbClr val="1185D1"/>
              </a:solidFill>
              <a:latin typeface="+mn-ea"/>
            </a:endParaRPr>
          </a:p>
          <a:p>
            <a:pPr marL="299653" indent="-299653">
              <a:lnSpc>
                <a:spcPct val="120000"/>
              </a:lnSpc>
              <a:spcAft>
                <a:spcPts val="357"/>
              </a:spcAft>
            </a:pPr>
            <a:r>
              <a:rPr lang="en-US" altLang="ko-KR" sz="1500" b="1" spc="-59" dirty="0" smtClean="0">
                <a:solidFill>
                  <a:srgbClr val="1185D1"/>
                </a:solidFill>
                <a:latin typeface="+mn-ea"/>
              </a:rPr>
              <a:t>❷	</a:t>
            </a:r>
            <a:r>
              <a:rPr lang="ko-KR" altLang="en-US" sz="1500" b="1" spc="-59" dirty="0" smtClean="0">
                <a:solidFill>
                  <a:srgbClr val="1185D1"/>
                </a:solidFill>
                <a:latin typeface="+mn-ea"/>
              </a:rPr>
              <a:t>신호수 </a:t>
            </a:r>
            <a:r>
              <a:rPr lang="ko-KR" altLang="en-US" sz="1500" b="1" spc="-59" dirty="0" err="1" smtClean="0">
                <a:solidFill>
                  <a:srgbClr val="1185D1"/>
                </a:solidFill>
                <a:latin typeface="+mn-ea"/>
              </a:rPr>
              <a:t>미배치</a:t>
            </a:r>
            <a:endParaRPr lang="en-US" altLang="ko-KR" sz="1500" b="1" spc="-59" dirty="0" smtClean="0">
              <a:solidFill>
                <a:srgbClr val="1185D1"/>
              </a:solidFill>
              <a:latin typeface="+mn-ea"/>
            </a:endParaRPr>
          </a:p>
          <a:p>
            <a:pPr marL="299653" indent="-299653">
              <a:lnSpc>
                <a:spcPct val="120000"/>
              </a:lnSpc>
              <a:spcAft>
                <a:spcPts val="357"/>
              </a:spcAft>
            </a:pPr>
            <a:r>
              <a:rPr lang="en-US" altLang="ko-KR" sz="1500" b="1" spc="-59" dirty="0" smtClean="0">
                <a:solidFill>
                  <a:srgbClr val="1185D1"/>
                </a:solidFill>
                <a:latin typeface="+mn-ea"/>
              </a:rPr>
              <a:t>❸	</a:t>
            </a:r>
            <a:r>
              <a:rPr lang="ko-KR" altLang="en-US" sz="1500" b="1" spc="-59" dirty="0" err="1" smtClean="0">
                <a:solidFill>
                  <a:srgbClr val="1185D1"/>
                </a:solidFill>
                <a:latin typeface="+mn-ea"/>
              </a:rPr>
              <a:t>줄걸이</a:t>
            </a:r>
            <a:r>
              <a:rPr lang="en-US" altLang="ko-KR" sz="1500" b="1" spc="-59" dirty="0" smtClean="0">
                <a:solidFill>
                  <a:srgbClr val="1185D1"/>
                </a:solidFill>
                <a:latin typeface="+mn-ea"/>
              </a:rPr>
              <a:t> </a:t>
            </a:r>
            <a:r>
              <a:rPr lang="ko-KR" altLang="en-US" sz="1500" b="1" spc="-59" dirty="0" smtClean="0">
                <a:solidFill>
                  <a:srgbClr val="1185D1"/>
                </a:solidFill>
                <a:latin typeface="+mn-ea"/>
              </a:rPr>
              <a:t>방법 불량</a:t>
            </a:r>
            <a:r>
              <a:rPr lang="ko-KR" altLang="en-US" sz="1500" b="1" spc="-59" dirty="0" smtClean="0">
                <a:latin typeface="+mn-ea"/>
              </a:rPr>
              <a:t>으로 인해 주로 발생합니다</a:t>
            </a:r>
            <a:r>
              <a:rPr lang="en-US" altLang="ko-KR" sz="1500" b="1" spc="-59" dirty="0" smtClean="0">
                <a:latin typeface="+mn-ea"/>
              </a:rPr>
              <a:t>.</a:t>
            </a:r>
            <a:endParaRPr lang="ko-KR" altLang="en-US" sz="1500" b="1" spc="-59" dirty="0">
              <a:latin typeface="+mn-ea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420591" y="4193980"/>
            <a:ext cx="8136903" cy="14362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99653" indent="-299653">
              <a:lnSpc>
                <a:spcPct val="150000"/>
              </a:lnSpc>
              <a:spcAft>
                <a:spcPts val="357"/>
              </a:spcAft>
              <a:buClr>
                <a:schemeClr val="tx1"/>
              </a:buClr>
            </a:pPr>
            <a:r>
              <a:rPr lang="en-US" altLang="ko-KR" sz="1500" b="1" spc="-59" dirty="0" smtClean="0">
                <a:solidFill>
                  <a:schemeClr val="accent6"/>
                </a:solidFill>
                <a:latin typeface="+mn-ea"/>
              </a:rPr>
              <a:t>❶</a:t>
            </a:r>
            <a:r>
              <a:rPr lang="en-US" altLang="ko-KR" sz="1500" b="1" spc="-59" dirty="0" smtClean="0">
                <a:latin typeface="+mn-ea"/>
              </a:rPr>
              <a:t>	</a:t>
            </a:r>
            <a:r>
              <a:rPr lang="ko-KR" altLang="en-US" sz="1500" b="1" spc="-59" dirty="0" err="1" smtClean="0">
                <a:latin typeface="+mn-ea"/>
              </a:rPr>
              <a:t>관로</a:t>
            </a:r>
            <a:r>
              <a:rPr lang="ko-KR" altLang="en-US" sz="1500" b="1" spc="-59" dirty="0" smtClean="0">
                <a:latin typeface="+mn-ea"/>
              </a:rPr>
              <a:t> 부설을 위한 지반 굴착 시 </a:t>
            </a:r>
            <a:r>
              <a:rPr lang="ko-KR" altLang="en-US" sz="1500" b="1" spc="-59" dirty="0" err="1" smtClean="0">
                <a:latin typeface="+mn-ea"/>
              </a:rPr>
              <a:t>굴착면</a:t>
            </a:r>
            <a:r>
              <a:rPr lang="ko-KR" altLang="en-US" sz="1500" b="1" spc="-59" dirty="0" smtClean="0">
                <a:latin typeface="+mn-ea"/>
              </a:rPr>
              <a:t> 기울기 기준을 준수하여 토사붕괴를 방지</a:t>
            </a:r>
          </a:p>
          <a:p>
            <a:pPr marL="299653" indent="-299653">
              <a:lnSpc>
                <a:spcPct val="150000"/>
              </a:lnSpc>
              <a:spcAft>
                <a:spcPts val="357"/>
              </a:spcAft>
              <a:buClr>
                <a:schemeClr val="tx1"/>
              </a:buClr>
            </a:pPr>
            <a:r>
              <a:rPr lang="en-US" altLang="ko-KR" sz="1500" b="1" spc="-59" dirty="0" smtClean="0">
                <a:solidFill>
                  <a:schemeClr val="accent6"/>
                </a:solidFill>
                <a:latin typeface="+mn-ea"/>
              </a:rPr>
              <a:t>❷</a:t>
            </a:r>
            <a:r>
              <a:rPr lang="en-US" altLang="ko-KR" sz="1500" b="1" spc="-59" dirty="0" smtClean="0">
                <a:solidFill>
                  <a:srgbClr val="1185D1"/>
                </a:solidFill>
                <a:latin typeface="+mn-ea"/>
              </a:rPr>
              <a:t>	</a:t>
            </a:r>
            <a:r>
              <a:rPr lang="ko-KR" altLang="en-US" sz="1500" b="1" spc="-59" dirty="0" smtClean="0">
                <a:latin typeface="+mn-ea"/>
              </a:rPr>
              <a:t>도로 포장을 위한 건설기계작업 시에는 신호수를 배치하여 부딪힘 재해를 예방</a:t>
            </a:r>
          </a:p>
          <a:p>
            <a:pPr marL="299653" indent="-299653">
              <a:lnSpc>
                <a:spcPct val="150000"/>
              </a:lnSpc>
              <a:spcAft>
                <a:spcPts val="357"/>
              </a:spcAft>
              <a:buClr>
                <a:schemeClr val="tx1"/>
              </a:buClr>
            </a:pPr>
            <a:r>
              <a:rPr lang="en-US" altLang="ko-KR" sz="1500" b="1" spc="-59" dirty="0" smtClean="0">
                <a:solidFill>
                  <a:schemeClr val="accent6"/>
                </a:solidFill>
                <a:latin typeface="+mn-ea"/>
              </a:rPr>
              <a:t>❸</a:t>
            </a:r>
            <a:r>
              <a:rPr lang="en-US" altLang="ko-KR" sz="1500" b="1" spc="-59" dirty="0" smtClean="0">
                <a:solidFill>
                  <a:srgbClr val="F0A514"/>
                </a:solidFill>
                <a:latin typeface="+mn-ea"/>
              </a:rPr>
              <a:t>	</a:t>
            </a:r>
            <a:r>
              <a:rPr lang="ko-KR" altLang="en-US" sz="1500" b="1" spc="-59" dirty="0" err="1" smtClean="0">
                <a:latin typeface="+mn-ea"/>
              </a:rPr>
              <a:t>관로</a:t>
            </a:r>
            <a:r>
              <a:rPr lang="ko-KR" altLang="en-US" sz="1500" b="1" spc="-59" dirty="0" smtClean="0">
                <a:latin typeface="+mn-ea"/>
              </a:rPr>
              <a:t> 운반 시 </a:t>
            </a:r>
            <a:r>
              <a:rPr lang="en-US" altLang="ko-KR" sz="1500" b="1" spc="-59" dirty="0" smtClean="0">
                <a:latin typeface="+mn-ea"/>
              </a:rPr>
              <a:t>2</a:t>
            </a:r>
            <a:r>
              <a:rPr lang="ko-KR" altLang="en-US" sz="1500" b="1" spc="-59" dirty="0" smtClean="0">
                <a:latin typeface="+mn-ea"/>
              </a:rPr>
              <a:t>줄 </a:t>
            </a:r>
            <a:r>
              <a:rPr lang="ko-KR" altLang="en-US" sz="1500" b="1" spc="-59" dirty="0" err="1" smtClean="0">
                <a:latin typeface="+mn-ea"/>
              </a:rPr>
              <a:t>걸이로</a:t>
            </a:r>
            <a:r>
              <a:rPr lang="ko-KR" altLang="en-US" sz="1500" b="1" spc="-59" dirty="0" smtClean="0">
                <a:latin typeface="+mn-ea"/>
              </a:rPr>
              <a:t> 균형을 잡고 운반하여야 하며 양호한 상태의 로프를 사용</a:t>
            </a:r>
            <a:br>
              <a:rPr lang="ko-KR" altLang="en-US" sz="1500" b="1" spc="-59" dirty="0" smtClean="0">
                <a:latin typeface="+mn-ea"/>
              </a:rPr>
            </a:br>
            <a:r>
              <a:rPr lang="en-US" altLang="ko-KR" sz="1500" b="1" spc="-59" dirty="0" smtClean="0">
                <a:latin typeface="+mn-ea"/>
              </a:rPr>
              <a:t>(</a:t>
            </a:r>
            <a:r>
              <a:rPr lang="ko-KR" altLang="en-US" sz="1500" b="1" spc="-59" dirty="0" smtClean="0">
                <a:latin typeface="+mn-ea"/>
              </a:rPr>
              <a:t>와이어로프</a:t>
            </a:r>
            <a:r>
              <a:rPr lang="en-US" altLang="ko-KR" sz="1500" b="1" spc="-59" dirty="0" smtClean="0">
                <a:latin typeface="+mn-ea"/>
              </a:rPr>
              <a:t>, </a:t>
            </a:r>
            <a:r>
              <a:rPr lang="ko-KR" altLang="en-US" sz="1500" b="1" spc="-59" dirty="0" err="1" smtClean="0">
                <a:latin typeface="+mn-ea"/>
              </a:rPr>
              <a:t>슬링벨트</a:t>
            </a:r>
            <a:r>
              <a:rPr lang="ko-KR" altLang="en-US" sz="1500" b="1" spc="-59" dirty="0" smtClean="0">
                <a:latin typeface="+mn-ea"/>
              </a:rPr>
              <a:t> 등</a:t>
            </a:r>
            <a:r>
              <a:rPr lang="en-US" altLang="ko-KR" sz="1500" b="1" spc="-59" dirty="0" smtClean="0">
                <a:latin typeface="+mn-ea"/>
              </a:rPr>
              <a:t>)</a:t>
            </a:r>
            <a:endParaRPr lang="en-US" altLang="ko-KR" sz="1500" b="1" spc="-59" dirty="0">
              <a:latin typeface="+mn-e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55599" y="1572406"/>
            <a:ext cx="2404952" cy="5405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ct val="50000"/>
              </a:lnSpc>
              <a:spcAft>
                <a:spcPts val="799"/>
              </a:spcAft>
            </a:pPr>
            <a:r>
              <a:rPr lang="en-US" altLang="ko-KR" sz="1400" b="1" spc="-133" dirty="0" smtClean="0">
                <a:solidFill>
                  <a:srgbClr val="CDB4F2"/>
                </a:solidFill>
                <a:latin typeface="+mj-ea"/>
                <a:ea typeface="+mj-ea"/>
              </a:rPr>
              <a:t>11. </a:t>
            </a:r>
            <a:r>
              <a:rPr lang="ko-KR" altLang="en-US" sz="1400" b="1" spc="-133" dirty="0" smtClean="0">
                <a:solidFill>
                  <a:srgbClr val="CDB4F2"/>
                </a:solidFill>
                <a:latin typeface="+mj-ea"/>
                <a:ea typeface="+mj-ea"/>
              </a:rPr>
              <a:t>상</a:t>
            </a:r>
            <a:r>
              <a:rPr lang="en-US" altLang="ko-KR" sz="1400" b="1" spc="-133" dirty="0" smtClean="0">
                <a:solidFill>
                  <a:srgbClr val="CDB4F2"/>
                </a:solidFill>
                <a:latin typeface="맑은 고딕"/>
                <a:ea typeface="맑은 고딕"/>
              </a:rPr>
              <a:t>·</a:t>
            </a:r>
            <a:r>
              <a:rPr lang="ko-KR" altLang="en-US" sz="1400" b="1" spc="-133" dirty="0" smtClean="0">
                <a:solidFill>
                  <a:srgbClr val="CDB4F2"/>
                </a:solidFill>
                <a:latin typeface="맑은 고딕"/>
                <a:ea typeface="맑은 고딕"/>
              </a:rPr>
              <a:t>하수도 </a:t>
            </a:r>
            <a:r>
              <a:rPr lang="ko-KR" altLang="en-US" sz="1400" b="1" spc="-133" dirty="0" smtClean="0">
                <a:solidFill>
                  <a:srgbClr val="CDB4F2"/>
                </a:solidFill>
                <a:latin typeface="+mj-ea"/>
                <a:ea typeface="+mj-ea"/>
              </a:rPr>
              <a:t>공사</a:t>
            </a:r>
            <a:endParaRPr lang="en-US" altLang="ko-KR" sz="1400" b="1" spc="-133" dirty="0" smtClean="0">
              <a:solidFill>
                <a:srgbClr val="CDB4F2"/>
              </a:solidFill>
              <a:latin typeface="+mj-ea"/>
              <a:ea typeface="+mj-ea"/>
            </a:endParaRPr>
          </a:p>
          <a:p>
            <a:pPr marL="383558" indent="-383558">
              <a:lnSpc>
                <a:spcPct val="50000"/>
              </a:lnSpc>
              <a:spcAft>
                <a:spcPts val="799"/>
              </a:spcAft>
            </a:pPr>
            <a:r>
              <a:rPr lang="en-US" altLang="ko-KR" sz="1400" b="1" spc="-133" dirty="0" smtClean="0">
                <a:solidFill>
                  <a:srgbClr val="CDB4F2"/>
                </a:solidFill>
                <a:latin typeface="+mj-ea"/>
                <a:ea typeface="+mj-ea"/>
              </a:rPr>
              <a:t>     (</a:t>
            </a:r>
            <a:r>
              <a:rPr lang="ko-KR" altLang="en-US" sz="1400" b="1" spc="-133" dirty="0" smtClean="0">
                <a:solidFill>
                  <a:srgbClr val="CDB4F2"/>
                </a:solidFill>
                <a:latin typeface="+mj-ea"/>
                <a:ea typeface="+mj-ea"/>
              </a:rPr>
              <a:t>무너짐</a:t>
            </a:r>
            <a:r>
              <a:rPr lang="en-US" altLang="ko-KR" sz="1400" b="1" spc="-133" dirty="0" smtClean="0">
                <a:solidFill>
                  <a:srgbClr val="CDB4F2"/>
                </a:solidFill>
                <a:latin typeface="+mj-ea"/>
                <a:ea typeface="+mj-ea"/>
              </a:rPr>
              <a:t>, </a:t>
            </a:r>
            <a:r>
              <a:rPr lang="ko-KR" altLang="en-US" sz="1400" b="1" spc="-133" dirty="0" smtClean="0">
                <a:solidFill>
                  <a:srgbClr val="CDB4F2"/>
                </a:solidFill>
                <a:latin typeface="+mj-ea"/>
                <a:ea typeface="+mj-ea"/>
              </a:rPr>
              <a:t>부딪힘</a:t>
            </a:r>
            <a:r>
              <a:rPr lang="en-US" altLang="ko-KR" sz="1400" b="1" spc="-133" dirty="0" smtClean="0">
                <a:solidFill>
                  <a:srgbClr val="CDB4F2"/>
                </a:solidFill>
                <a:latin typeface="+mj-ea"/>
                <a:ea typeface="+mj-ea"/>
              </a:rPr>
              <a:t>, </a:t>
            </a:r>
            <a:r>
              <a:rPr lang="ko-KR" altLang="en-US" sz="1400" b="1" spc="-133" dirty="0" smtClean="0">
                <a:solidFill>
                  <a:srgbClr val="CDB4F2"/>
                </a:solidFill>
                <a:latin typeface="+mj-ea"/>
                <a:ea typeface="+mj-ea"/>
              </a:rPr>
              <a:t>맞음</a:t>
            </a:r>
            <a:r>
              <a:rPr lang="en-US" altLang="ko-KR" sz="1400" b="1" spc="-133" dirty="0" smtClean="0">
                <a:solidFill>
                  <a:srgbClr val="CDB4F2"/>
                </a:solidFill>
                <a:latin typeface="+mj-ea"/>
                <a:ea typeface="+mj-ea"/>
              </a:rPr>
              <a:t>)</a:t>
            </a:r>
          </a:p>
          <a:p>
            <a:pPr marL="383558" indent="-383558">
              <a:lnSpc>
                <a:spcPct val="50000"/>
              </a:lnSpc>
              <a:spcAft>
                <a:spcPts val="799"/>
              </a:spcAft>
            </a:pPr>
            <a:endParaRPr lang="ko-KR" altLang="en-US" sz="1400" b="1" spc="-133" dirty="0">
              <a:solidFill>
                <a:srgbClr val="CDB4F2"/>
              </a:solidFill>
              <a:latin typeface="+mj-ea"/>
              <a:ea typeface="+mj-ea"/>
            </a:endParaRP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0" y="0"/>
            <a:ext cx="12169775" cy="6859588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80" tIns="60890" rIns="121780" bIns="60890" rtlCol="0" anchor="ctr"/>
          <a:lstStyle/>
          <a:p>
            <a:pPr algn="ctr"/>
            <a:endParaRPr lang="ko-KR" altLang="en-US"/>
          </a:p>
        </p:txBody>
      </p:sp>
      <p:sp>
        <p:nvSpPr>
          <p:cNvPr id="3" name="TextBox 2"/>
          <p:cNvSpPr txBox="1"/>
          <p:nvPr/>
        </p:nvSpPr>
        <p:spPr>
          <a:xfrm>
            <a:off x="3370243" y="2421682"/>
            <a:ext cx="6929486" cy="33239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latin typeface="+mn-ea"/>
              </a:rPr>
              <a:t>1.  </a:t>
            </a:r>
            <a:r>
              <a:rPr lang="ko-KR" altLang="en-US" sz="1800" b="1" spc="-133" dirty="0" smtClean="0">
                <a:latin typeface="+mn-ea"/>
              </a:rPr>
              <a:t>철근콘크리트 공사</a:t>
            </a:r>
            <a:endParaRPr lang="en-US" altLang="ko-KR" sz="1800" b="1" spc="-133" dirty="0" smtClean="0">
              <a:latin typeface="+mn-ea"/>
            </a:endParaRP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latin typeface="+mn-ea"/>
              </a:rPr>
              <a:t>2.  </a:t>
            </a:r>
            <a:r>
              <a:rPr lang="ko-KR" altLang="en-US" sz="1800" b="1" spc="-133" dirty="0" smtClean="0">
                <a:latin typeface="+mn-ea"/>
              </a:rPr>
              <a:t>철골조립 공사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latin typeface="+mn-ea"/>
              </a:rPr>
              <a:t>3.  </a:t>
            </a:r>
            <a:r>
              <a:rPr lang="ko-KR" altLang="en-US" sz="1800" b="1" spc="-133" dirty="0" smtClean="0">
                <a:latin typeface="+mn-ea"/>
              </a:rPr>
              <a:t>비계 등 가설구조물 공사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latin typeface="+mn-ea"/>
              </a:rPr>
              <a:t>4.  </a:t>
            </a:r>
            <a:r>
              <a:rPr lang="ko-KR" altLang="en-US" sz="1800" b="1" spc="-133" dirty="0" err="1" smtClean="0">
                <a:latin typeface="+mn-ea"/>
              </a:rPr>
              <a:t>조적</a:t>
            </a:r>
            <a:r>
              <a:rPr lang="en-US" altLang="ko-KR" sz="1800" b="1" spc="-133" dirty="0" smtClean="0">
                <a:latin typeface="맑은 고딕"/>
                <a:ea typeface="맑은 고딕"/>
              </a:rPr>
              <a:t>·</a:t>
            </a:r>
            <a:r>
              <a:rPr lang="ko-KR" altLang="en-US" sz="1800" b="1" spc="-133" dirty="0" smtClean="0">
                <a:latin typeface="맑은 고딕"/>
                <a:ea typeface="맑은 고딕"/>
              </a:rPr>
              <a:t>미장</a:t>
            </a:r>
            <a:r>
              <a:rPr lang="en-US" altLang="ko-KR" sz="1800" b="1" spc="-133" dirty="0" smtClean="0">
                <a:latin typeface="맑은 고딕"/>
                <a:ea typeface="맑은 고딕"/>
              </a:rPr>
              <a:t>·</a:t>
            </a:r>
            <a:r>
              <a:rPr lang="ko-KR" altLang="en-US" sz="1800" b="1" spc="-133" dirty="0" smtClean="0">
                <a:latin typeface="맑은 고딕"/>
                <a:ea typeface="맑은 고딕"/>
              </a:rPr>
              <a:t>방수 공사</a:t>
            </a:r>
            <a:endParaRPr lang="en-US" altLang="ko-KR" sz="1800" b="1" spc="-133" dirty="0" smtClean="0">
              <a:latin typeface="+mn-ea"/>
            </a:endParaRP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latin typeface="+mn-ea"/>
              </a:rPr>
              <a:t>5.  </a:t>
            </a:r>
            <a:r>
              <a:rPr lang="ko-KR" altLang="en-US" sz="1800" b="1" spc="-133" dirty="0" smtClean="0">
                <a:latin typeface="+mn-ea"/>
              </a:rPr>
              <a:t>도로보수 작업</a:t>
            </a:r>
            <a:endParaRPr lang="en-US" altLang="ko-KR" sz="1800" b="1" spc="-133" dirty="0" smtClean="0">
              <a:latin typeface="+mn-ea"/>
            </a:endParaRP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latin typeface="+mn-ea"/>
              </a:rPr>
              <a:t>6. </a:t>
            </a:r>
            <a:r>
              <a:rPr lang="ko-KR" altLang="en-US" sz="1800" b="1" spc="-133" dirty="0" smtClean="0">
                <a:latin typeface="+mn-ea"/>
              </a:rPr>
              <a:t> 건설기계 관련 작업</a:t>
            </a:r>
            <a:endParaRPr lang="en-US" altLang="ko-KR" sz="1800" b="1" spc="-133" dirty="0" smtClean="0">
              <a:latin typeface="+mn-ea"/>
            </a:endParaRP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latin typeface="+mn-ea"/>
              </a:rPr>
              <a:t>7.  </a:t>
            </a:r>
            <a:r>
              <a:rPr lang="ko-KR" altLang="en-US" sz="1800" b="1" spc="-133" dirty="0" smtClean="0">
                <a:latin typeface="+mn-ea"/>
              </a:rPr>
              <a:t>외부 도장 공사</a:t>
            </a:r>
            <a:endParaRPr lang="en-US" altLang="ko-KR" sz="1800" b="1" spc="-133" dirty="0" smtClean="0">
              <a:latin typeface="+mn-ea"/>
            </a:endParaRP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latin typeface="+mn-ea"/>
              </a:rPr>
              <a:t>8.  </a:t>
            </a:r>
            <a:r>
              <a:rPr lang="ko-KR" altLang="en-US" sz="1800" b="1" spc="-133" dirty="0" smtClean="0">
                <a:latin typeface="+mn-ea"/>
              </a:rPr>
              <a:t>상</a:t>
            </a:r>
            <a:r>
              <a:rPr lang="en-US" altLang="ko-KR" sz="1800" b="1" spc="-133" dirty="0" smtClean="0">
                <a:latin typeface="맑은 고딕"/>
                <a:ea typeface="맑은 고딕"/>
              </a:rPr>
              <a:t>·</a:t>
            </a:r>
            <a:r>
              <a:rPr lang="ko-KR" altLang="en-US" sz="1800" b="1" spc="-133" dirty="0" smtClean="0">
                <a:latin typeface="맑은 고딕"/>
                <a:ea typeface="맑은 고딕"/>
              </a:rPr>
              <a:t>하수도 공사</a:t>
            </a:r>
            <a:endParaRPr lang="en-US" altLang="ko-KR" sz="1800" b="1" spc="-133" dirty="0" smtClean="0">
              <a:latin typeface="+mn-ea"/>
            </a:endParaRPr>
          </a:p>
        </p:txBody>
      </p:sp>
      <p:grpSp>
        <p:nvGrpSpPr>
          <p:cNvPr id="4" name="그룹 3"/>
          <p:cNvGrpSpPr/>
          <p:nvPr/>
        </p:nvGrpSpPr>
        <p:grpSpPr>
          <a:xfrm>
            <a:off x="2370111" y="1016149"/>
            <a:ext cx="9787006" cy="991236"/>
            <a:chOff x="2370111" y="658959"/>
            <a:chExt cx="9787006" cy="991236"/>
          </a:xfrm>
        </p:grpSpPr>
        <p:sp>
          <p:nvSpPr>
            <p:cNvPr id="5" name="TextBox 4"/>
            <p:cNvSpPr txBox="1"/>
            <p:nvPr/>
          </p:nvSpPr>
          <p:spPr>
            <a:xfrm>
              <a:off x="3298805" y="726865"/>
              <a:ext cx="8858312" cy="92333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ko-KR" altLang="en-US" sz="4000" b="1" spc="-133" dirty="0" smtClean="0">
                  <a:solidFill>
                    <a:schemeClr val="bg1"/>
                  </a:solidFill>
                  <a:latin typeface="+mj-ea"/>
                  <a:ea typeface="+mj-ea"/>
                </a:rPr>
                <a:t>사망재해 다발 사례와 대책</a:t>
              </a:r>
              <a:endParaRPr lang="ko-KR" altLang="en-US" sz="4000" b="1" spc="-133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grpSp>
          <p:nvGrpSpPr>
            <p:cNvPr id="6" name="그룹 8"/>
            <p:cNvGrpSpPr/>
            <p:nvPr/>
          </p:nvGrpSpPr>
          <p:grpSpPr>
            <a:xfrm>
              <a:off x="2370111" y="658959"/>
              <a:ext cx="928694" cy="913447"/>
              <a:chOff x="2370111" y="658959"/>
              <a:chExt cx="928694" cy="913447"/>
            </a:xfrm>
          </p:grpSpPr>
          <p:sp>
            <p:nvSpPr>
              <p:cNvPr id="7" name="직사각형 5"/>
              <p:cNvSpPr/>
              <p:nvPr/>
            </p:nvSpPr>
            <p:spPr>
              <a:xfrm>
                <a:off x="2370111" y="929464"/>
                <a:ext cx="642942" cy="64294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" name="TextBox 7"/>
              <p:cNvSpPr txBox="1"/>
              <p:nvPr/>
            </p:nvSpPr>
            <p:spPr>
              <a:xfrm>
                <a:off x="2584425" y="658959"/>
                <a:ext cx="714380" cy="82817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lnSpc>
                    <a:spcPct val="200000"/>
                  </a:lnSpc>
                  <a:buClr>
                    <a:srgbClr val="33CCCC"/>
                  </a:buClr>
                </a:pPr>
                <a:r>
                  <a:rPr lang="en-US" altLang="ko-KR" sz="3200" b="1" spc="-133" dirty="0" smtClean="0">
                    <a:solidFill>
                      <a:srgbClr val="33CCCC"/>
                    </a:solidFill>
                    <a:latin typeface="+mn-ea"/>
                  </a:rPr>
                  <a:t>4</a:t>
                </a:r>
                <a:r>
                  <a:rPr lang="en-US" altLang="ko-KR" sz="2800" b="1" spc="-133" dirty="0" smtClean="0">
                    <a:latin typeface="+mn-ea"/>
                  </a:rPr>
                  <a:t> </a:t>
                </a:r>
              </a:p>
            </p:txBody>
          </p:sp>
        </p:grpSp>
      </p:grp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4" name="직사각형 3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4</a:t>
              </a:r>
              <a:endParaRPr lang="ko-KR" altLang="en-US" sz="3800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사망사고 다발 사례와 대책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655599" y="1572406"/>
            <a:ext cx="2404952" cy="5765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ct val="700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01.</a:t>
            </a:r>
          </a:p>
          <a:p>
            <a:pPr marL="383558" indent="-383558">
              <a:lnSpc>
                <a:spcPct val="70000"/>
              </a:lnSpc>
              <a:spcAft>
                <a:spcPts val="799"/>
              </a:spcAft>
            </a:pPr>
            <a:r>
              <a:rPr lang="ko-KR" altLang="en-US" sz="2200" b="1" spc="-300" dirty="0" smtClean="0">
                <a:solidFill>
                  <a:srgbClr val="33CCCC"/>
                </a:solidFill>
                <a:latin typeface="+mj-ea"/>
                <a:ea typeface="+mj-ea"/>
              </a:rPr>
              <a:t>철근콘크리트 공사</a:t>
            </a:r>
            <a:endParaRPr lang="ko-KR" altLang="en-US" sz="2200" b="1" spc="-300" dirty="0">
              <a:solidFill>
                <a:srgbClr val="33CCCC"/>
              </a:solidFill>
              <a:latin typeface="+mj-ea"/>
              <a:ea typeface="+mj-ea"/>
            </a:endParaRPr>
          </a:p>
        </p:txBody>
      </p:sp>
      <p:pic>
        <p:nvPicPr>
          <p:cNvPr id="9" name="Picture 1" descr="사례버튼_01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279" y="2349674"/>
            <a:ext cx="788272" cy="79393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84287" y="3285778"/>
            <a:ext cx="2471642" cy="6437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713"/>
              </a:spcAft>
            </a:pPr>
            <a:r>
              <a:rPr lang="ko-KR" altLang="en-US" sz="1800" b="1" spc="-59" dirty="0" err="1" smtClean="0">
                <a:solidFill>
                  <a:srgbClr val="139130"/>
                </a:solidFill>
                <a:latin typeface="+mn-ea"/>
              </a:rPr>
              <a:t>콘트리트</a:t>
            </a:r>
            <a:r>
              <a:rPr lang="ko-KR" altLang="en-US" sz="1800" b="1" spc="-59" dirty="0" smtClean="0">
                <a:solidFill>
                  <a:srgbClr val="139130"/>
                </a:solidFill>
                <a:latin typeface="+mn-ea"/>
              </a:rPr>
              <a:t> </a:t>
            </a:r>
            <a:r>
              <a:rPr lang="ko-KR" altLang="en-US" sz="1800" b="1" spc="-59" dirty="0" err="1" smtClean="0">
                <a:solidFill>
                  <a:srgbClr val="139130"/>
                </a:solidFill>
                <a:latin typeface="+mn-ea"/>
              </a:rPr>
              <a:t>타설작업</a:t>
            </a:r>
            <a:r>
              <a:rPr lang="ko-KR" altLang="en-US" sz="1800" b="1" spc="-59" dirty="0" smtClean="0">
                <a:solidFill>
                  <a:srgbClr val="139130"/>
                </a:solidFill>
                <a:latin typeface="+mn-ea"/>
              </a:rPr>
              <a:t> 중 </a:t>
            </a:r>
            <a:endParaRPr lang="en-US" altLang="ko-KR" sz="1800" b="1" spc="-59" dirty="0" smtClean="0">
              <a:solidFill>
                <a:srgbClr val="139130"/>
              </a:solidFill>
              <a:latin typeface="+mn-ea"/>
            </a:endParaRPr>
          </a:p>
          <a:p>
            <a:pPr>
              <a:spcAft>
                <a:spcPts val="713"/>
              </a:spcAft>
            </a:pPr>
            <a:r>
              <a:rPr lang="ko-KR" altLang="en-US" sz="1800" b="1" spc="-59" dirty="0" err="1" smtClean="0">
                <a:solidFill>
                  <a:srgbClr val="139130"/>
                </a:solidFill>
                <a:latin typeface="+mn-ea"/>
              </a:rPr>
              <a:t>거푸집동바리</a:t>
            </a:r>
            <a:r>
              <a:rPr lang="ko-KR" altLang="en-US" sz="1800" b="1" spc="-59" dirty="0" smtClean="0">
                <a:solidFill>
                  <a:srgbClr val="139130"/>
                </a:solidFill>
                <a:latin typeface="+mn-ea"/>
              </a:rPr>
              <a:t> 무너짐</a:t>
            </a:r>
            <a:endParaRPr lang="ko-KR" altLang="en-US" sz="1800" b="1" spc="-59" dirty="0">
              <a:solidFill>
                <a:srgbClr val="139130"/>
              </a:solidFill>
              <a:latin typeface="+mn-ea"/>
            </a:endParaRPr>
          </a:p>
        </p:txBody>
      </p:sp>
      <p:sp>
        <p:nvSpPr>
          <p:cNvPr id="12" name="Rounded Rectangle 15"/>
          <p:cNvSpPr/>
          <p:nvPr/>
        </p:nvSpPr>
        <p:spPr>
          <a:xfrm>
            <a:off x="3564607" y="1557586"/>
            <a:ext cx="7978747" cy="4320480"/>
          </a:xfrm>
          <a:prstGeom prst="roundRect">
            <a:avLst>
              <a:gd name="adj" fmla="val 5244"/>
            </a:avLst>
          </a:prstGeom>
          <a:blipFill rotWithShape="1">
            <a:blip r:embed="rId3" cstate="print"/>
            <a:stretch>
              <a:fillRect/>
            </a:stretch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20592" y="2277666"/>
            <a:ext cx="8064896" cy="6283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230" indent="-171230">
              <a:lnSpc>
                <a:spcPts val="2140"/>
              </a:lnSpc>
              <a:spcAft>
                <a:spcPts val="713"/>
              </a:spcAft>
            </a:pPr>
            <a:r>
              <a:rPr lang="ko-KR" altLang="en-US" sz="1800" b="1" spc="-119" dirty="0" smtClean="0">
                <a:latin typeface="+mn-ea"/>
              </a:rPr>
              <a:t>방수터널 </a:t>
            </a:r>
            <a:r>
              <a:rPr lang="ko-KR" altLang="en-US" sz="1800" b="1" spc="-119" dirty="0" err="1" smtClean="0">
                <a:latin typeface="+mn-ea"/>
              </a:rPr>
              <a:t>암거</a:t>
            </a:r>
            <a:r>
              <a:rPr lang="ko-KR" altLang="en-US" sz="1800" b="1" spc="-119" dirty="0" smtClean="0">
                <a:latin typeface="+mn-ea"/>
              </a:rPr>
              <a:t> 벽체 및 </a:t>
            </a:r>
            <a:r>
              <a:rPr lang="ko-KR" altLang="en-US" sz="1800" b="1" spc="-119" dirty="0" err="1" smtClean="0">
                <a:latin typeface="+mn-ea"/>
              </a:rPr>
              <a:t>슬래브</a:t>
            </a:r>
            <a:r>
              <a:rPr lang="ko-KR" altLang="en-US" sz="1800" b="1" spc="-119" dirty="0" smtClean="0">
                <a:latin typeface="+mn-ea"/>
              </a:rPr>
              <a:t> 콘크리트 </a:t>
            </a:r>
            <a:r>
              <a:rPr lang="ko-KR" altLang="en-US" sz="1800" b="1" spc="-119" dirty="0" err="1" smtClean="0">
                <a:latin typeface="+mn-ea"/>
              </a:rPr>
              <a:t>타설</a:t>
            </a:r>
            <a:r>
              <a:rPr lang="ko-KR" altLang="en-US" sz="1800" b="1" spc="-119" dirty="0" smtClean="0">
                <a:latin typeface="+mn-ea"/>
              </a:rPr>
              <a:t> 중 </a:t>
            </a:r>
            <a:r>
              <a:rPr lang="ko-KR" altLang="en-US" sz="1800" b="1" spc="-119" dirty="0" err="1" smtClean="0">
                <a:latin typeface="+mn-ea"/>
              </a:rPr>
              <a:t>거푸집동바리</a:t>
            </a:r>
            <a:r>
              <a:rPr lang="ko-KR" altLang="en-US" sz="1800" b="1" spc="-119" dirty="0" smtClean="0">
                <a:latin typeface="+mn-ea"/>
              </a:rPr>
              <a:t> 무너짐</a:t>
            </a:r>
            <a:r>
              <a:rPr lang="en-US" altLang="ko-KR" sz="1800" b="1" spc="-119" dirty="0" smtClean="0">
                <a:latin typeface="+mn-ea"/>
              </a:rPr>
              <a:t>, 4</a:t>
            </a:r>
            <a:r>
              <a:rPr lang="ko-KR" altLang="en-US" sz="1800" b="1" spc="-119" dirty="0" smtClean="0">
                <a:latin typeface="+mn-ea"/>
              </a:rPr>
              <a:t>명 매몰 사망</a:t>
            </a:r>
            <a:endParaRPr lang="en-US" altLang="ko-KR" sz="1800" b="1" spc="-119" dirty="0" smtClean="0">
              <a:latin typeface="+mn-ea"/>
            </a:endParaRPr>
          </a:p>
          <a:p>
            <a:pPr marL="171230" indent="-171230">
              <a:lnSpc>
                <a:spcPts val="2140"/>
              </a:lnSpc>
              <a:spcAft>
                <a:spcPts val="713"/>
              </a:spcAft>
            </a:pPr>
            <a:r>
              <a:rPr lang="en-US" altLang="ko-KR" sz="1800" spc="-150" dirty="0" smtClean="0">
                <a:latin typeface="+mn-ea"/>
              </a:rPr>
              <a:t> - </a:t>
            </a:r>
            <a:r>
              <a:rPr lang="ko-KR" altLang="en-US" sz="1800" spc="-150" dirty="0" err="1" smtClean="0">
                <a:latin typeface="+mn-ea"/>
              </a:rPr>
              <a:t>거푸집동바리</a:t>
            </a:r>
            <a:r>
              <a:rPr lang="ko-KR" altLang="en-US" sz="1800" spc="-150" dirty="0" smtClean="0">
                <a:latin typeface="+mn-ea"/>
              </a:rPr>
              <a:t> 단상</a:t>
            </a:r>
            <a:r>
              <a:rPr lang="en-US" altLang="ko-KR" sz="1800" spc="-150" dirty="0" smtClean="0">
                <a:latin typeface="+mn-ea"/>
              </a:rPr>
              <a:t>(2</a:t>
            </a:r>
            <a:r>
              <a:rPr lang="ko-KR" altLang="en-US" sz="1800" spc="-150" dirty="0" smtClean="0">
                <a:latin typeface="+mn-ea"/>
              </a:rPr>
              <a:t>단</a:t>
            </a:r>
            <a:r>
              <a:rPr lang="en-US" altLang="ko-KR" sz="1800" spc="-150" dirty="0" smtClean="0">
                <a:latin typeface="+mn-ea"/>
              </a:rPr>
              <a:t>) </a:t>
            </a:r>
            <a:r>
              <a:rPr lang="ko-KR" altLang="en-US" sz="1800" spc="-150" dirty="0" smtClean="0">
                <a:latin typeface="+mn-ea"/>
              </a:rPr>
              <a:t>구조 </a:t>
            </a:r>
            <a:r>
              <a:rPr lang="en-US" altLang="ko-KR" sz="1800" spc="-150" dirty="0" smtClean="0">
                <a:latin typeface="+mn-ea"/>
              </a:rPr>
              <a:t>: </a:t>
            </a:r>
            <a:r>
              <a:rPr lang="ko-KR" altLang="en-US" sz="1800" spc="-150" dirty="0" err="1" smtClean="0">
                <a:latin typeface="+mn-ea"/>
              </a:rPr>
              <a:t>파이프서포트</a:t>
            </a:r>
            <a:r>
              <a:rPr lang="en-US" altLang="ko-KR" sz="1800" spc="-150" dirty="0" smtClean="0">
                <a:latin typeface="+mn-ea"/>
              </a:rPr>
              <a:t>(V6) + </a:t>
            </a:r>
            <a:r>
              <a:rPr lang="ko-KR" altLang="en-US" sz="1800" spc="-150" dirty="0" smtClean="0">
                <a:latin typeface="+mn-ea"/>
              </a:rPr>
              <a:t>각재 </a:t>
            </a:r>
            <a:r>
              <a:rPr lang="en-US" altLang="ko-KR" sz="1800" spc="-150" dirty="0" smtClean="0">
                <a:latin typeface="+mn-ea"/>
              </a:rPr>
              <a:t>+ </a:t>
            </a:r>
            <a:r>
              <a:rPr lang="ko-KR" altLang="en-US" sz="1800" spc="-150" dirty="0" err="1" smtClean="0">
                <a:latin typeface="+mn-ea"/>
              </a:rPr>
              <a:t>목재동바리</a:t>
            </a:r>
            <a:r>
              <a:rPr lang="ko-KR" altLang="en-US" sz="1800" spc="-150" dirty="0" smtClean="0">
                <a:latin typeface="+mn-ea"/>
              </a:rPr>
              <a:t> </a:t>
            </a:r>
            <a:endParaRPr lang="en-US" altLang="ko-KR" sz="1800" b="1" spc="-119" dirty="0" smtClean="0">
              <a:latin typeface="+mn-ea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20591" y="4193980"/>
            <a:ext cx="8136903" cy="13465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230" indent="-171230">
              <a:lnSpc>
                <a:spcPts val="2140"/>
              </a:lnSpc>
              <a:spcAft>
                <a:spcPts val="713"/>
              </a:spcAft>
              <a:buFont typeface="Arial"/>
              <a:buChar char="•"/>
            </a:pPr>
            <a:r>
              <a:rPr lang="ko-KR" altLang="en-US" sz="1800" b="1" spc="-150" dirty="0" smtClean="0">
                <a:latin typeface="+mn-ea"/>
              </a:rPr>
              <a:t>높이 </a:t>
            </a:r>
            <a:r>
              <a:rPr lang="en-US" altLang="ko-KR" sz="1800" b="1" spc="-150" dirty="0" smtClean="0">
                <a:latin typeface="+mn-ea"/>
              </a:rPr>
              <a:t>6m </a:t>
            </a:r>
            <a:r>
              <a:rPr lang="ko-KR" altLang="en-US" sz="1800" b="1" spc="-150" dirty="0" smtClean="0">
                <a:latin typeface="+mn-ea"/>
              </a:rPr>
              <a:t>이상의 </a:t>
            </a:r>
            <a:r>
              <a:rPr lang="ko-KR" altLang="en-US" sz="1800" b="1" spc="-150" dirty="0" err="1" smtClean="0">
                <a:latin typeface="+mn-ea"/>
              </a:rPr>
              <a:t>거푸집동바리는</a:t>
            </a:r>
            <a:r>
              <a:rPr lang="ko-KR" altLang="en-US" sz="1800" b="1" spc="-150" dirty="0" smtClean="0">
                <a:latin typeface="+mn-ea"/>
              </a:rPr>
              <a:t> </a:t>
            </a:r>
            <a:r>
              <a:rPr lang="en-US" altLang="ko-KR" sz="1800" b="1" spc="-150" dirty="0" smtClean="0">
                <a:latin typeface="+mn-ea"/>
              </a:rPr>
              <a:t>System Support </a:t>
            </a:r>
            <a:r>
              <a:rPr lang="ko-KR" altLang="en-US" sz="1800" b="1" spc="-150" dirty="0" smtClean="0">
                <a:latin typeface="+mn-ea"/>
              </a:rPr>
              <a:t>등 안전한 구조 적용</a:t>
            </a:r>
          </a:p>
          <a:p>
            <a:pPr marL="171230" indent="-171230">
              <a:lnSpc>
                <a:spcPts val="2140"/>
              </a:lnSpc>
              <a:spcAft>
                <a:spcPts val="713"/>
              </a:spcAft>
            </a:pPr>
            <a:r>
              <a:rPr lang="en-US" altLang="ko-KR" sz="1800" spc="-150" dirty="0" smtClean="0">
                <a:latin typeface="+mn-ea"/>
              </a:rPr>
              <a:t>   - </a:t>
            </a:r>
            <a:r>
              <a:rPr lang="ko-KR" altLang="en-US" sz="1800" spc="-150" dirty="0" smtClean="0">
                <a:latin typeface="+mn-ea"/>
              </a:rPr>
              <a:t>구조검토 및 조립도 작성 후 </a:t>
            </a:r>
            <a:r>
              <a:rPr lang="ko-KR" altLang="en-US" sz="1800" spc="-150" dirty="0" err="1" smtClean="0">
                <a:latin typeface="+mn-ea"/>
              </a:rPr>
              <a:t>조립도에</a:t>
            </a:r>
            <a:r>
              <a:rPr lang="ko-KR" altLang="en-US" sz="1800" spc="-150" dirty="0" smtClean="0">
                <a:latin typeface="+mn-ea"/>
              </a:rPr>
              <a:t> 의해 조립</a:t>
            </a:r>
          </a:p>
          <a:p>
            <a:pPr marL="171230" indent="-171230">
              <a:lnSpc>
                <a:spcPts val="2140"/>
              </a:lnSpc>
              <a:spcAft>
                <a:spcPts val="713"/>
              </a:spcAft>
            </a:pPr>
            <a:r>
              <a:rPr lang="en-US" altLang="ko-KR" sz="1800" spc="-150" dirty="0" smtClean="0">
                <a:latin typeface="+mn-ea"/>
              </a:rPr>
              <a:t>   - </a:t>
            </a:r>
            <a:r>
              <a:rPr lang="ko-KR" altLang="en-US" sz="1800" spc="-150" dirty="0" err="1" smtClean="0">
                <a:latin typeface="+mn-ea"/>
              </a:rPr>
              <a:t>파이프서포트를</a:t>
            </a:r>
            <a:r>
              <a:rPr lang="ko-KR" altLang="en-US" sz="1800" spc="-150" dirty="0" smtClean="0">
                <a:latin typeface="+mn-ea"/>
              </a:rPr>
              <a:t> 이어서 사용할 때는 </a:t>
            </a:r>
            <a:r>
              <a:rPr lang="en-US" altLang="ko-KR" sz="1800" spc="-150" dirty="0" smtClean="0">
                <a:latin typeface="+mn-ea"/>
              </a:rPr>
              <a:t>4</a:t>
            </a:r>
            <a:r>
              <a:rPr lang="ko-KR" altLang="en-US" sz="1800" spc="-150" dirty="0" smtClean="0">
                <a:latin typeface="+mn-ea"/>
              </a:rPr>
              <a:t>개 이상의 볼트로 체결</a:t>
            </a:r>
          </a:p>
          <a:p>
            <a:pPr marL="171230" indent="-171230">
              <a:lnSpc>
                <a:spcPts val="2140"/>
              </a:lnSpc>
              <a:spcAft>
                <a:spcPts val="713"/>
              </a:spcAft>
              <a:buFont typeface="Arial"/>
              <a:buChar char="•"/>
            </a:pPr>
            <a:r>
              <a:rPr lang="ko-KR" altLang="en-US" sz="1800" b="1" spc="-150" dirty="0" err="1" smtClean="0">
                <a:latin typeface="+mn-ea"/>
              </a:rPr>
              <a:t>타설</a:t>
            </a:r>
            <a:r>
              <a:rPr lang="ko-KR" altLang="en-US" sz="1800" b="1" spc="-150" dirty="0" smtClean="0">
                <a:latin typeface="+mn-ea"/>
              </a:rPr>
              <a:t> 시 설계도서에 따라 벽체 </a:t>
            </a:r>
            <a:r>
              <a:rPr lang="ko-KR" altLang="en-US" sz="1800" b="1" spc="-150" dirty="0" err="1" smtClean="0">
                <a:latin typeface="+mn-ea"/>
              </a:rPr>
              <a:t>타설</a:t>
            </a:r>
            <a:r>
              <a:rPr lang="ko-KR" altLang="en-US" sz="1800" b="1" spc="-150" dirty="0" smtClean="0">
                <a:latin typeface="+mn-ea"/>
              </a:rPr>
              <a:t> 및 양생 후 </a:t>
            </a:r>
            <a:r>
              <a:rPr lang="en-US" altLang="ko-KR" sz="1800" b="1" spc="-150" dirty="0" smtClean="0">
                <a:latin typeface="+mn-ea"/>
              </a:rPr>
              <a:t>→ </a:t>
            </a:r>
            <a:r>
              <a:rPr lang="ko-KR" altLang="en-US" sz="1800" b="1" spc="-150" dirty="0" err="1" smtClean="0">
                <a:latin typeface="+mn-ea"/>
              </a:rPr>
              <a:t>슬래브</a:t>
            </a:r>
            <a:r>
              <a:rPr lang="ko-KR" altLang="en-US" sz="1800" b="1" spc="-150" dirty="0" smtClean="0">
                <a:latin typeface="+mn-ea"/>
              </a:rPr>
              <a:t> </a:t>
            </a:r>
            <a:r>
              <a:rPr lang="ko-KR" altLang="en-US" sz="1800" b="1" spc="-150" dirty="0" err="1" smtClean="0">
                <a:latin typeface="+mn-ea"/>
              </a:rPr>
              <a:t>타설</a:t>
            </a:r>
            <a:r>
              <a:rPr lang="ko-KR" altLang="en-US" sz="1800" b="1" spc="-150" dirty="0" smtClean="0">
                <a:latin typeface="+mn-ea"/>
              </a:rPr>
              <a:t> 등 순서 준서</a:t>
            </a:r>
            <a:endParaRPr lang="ko-KR" altLang="en-US" sz="1800" b="1" spc="-150" dirty="0">
              <a:latin typeface="+mn-ea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55599" y="1572406"/>
            <a:ext cx="2404952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ct val="50000"/>
              </a:lnSpc>
              <a:spcAft>
                <a:spcPts val="799"/>
              </a:spcAft>
            </a:pPr>
            <a:r>
              <a:rPr lang="en-US" altLang="ko-KR" sz="1400" b="1" spc="-133" dirty="0" smtClean="0">
                <a:solidFill>
                  <a:srgbClr val="CDB4F2"/>
                </a:solidFill>
                <a:latin typeface="+mj-ea"/>
                <a:ea typeface="+mj-ea"/>
              </a:rPr>
              <a:t>01. </a:t>
            </a:r>
            <a:r>
              <a:rPr lang="ko-KR" altLang="en-US" sz="1400" b="1" spc="-133" dirty="0" smtClean="0">
                <a:solidFill>
                  <a:srgbClr val="CDB4F2"/>
                </a:solidFill>
                <a:latin typeface="+mj-ea"/>
                <a:ea typeface="+mj-ea"/>
              </a:rPr>
              <a:t>철근콘크리트 공사</a:t>
            </a:r>
            <a:endParaRPr lang="ko-KR" altLang="en-US" sz="1400" b="1" spc="-133" dirty="0">
              <a:solidFill>
                <a:srgbClr val="CDB4F2"/>
              </a:solidFill>
              <a:latin typeface="+mj-ea"/>
              <a:ea typeface="+mj-ea"/>
            </a:endParaRPr>
          </a:p>
        </p:txBody>
      </p:sp>
      <p:grpSp>
        <p:nvGrpSpPr>
          <p:cNvPr id="7" name="그룹 6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8" name="직사각형 7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4</a:t>
              </a:r>
              <a:endParaRPr lang="ko-KR" altLang="en-US" sz="3800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사망사고 다발 사례와 대책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pic>
        <p:nvPicPr>
          <p:cNvPr id="11" name="Picture 24" descr="사례버튼_12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4447" y="2245917"/>
            <a:ext cx="845123" cy="823837"/>
          </a:xfrm>
          <a:prstGeom prst="rect">
            <a:avLst/>
          </a:prstGeom>
        </p:spPr>
      </p:pic>
      <p:pic>
        <p:nvPicPr>
          <p:cNvPr id="12" name="Picture 25" descr="사례버튼_13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4447" y="4161759"/>
            <a:ext cx="845123" cy="1140243"/>
          </a:xfrm>
          <a:prstGeom prst="rect">
            <a:avLst/>
          </a:prstGeom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3" name="직사각형 2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4</a:t>
              </a:r>
              <a:endParaRPr lang="ko-KR" altLang="en-US" sz="3800" dirty="0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사망사고 다발 사례와 대책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655599" y="1572406"/>
            <a:ext cx="2404952" cy="5765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ct val="700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02.</a:t>
            </a:r>
          </a:p>
          <a:p>
            <a:pPr marL="383558" indent="-383558">
              <a:lnSpc>
                <a:spcPct val="70000"/>
              </a:lnSpc>
              <a:spcAft>
                <a:spcPts val="799"/>
              </a:spcAft>
            </a:pPr>
            <a:r>
              <a:rPr lang="ko-KR" altLang="en-US" sz="2200" b="1" spc="-300" dirty="0" smtClean="0">
                <a:solidFill>
                  <a:srgbClr val="33CCCC"/>
                </a:solidFill>
                <a:latin typeface="+mj-ea"/>
                <a:ea typeface="+mj-ea"/>
              </a:rPr>
              <a:t>철골조립 공사</a:t>
            </a:r>
            <a:endParaRPr lang="ko-KR" altLang="en-US" sz="2200" b="1" spc="-300" dirty="0">
              <a:solidFill>
                <a:srgbClr val="33CCCC"/>
              </a:solidFill>
              <a:latin typeface="+mj-ea"/>
              <a:ea typeface="+mj-e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4287" y="3285778"/>
            <a:ext cx="2471642" cy="6437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713"/>
              </a:spcAft>
            </a:pPr>
            <a:r>
              <a:rPr lang="ko-KR" altLang="en-US" sz="1800" b="1" spc="-59" dirty="0" err="1" smtClean="0">
                <a:solidFill>
                  <a:srgbClr val="139130"/>
                </a:solidFill>
                <a:latin typeface="+mn-ea"/>
              </a:rPr>
              <a:t>띠장</a:t>
            </a:r>
            <a:r>
              <a:rPr lang="ko-KR" altLang="en-US" sz="1800" b="1" spc="-59" dirty="0" smtClean="0">
                <a:solidFill>
                  <a:srgbClr val="139130"/>
                </a:solidFill>
                <a:latin typeface="+mn-ea"/>
              </a:rPr>
              <a:t> 위에서 작업 중 </a:t>
            </a:r>
            <a:endParaRPr lang="en-US" altLang="ko-KR" sz="1800" b="1" spc="-59" dirty="0" smtClean="0">
              <a:solidFill>
                <a:srgbClr val="139130"/>
              </a:solidFill>
              <a:latin typeface="+mn-ea"/>
            </a:endParaRPr>
          </a:p>
          <a:p>
            <a:pPr>
              <a:spcAft>
                <a:spcPts val="713"/>
              </a:spcAft>
            </a:pPr>
            <a:r>
              <a:rPr lang="ko-KR" altLang="en-US" sz="1800" b="1" spc="-59" dirty="0" smtClean="0">
                <a:solidFill>
                  <a:srgbClr val="139130"/>
                </a:solidFill>
                <a:latin typeface="+mn-ea"/>
              </a:rPr>
              <a:t>떨어짐</a:t>
            </a:r>
            <a:endParaRPr lang="ko-KR" altLang="en-US" sz="1800" b="1" spc="-59" dirty="0">
              <a:solidFill>
                <a:srgbClr val="139130"/>
              </a:solidFill>
              <a:latin typeface="+mn-ea"/>
            </a:endParaRPr>
          </a:p>
        </p:txBody>
      </p:sp>
      <p:pic>
        <p:nvPicPr>
          <p:cNvPr id="10" name="Picture 17" descr="사례버튼_02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279" y="2349674"/>
            <a:ext cx="788272" cy="793934"/>
          </a:xfrm>
          <a:prstGeom prst="rect">
            <a:avLst/>
          </a:prstGeom>
        </p:spPr>
      </p:pic>
      <p:sp>
        <p:nvSpPr>
          <p:cNvPr id="11" name="Rounded Rectangle 15"/>
          <p:cNvSpPr/>
          <p:nvPr/>
        </p:nvSpPr>
        <p:spPr>
          <a:xfrm>
            <a:off x="3564606" y="1557586"/>
            <a:ext cx="7978747" cy="4320480"/>
          </a:xfrm>
          <a:prstGeom prst="roundRect">
            <a:avLst>
              <a:gd name="adj" fmla="val 5244"/>
            </a:avLst>
          </a:prstGeom>
          <a:blipFill rotWithShape="1">
            <a:blip r:embed="rId3" cstate="print"/>
            <a:stretch>
              <a:fillRect/>
            </a:stretch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20592" y="2277666"/>
            <a:ext cx="8064896" cy="26930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230" indent="-171230">
              <a:lnSpc>
                <a:spcPts val="2140"/>
              </a:lnSpc>
              <a:spcAft>
                <a:spcPts val="713"/>
              </a:spcAft>
            </a:pPr>
            <a:r>
              <a:rPr lang="ko-KR" altLang="en-US" sz="1800" b="1" spc="-59" dirty="0" err="1" smtClean="0">
                <a:latin typeface="+mn-ea"/>
              </a:rPr>
              <a:t>띠장</a:t>
            </a:r>
            <a:r>
              <a:rPr lang="ko-KR" altLang="en-US" sz="1800" b="1" spc="-59" dirty="0" smtClean="0">
                <a:latin typeface="+mn-ea"/>
              </a:rPr>
              <a:t> 위에서 작업 중 약 </a:t>
            </a:r>
            <a:r>
              <a:rPr lang="en-US" altLang="ko-KR" sz="1800" b="1" spc="-59" dirty="0" smtClean="0">
                <a:latin typeface="+mn-ea"/>
              </a:rPr>
              <a:t>7.2m</a:t>
            </a:r>
            <a:r>
              <a:rPr lang="ko-KR" altLang="en-US" sz="1800" b="1" spc="-59" dirty="0" smtClean="0">
                <a:latin typeface="+mn-ea"/>
              </a:rPr>
              <a:t> 아래 바닥으로 떨어짐</a:t>
            </a:r>
            <a:endParaRPr lang="en-US" altLang="ko-KR" sz="1800" b="1" spc="-59" dirty="0" smtClean="0">
              <a:latin typeface="+mn-ea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420591" y="4077866"/>
            <a:ext cx="8136903" cy="8672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230" indent="-171230">
              <a:lnSpc>
                <a:spcPct val="150000"/>
              </a:lnSpc>
              <a:spcAft>
                <a:spcPts val="713"/>
              </a:spcAft>
              <a:buFont typeface="Arial"/>
              <a:buChar char="•"/>
            </a:pPr>
            <a:r>
              <a:rPr lang="ko-KR" altLang="en-US" sz="1800" b="1" spc="-59" dirty="0" err="1" smtClean="0">
                <a:latin typeface="+mn-ea"/>
              </a:rPr>
              <a:t>안전대를</a:t>
            </a:r>
            <a:r>
              <a:rPr lang="ko-KR" altLang="en-US" sz="1800" b="1" spc="-59" dirty="0" smtClean="0">
                <a:latin typeface="+mn-ea"/>
              </a:rPr>
              <a:t> 걸 수 있는 </a:t>
            </a:r>
            <a:r>
              <a:rPr lang="ko-KR" altLang="en-US" sz="1800" b="1" spc="-59" dirty="0" err="1" smtClean="0">
                <a:latin typeface="+mn-ea"/>
              </a:rPr>
              <a:t>걸이시설을</a:t>
            </a:r>
            <a:r>
              <a:rPr lang="ko-KR" altLang="en-US" sz="1800" b="1" spc="-59" dirty="0" smtClean="0">
                <a:latin typeface="+mn-ea"/>
              </a:rPr>
              <a:t> 설치하고</a:t>
            </a:r>
            <a:r>
              <a:rPr lang="en-US" altLang="ko-KR" sz="1800" b="1" spc="-59" dirty="0" smtClean="0">
                <a:latin typeface="+mn-ea"/>
              </a:rPr>
              <a:t>, </a:t>
            </a:r>
          </a:p>
          <a:p>
            <a:pPr marL="171230" indent="-171230">
              <a:lnSpc>
                <a:spcPct val="150000"/>
              </a:lnSpc>
              <a:spcAft>
                <a:spcPts val="713"/>
              </a:spcAft>
              <a:buFont typeface="Arial"/>
              <a:buChar char="•"/>
            </a:pPr>
            <a:r>
              <a:rPr lang="ko-KR" altLang="en-US" sz="1800" b="1" spc="-59" dirty="0" smtClean="0">
                <a:latin typeface="+mn-ea"/>
              </a:rPr>
              <a:t>근로자는 </a:t>
            </a:r>
            <a:r>
              <a:rPr lang="ko-KR" altLang="en-US" sz="1800" b="1" spc="-59" dirty="0" err="1" smtClean="0">
                <a:latin typeface="+mn-ea"/>
              </a:rPr>
              <a:t>안전대를</a:t>
            </a:r>
            <a:r>
              <a:rPr lang="ko-KR" altLang="en-US" sz="1800" b="1" spc="-59" dirty="0" smtClean="0">
                <a:latin typeface="+mn-ea"/>
              </a:rPr>
              <a:t> 착용하고 </a:t>
            </a:r>
            <a:r>
              <a:rPr lang="ko-KR" altLang="en-US" sz="1800" b="1" spc="-59" dirty="0" err="1" smtClean="0">
                <a:latin typeface="+mn-ea"/>
              </a:rPr>
              <a:t>걸이시설에</a:t>
            </a:r>
            <a:r>
              <a:rPr lang="ko-KR" altLang="en-US" sz="1800" b="1" spc="-59" dirty="0" smtClean="0">
                <a:latin typeface="+mn-ea"/>
              </a:rPr>
              <a:t> 걸어 떨어지지 않도록 하여야 함</a:t>
            </a:r>
            <a:endParaRPr lang="ko-KR" altLang="en-US" sz="1800" b="1" spc="-59" dirty="0">
              <a:latin typeface="+mn-ea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55599" y="1572406"/>
            <a:ext cx="2404952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ct val="50000"/>
              </a:lnSpc>
              <a:spcAft>
                <a:spcPts val="799"/>
              </a:spcAft>
            </a:pPr>
            <a:r>
              <a:rPr lang="en-US" altLang="ko-KR" sz="1400" b="1" spc="-133" dirty="0" smtClean="0">
                <a:solidFill>
                  <a:srgbClr val="CDB4F2"/>
                </a:solidFill>
                <a:latin typeface="+mj-ea"/>
                <a:ea typeface="+mj-ea"/>
              </a:rPr>
              <a:t>02. </a:t>
            </a:r>
            <a:r>
              <a:rPr lang="ko-KR" altLang="en-US" sz="1400" b="1" spc="-133" dirty="0" smtClean="0">
                <a:solidFill>
                  <a:srgbClr val="CDB4F2"/>
                </a:solidFill>
                <a:latin typeface="+mj-ea"/>
                <a:ea typeface="+mj-ea"/>
              </a:rPr>
              <a:t>철골조립 공사</a:t>
            </a:r>
            <a:endParaRPr lang="ko-KR" altLang="en-US" sz="1400" b="1" spc="-133" dirty="0">
              <a:solidFill>
                <a:srgbClr val="CDB4F2"/>
              </a:solidFill>
              <a:latin typeface="+mj-ea"/>
              <a:ea typeface="+mj-ea"/>
            </a:endParaRPr>
          </a:p>
        </p:txBody>
      </p:sp>
      <p:grpSp>
        <p:nvGrpSpPr>
          <p:cNvPr id="5" name="그룹 4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6" name="직사각형 5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4</a:t>
              </a:r>
              <a:endParaRPr lang="ko-KR" altLang="en-US" sz="3800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사망사고 다발 사례와 대책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pic>
        <p:nvPicPr>
          <p:cNvPr id="9" name="Picture 24" descr="사례버튼_12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4447" y="2245917"/>
            <a:ext cx="845123" cy="823837"/>
          </a:xfrm>
          <a:prstGeom prst="rect">
            <a:avLst/>
          </a:prstGeom>
        </p:spPr>
      </p:pic>
      <p:pic>
        <p:nvPicPr>
          <p:cNvPr id="10" name="Picture 25" descr="사례버튼_13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4447" y="4161759"/>
            <a:ext cx="845123" cy="1140243"/>
          </a:xfrm>
          <a:prstGeom prst="rect">
            <a:avLst/>
          </a:prstGeom>
        </p:spPr>
      </p:pic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3" name="직사각형 2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4</a:t>
              </a:r>
              <a:endParaRPr lang="ko-KR" altLang="en-US" sz="3800" dirty="0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사망사고 다발 사례와 대책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655599" y="1572406"/>
            <a:ext cx="2404952" cy="9161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ct val="700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03.</a:t>
            </a:r>
          </a:p>
          <a:p>
            <a:pPr marL="383558" indent="-383558">
              <a:lnSpc>
                <a:spcPct val="70000"/>
              </a:lnSpc>
              <a:spcAft>
                <a:spcPts val="799"/>
              </a:spcAft>
            </a:pPr>
            <a:r>
              <a:rPr lang="ko-KR" altLang="en-US" sz="2200" b="1" spc="-300" dirty="0" smtClean="0">
                <a:solidFill>
                  <a:srgbClr val="33CCCC"/>
                </a:solidFill>
                <a:latin typeface="+mj-ea"/>
                <a:ea typeface="+mj-ea"/>
              </a:rPr>
              <a:t>비계 등 가설구조물 </a:t>
            </a:r>
            <a:endParaRPr lang="en-US" altLang="ko-KR" sz="2200" b="1" spc="-300" dirty="0" smtClean="0">
              <a:solidFill>
                <a:srgbClr val="33CCCC"/>
              </a:solidFill>
              <a:latin typeface="+mj-ea"/>
              <a:ea typeface="+mj-ea"/>
            </a:endParaRPr>
          </a:p>
          <a:p>
            <a:pPr marL="383558" indent="-383558">
              <a:lnSpc>
                <a:spcPct val="70000"/>
              </a:lnSpc>
              <a:spcAft>
                <a:spcPts val="799"/>
              </a:spcAft>
            </a:pPr>
            <a:r>
              <a:rPr lang="ko-KR" altLang="en-US" sz="2200" b="1" spc="-300" dirty="0" smtClean="0">
                <a:solidFill>
                  <a:srgbClr val="33CCCC"/>
                </a:solidFill>
                <a:latin typeface="+mj-ea"/>
                <a:ea typeface="+mj-ea"/>
              </a:rPr>
              <a:t>공사</a:t>
            </a:r>
            <a:endParaRPr lang="ko-KR" altLang="en-US" sz="2200" b="1" spc="-300" dirty="0">
              <a:solidFill>
                <a:srgbClr val="33CCCC"/>
              </a:solidFill>
              <a:latin typeface="+mj-ea"/>
              <a:ea typeface="+mj-e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4287" y="3650124"/>
            <a:ext cx="2592288" cy="10105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713"/>
              </a:spcAft>
            </a:pPr>
            <a:r>
              <a:rPr lang="ko-KR" altLang="en-US" sz="1800" b="1" spc="-59" dirty="0" smtClean="0">
                <a:solidFill>
                  <a:srgbClr val="139130"/>
                </a:solidFill>
                <a:latin typeface="+mn-ea"/>
              </a:rPr>
              <a:t>학교건물 비계에서 </a:t>
            </a:r>
            <a:endParaRPr lang="en-US" altLang="ko-KR" sz="1800" b="1" spc="-59" dirty="0" smtClean="0">
              <a:solidFill>
                <a:srgbClr val="139130"/>
              </a:solidFill>
              <a:latin typeface="+mn-ea"/>
            </a:endParaRPr>
          </a:p>
          <a:p>
            <a:pPr>
              <a:spcAft>
                <a:spcPts val="713"/>
              </a:spcAft>
            </a:pPr>
            <a:r>
              <a:rPr lang="ko-KR" altLang="en-US" sz="1800" b="1" spc="-150" dirty="0" err="1" smtClean="0">
                <a:solidFill>
                  <a:srgbClr val="139130"/>
                </a:solidFill>
                <a:latin typeface="+mn-ea"/>
              </a:rPr>
              <a:t>조적작업</a:t>
            </a:r>
            <a:r>
              <a:rPr lang="ko-KR" altLang="en-US" sz="1800" b="1" spc="-150" dirty="0" smtClean="0">
                <a:solidFill>
                  <a:srgbClr val="139130"/>
                </a:solidFill>
                <a:latin typeface="+mn-ea"/>
              </a:rPr>
              <a:t> 중 비계 무너짐</a:t>
            </a:r>
            <a:r>
              <a:rPr lang="en-US" altLang="ko-KR" sz="1800" b="1" spc="-150" dirty="0" smtClean="0">
                <a:solidFill>
                  <a:srgbClr val="139130"/>
                </a:solidFill>
                <a:latin typeface="+mn-ea"/>
              </a:rPr>
              <a:t>,</a:t>
            </a:r>
          </a:p>
          <a:p>
            <a:pPr>
              <a:spcAft>
                <a:spcPts val="713"/>
              </a:spcAft>
            </a:pPr>
            <a:r>
              <a:rPr lang="en-US" altLang="ko-KR" sz="1800" b="1" spc="-59" dirty="0" smtClean="0">
                <a:solidFill>
                  <a:srgbClr val="139130"/>
                </a:solidFill>
                <a:latin typeface="+mn-ea"/>
              </a:rPr>
              <a:t>2</a:t>
            </a:r>
            <a:r>
              <a:rPr lang="ko-KR" altLang="en-US" sz="1800" b="1" spc="-59" dirty="0" smtClean="0">
                <a:solidFill>
                  <a:srgbClr val="139130"/>
                </a:solidFill>
                <a:latin typeface="+mn-ea"/>
              </a:rPr>
              <a:t>명 사망</a:t>
            </a:r>
            <a:endParaRPr lang="ko-KR" altLang="en-US" sz="1800" b="1" spc="-59" dirty="0">
              <a:solidFill>
                <a:srgbClr val="139130"/>
              </a:solidFill>
              <a:latin typeface="+mn-ea"/>
            </a:endParaRPr>
          </a:p>
        </p:txBody>
      </p:sp>
      <p:pic>
        <p:nvPicPr>
          <p:cNvPr id="10" name="Picture 18" descr="사례버튼_03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279" y="2714020"/>
            <a:ext cx="788272" cy="793934"/>
          </a:xfrm>
          <a:prstGeom prst="rect">
            <a:avLst/>
          </a:prstGeom>
        </p:spPr>
      </p:pic>
      <p:sp>
        <p:nvSpPr>
          <p:cNvPr id="11" name="Rounded Rectangle 15"/>
          <p:cNvSpPr/>
          <p:nvPr/>
        </p:nvSpPr>
        <p:spPr>
          <a:xfrm>
            <a:off x="3564606" y="1557586"/>
            <a:ext cx="7978747" cy="4320480"/>
          </a:xfrm>
          <a:prstGeom prst="roundRect">
            <a:avLst>
              <a:gd name="adj" fmla="val 5244"/>
            </a:avLst>
          </a:prstGeom>
          <a:blipFill rotWithShape="1">
            <a:blip r:embed="rId3" cstate="print"/>
            <a:stretch>
              <a:fillRect/>
            </a:stretch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20591" y="2133650"/>
            <a:ext cx="8208911" cy="8672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230" indent="-171230">
              <a:lnSpc>
                <a:spcPct val="150000"/>
              </a:lnSpc>
              <a:spcAft>
                <a:spcPts val="713"/>
              </a:spcAft>
            </a:pPr>
            <a:r>
              <a:rPr lang="ko-KR" altLang="en-US" sz="1800" b="1" spc="-119" dirty="0" smtClean="0">
                <a:latin typeface="+mn-ea"/>
              </a:rPr>
              <a:t>학교 건물 외벽 강관비계 위에서 </a:t>
            </a:r>
            <a:r>
              <a:rPr lang="ko-KR" altLang="en-US" sz="1800" b="1" spc="-119" dirty="0" err="1" smtClean="0">
                <a:latin typeface="+mn-ea"/>
              </a:rPr>
              <a:t>조적작업을</a:t>
            </a:r>
            <a:r>
              <a:rPr lang="ko-KR" altLang="en-US" sz="1800" b="1" spc="-119" dirty="0" smtClean="0">
                <a:latin typeface="+mn-ea"/>
              </a:rPr>
              <a:t> 하던 중 적재하중 초과</a:t>
            </a:r>
            <a:r>
              <a:rPr lang="en-US" altLang="ko-KR" sz="1800" b="1" spc="-119" dirty="0" smtClean="0">
                <a:latin typeface="+mn-ea"/>
              </a:rPr>
              <a:t>, </a:t>
            </a:r>
            <a:r>
              <a:rPr lang="ko-KR" altLang="en-US" sz="1800" b="1" spc="-119" dirty="0" smtClean="0">
                <a:latin typeface="+mn-ea"/>
              </a:rPr>
              <a:t>비계 </a:t>
            </a:r>
            <a:r>
              <a:rPr lang="ko-KR" altLang="en-US" sz="1800" b="1" spc="-119" dirty="0" err="1" smtClean="0">
                <a:latin typeface="+mn-ea"/>
              </a:rPr>
              <a:t>벽이음</a:t>
            </a:r>
            <a:r>
              <a:rPr lang="ko-KR" altLang="en-US" sz="1800" b="1" spc="-119" dirty="0" smtClean="0">
                <a:latin typeface="+mn-ea"/>
              </a:rPr>
              <a:t> 불량</a:t>
            </a:r>
            <a:endParaRPr lang="en-US" altLang="ko-KR" sz="1800" b="1" spc="-119" dirty="0" smtClean="0">
              <a:latin typeface="+mn-ea"/>
            </a:endParaRPr>
          </a:p>
          <a:p>
            <a:pPr marL="171230" indent="-171230">
              <a:lnSpc>
                <a:spcPct val="150000"/>
              </a:lnSpc>
              <a:spcAft>
                <a:spcPts val="713"/>
              </a:spcAft>
            </a:pPr>
            <a:r>
              <a:rPr lang="ko-KR" altLang="en-US" sz="1800" b="1" spc="-119" dirty="0" smtClean="0">
                <a:latin typeface="+mn-ea"/>
              </a:rPr>
              <a:t>등으로 비계 무너짐</a:t>
            </a:r>
            <a:r>
              <a:rPr lang="en-US" altLang="ko-KR" sz="1800" b="1" spc="-119" dirty="0" smtClean="0">
                <a:latin typeface="+mn-ea"/>
              </a:rPr>
              <a:t>, 2</a:t>
            </a:r>
            <a:r>
              <a:rPr lang="ko-KR" altLang="en-US" sz="1800" b="1" spc="-119" dirty="0" smtClean="0">
                <a:latin typeface="+mn-ea"/>
              </a:rPr>
              <a:t>명 사망</a:t>
            </a:r>
            <a:endParaRPr lang="en-US" altLang="ko-KR" sz="1800" b="1" spc="-119" dirty="0" smtClean="0">
              <a:latin typeface="+mn-ea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420591" y="4077866"/>
            <a:ext cx="8136903" cy="19312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230" indent="-171230">
              <a:lnSpc>
                <a:spcPct val="150000"/>
              </a:lnSpc>
              <a:spcAft>
                <a:spcPts val="713"/>
              </a:spcAft>
              <a:buFont typeface="Arial"/>
              <a:buChar char="•"/>
            </a:pPr>
            <a:r>
              <a:rPr lang="ko-KR" altLang="en-US" sz="1800" b="1" spc="-119" dirty="0" smtClean="0">
                <a:latin typeface="+mn-ea"/>
              </a:rPr>
              <a:t>강관비계 조립 시 </a:t>
            </a:r>
            <a:r>
              <a:rPr lang="ko-KR" altLang="en-US" sz="1800" b="1" spc="-119" dirty="0" err="1" smtClean="0">
                <a:latin typeface="+mn-ea"/>
              </a:rPr>
              <a:t>밑둥잡이</a:t>
            </a:r>
            <a:r>
              <a:rPr lang="en-US" altLang="ko-KR" sz="1800" b="1" spc="-119" dirty="0" smtClean="0">
                <a:latin typeface="+mn-ea"/>
              </a:rPr>
              <a:t>, </a:t>
            </a:r>
            <a:r>
              <a:rPr lang="ko-KR" altLang="en-US" sz="1800" b="1" spc="-119" dirty="0" err="1" smtClean="0">
                <a:latin typeface="+mn-ea"/>
              </a:rPr>
              <a:t>벽이음</a:t>
            </a:r>
            <a:r>
              <a:rPr lang="ko-KR" altLang="en-US" sz="1800" b="1" spc="-119" dirty="0" smtClean="0">
                <a:latin typeface="+mn-ea"/>
              </a:rPr>
              <a:t> 등 설치기준 준수</a:t>
            </a:r>
          </a:p>
          <a:p>
            <a:pPr marL="171230" indent="-171230">
              <a:lnSpc>
                <a:spcPct val="150000"/>
              </a:lnSpc>
              <a:spcAft>
                <a:spcPts val="713"/>
              </a:spcAft>
            </a:pPr>
            <a:r>
              <a:rPr lang="ko-KR" altLang="en-US" sz="1800" spc="-119" dirty="0" smtClean="0">
                <a:latin typeface="+mn-ea"/>
              </a:rPr>
              <a:t>  </a:t>
            </a:r>
            <a:r>
              <a:rPr lang="en-US" altLang="ko-KR" sz="1800" spc="-119" dirty="0" smtClean="0">
                <a:latin typeface="+mn-ea"/>
              </a:rPr>
              <a:t>- </a:t>
            </a:r>
            <a:r>
              <a:rPr lang="ko-KR" altLang="en-US" sz="1800" spc="-119" dirty="0" smtClean="0">
                <a:latin typeface="+mn-ea"/>
              </a:rPr>
              <a:t>비계기둥 및 </a:t>
            </a:r>
            <a:r>
              <a:rPr lang="ko-KR" altLang="en-US" sz="1800" spc="-119" dirty="0" err="1" smtClean="0">
                <a:latin typeface="+mn-ea"/>
              </a:rPr>
              <a:t>띠장</a:t>
            </a:r>
            <a:r>
              <a:rPr lang="ko-KR" altLang="en-US" sz="1800" spc="-119" dirty="0" smtClean="0">
                <a:latin typeface="+mn-ea"/>
              </a:rPr>
              <a:t> 등 부재 조립간격 준수</a:t>
            </a:r>
            <a:endParaRPr lang="en-US" altLang="ko-KR" sz="1800" spc="-119" dirty="0">
              <a:latin typeface="+mn-ea"/>
            </a:endParaRPr>
          </a:p>
          <a:p>
            <a:pPr marL="171230" indent="-171230">
              <a:lnSpc>
                <a:spcPct val="150000"/>
              </a:lnSpc>
              <a:spcAft>
                <a:spcPts val="713"/>
              </a:spcAft>
            </a:pPr>
            <a:r>
              <a:rPr lang="en-US" altLang="ko-KR" sz="1800" spc="-119" dirty="0" smtClean="0">
                <a:latin typeface="+mn-ea"/>
              </a:rPr>
              <a:t>  -</a:t>
            </a:r>
            <a:r>
              <a:rPr lang="ko-KR" altLang="en-US" sz="1800" spc="-119" dirty="0" smtClean="0">
                <a:latin typeface="+mn-ea"/>
              </a:rPr>
              <a:t> 수직</a:t>
            </a:r>
            <a:r>
              <a:rPr lang="en-US" altLang="ko-KR" sz="1800" spc="-119" dirty="0" smtClean="0">
                <a:latin typeface="+mn-ea"/>
              </a:rPr>
              <a:t>,</a:t>
            </a:r>
            <a:r>
              <a:rPr lang="ko-KR" altLang="en-US" sz="1800" spc="-119" dirty="0" smtClean="0">
                <a:latin typeface="+mn-ea"/>
              </a:rPr>
              <a:t>수평 </a:t>
            </a:r>
            <a:r>
              <a:rPr lang="en-US" altLang="ko-KR" sz="1800" spc="-119" dirty="0" smtClean="0">
                <a:latin typeface="+mn-ea"/>
              </a:rPr>
              <a:t>5m </a:t>
            </a:r>
            <a:r>
              <a:rPr lang="ko-KR" altLang="en-US" sz="1800" spc="-119" dirty="0" smtClean="0">
                <a:latin typeface="+mn-ea"/>
              </a:rPr>
              <a:t>이내로 설치</a:t>
            </a:r>
          </a:p>
          <a:p>
            <a:pPr marL="171230" indent="-171230">
              <a:lnSpc>
                <a:spcPct val="150000"/>
              </a:lnSpc>
              <a:spcAft>
                <a:spcPts val="713"/>
              </a:spcAft>
              <a:buFont typeface="Arial"/>
              <a:buChar char="•"/>
            </a:pPr>
            <a:r>
              <a:rPr lang="ko-KR" altLang="en-US" sz="1800" b="1" spc="-119" dirty="0" smtClean="0">
                <a:latin typeface="+mn-ea"/>
              </a:rPr>
              <a:t>비계기둥 간 적재하중 </a:t>
            </a:r>
            <a:r>
              <a:rPr lang="en-US" altLang="ko-KR" sz="1800" b="1" spc="-119" dirty="0" smtClean="0">
                <a:latin typeface="+mn-ea"/>
              </a:rPr>
              <a:t>400㎏ </a:t>
            </a:r>
            <a:r>
              <a:rPr lang="ko-KR" altLang="en-US" sz="1800" b="1" spc="-119" dirty="0" smtClean="0">
                <a:latin typeface="+mn-ea"/>
              </a:rPr>
              <a:t>초과금지 등 적재하중 기준 준수</a:t>
            </a:r>
            <a:endParaRPr lang="ko-KR" altLang="en-US" sz="1800" b="1" spc="-119" dirty="0">
              <a:latin typeface="+mn-ea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55599" y="1572406"/>
            <a:ext cx="2404952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ct val="50000"/>
              </a:lnSpc>
              <a:spcAft>
                <a:spcPts val="799"/>
              </a:spcAft>
            </a:pPr>
            <a:r>
              <a:rPr lang="en-US" altLang="ko-KR" sz="1400" b="1" spc="-133" dirty="0" smtClean="0">
                <a:solidFill>
                  <a:srgbClr val="CDB4F2"/>
                </a:solidFill>
                <a:latin typeface="+mj-ea"/>
                <a:ea typeface="+mj-ea"/>
              </a:rPr>
              <a:t>03. </a:t>
            </a:r>
            <a:r>
              <a:rPr lang="ko-KR" altLang="en-US" sz="1400" b="1" spc="-133" dirty="0" smtClean="0">
                <a:solidFill>
                  <a:srgbClr val="CDB4F2"/>
                </a:solidFill>
                <a:latin typeface="+mj-ea"/>
                <a:ea typeface="+mj-ea"/>
              </a:rPr>
              <a:t>비계 등 가설구조물 공사</a:t>
            </a:r>
            <a:endParaRPr lang="ko-KR" altLang="en-US" sz="1400" b="1" spc="-133" dirty="0">
              <a:solidFill>
                <a:srgbClr val="CDB4F2"/>
              </a:solidFill>
              <a:latin typeface="+mj-ea"/>
              <a:ea typeface="+mj-ea"/>
            </a:endParaRPr>
          </a:p>
        </p:txBody>
      </p:sp>
      <p:grpSp>
        <p:nvGrpSpPr>
          <p:cNvPr id="5" name="그룹 4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6" name="직사각형 5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4</a:t>
              </a:r>
              <a:endParaRPr lang="ko-KR" altLang="en-US" sz="3800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사망사고 다발 사례와 대책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pic>
        <p:nvPicPr>
          <p:cNvPr id="9" name="Picture 24" descr="사례버튼_12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4447" y="2245917"/>
            <a:ext cx="845123" cy="823837"/>
          </a:xfrm>
          <a:prstGeom prst="rect">
            <a:avLst/>
          </a:prstGeom>
        </p:spPr>
      </p:pic>
      <p:pic>
        <p:nvPicPr>
          <p:cNvPr id="10" name="Picture 25" descr="사례버튼_13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4447" y="4161759"/>
            <a:ext cx="845123" cy="1140243"/>
          </a:xfrm>
          <a:prstGeom prst="rect">
            <a:avLst/>
          </a:prstGeom>
        </p:spPr>
      </p:pic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3" name="직사각형 2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4</a:t>
              </a:r>
              <a:endParaRPr lang="ko-KR" altLang="en-US" sz="3800" dirty="0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사망사고 다발 사례와 대책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655599" y="1572406"/>
            <a:ext cx="2404952" cy="5765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ct val="700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04.</a:t>
            </a:r>
          </a:p>
          <a:p>
            <a:pPr marL="383558" indent="-383558">
              <a:lnSpc>
                <a:spcPct val="70000"/>
              </a:lnSpc>
              <a:spcAft>
                <a:spcPts val="799"/>
              </a:spcAft>
            </a:pPr>
            <a:r>
              <a:rPr lang="ko-KR" altLang="en-US" sz="2200" b="1" spc="-150" dirty="0" err="1" smtClean="0">
                <a:solidFill>
                  <a:srgbClr val="33CCCC"/>
                </a:solidFill>
                <a:latin typeface="+mj-ea"/>
                <a:ea typeface="+mj-ea"/>
              </a:rPr>
              <a:t>조적</a:t>
            </a:r>
            <a:r>
              <a:rPr lang="en-US" altLang="ko-KR" sz="2200" b="1" spc="-150" dirty="0" smtClean="0">
                <a:solidFill>
                  <a:srgbClr val="33CCCC"/>
                </a:solidFill>
                <a:latin typeface="맑은 고딕"/>
                <a:ea typeface="맑은 고딕"/>
              </a:rPr>
              <a:t>·</a:t>
            </a:r>
            <a:r>
              <a:rPr lang="ko-KR" altLang="en-US" sz="2200" b="1" spc="-150" dirty="0" smtClean="0">
                <a:solidFill>
                  <a:srgbClr val="33CCCC"/>
                </a:solidFill>
                <a:latin typeface="맑은 고딕"/>
                <a:ea typeface="맑은 고딕"/>
              </a:rPr>
              <a:t>미장</a:t>
            </a:r>
            <a:r>
              <a:rPr lang="en-US" altLang="ko-KR" sz="2200" b="1" spc="-150" dirty="0" smtClean="0">
                <a:solidFill>
                  <a:srgbClr val="33CCCC"/>
                </a:solidFill>
                <a:latin typeface="맑은 고딕"/>
                <a:ea typeface="맑은 고딕"/>
              </a:rPr>
              <a:t>·</a:t>
            </a:r>
            <a:r>
              <a:rPr lang="ko-KR" altLang="en-US" sz="2200" b="1" spc="-150" dirty="0" smtClean="0">
                <a:solidFill>
                  <a:srgbClr val="33CCCC"/>
                </a:solidFill>
                <a:latin typeface="맑은 고딕"/>
                <a:ea typeface="맑은 고딕"/>
              </a:rPr>
              <a:t>방수</a:t>
            </a:r>
            <a:r>
              <a:rPr lang="ko-KR" altLang="en-US" sz="2200" b="1" spc="-150" dirty="0" smtClean="0">
                <a:solidFill>
                  <a:srgbClr val="33CCCC"/>
                </a:solidFill>
                <a:latin typeface="+mj-ea"/>
                <a:ea typeface="+mj-ea"/>
              </a:rPr>
              <a:t>공사</a:t>
            </a:r>
            <a:endParaRPr lang="ko-KR" altLang="en-US" sz="2200" b="1" spc="-150" dirty="0">
              <a:solidFill>
                <a:srgbClr val="33CCCC"/>
              </a:solidFill>
              <a:latin typeface="+mj-ea"/>
              <a:ea typeface="+mj-e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4287" y="3285778"/>
            <a:ext cx="2592288" cy="6437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713"/>
              </a:spcAft>
            </a:pPr>
            <a:r>
              <a:rPr lang="ko-KR" altLang="en-US" sz="1800" b="1" spc="-59" dirty="0" smtClean="0">
                <a:solidFill>
                  <a:srgbClr val="139130"/>
                </a:solidFill>
                <a:latin typeface="+mn-ea"/>
              </a:rPr>
              <a:t>터널벽체에 </a:t>
            </a:r>
            <a:r>
              <a:rPr lang="ko-KR" altLang="en-US" sz="1800" b="1" spc="-59" dirty="0" err="1" smtClean="0">
                <a:solidFill>
                  <a:srgbClr val="139130"/>
                </a:solidFill>
                <a:latin typeface="+mn-ea"/>
              </a:rPr>
              <a:t>프라이머</a:t>
            </a:r>
            <a:r>
              <a:rPr lang="ko-KR" altLang="en-US" sz="1800" b="1" spc="-59" dirty="0" smtClean="0">
                <a:solidFill>
                  <a:srgbClr val="139130"/>
                </a:solidFill>
                <a:latin typeface="+mn-ea"/>
              </a:rPr>
              <a:t> </a:t>
            </a:r>
            <a:endParaRPr lang="en-US" altLang="ko-KR" sz="1800" b="1" spc="-59" dirty="0" smtClean="0">
              <a:solidFill>
                <a:srgbClr val="139130"/>
              </a:solidFill>
              <a:latin typeface="+mn-ea"/>
            </a:endParaRPr>
          </a:p>
          <a:p>
            <a:pPr>
              <a:spcAft>
                <a:spcPts val="713"/>
              </a:spcAft>
            </a:pPr>
            <a:r>
              <a:rPr lang="ko-KR" altLang="en-US" sz="1800" b="1" spc="-59" dirty="0" smtClean="0">
                <a:solidFill>
                  <a:srgbClr val="139130"/>
                </a:solidFill>
                <a:latin typeface="+mn-ea"/>
              </a:rPr>
              <a:t>도장 작업 중</a:t>
            </a:r>
            <a:r>
              <a:rPr lang="en-US" altLang="ko-KR" sz="1800" b="1" spc="-59" dirty="0" smtClean="0">
                <a:solidFill>
                  <a:srgbClr val="139130"/>
                </a:solidFill>
                <a:latin typeface="+mn-ea"/>
              </a:rPr>
              <a:t>, </a:t>
            </a:r>
            <a:r>
              <a:rPr lang="ko-KR" altLang="en-US" sz="1800" b="1" spc="-59" dirty="0" smtClean="0">
                <a:solidFill>
                  <a:srgbClr val="139130"/>
                </a:solidFill>
                <a:latin typeface="+mn-ea"/>
              </a:rPr>
              <a:t>질식</a:t>
            </a:r>
            <a:endParaRPr lang="ko-KR" altLang="en-US" sz="1800" b="1" spc="-59" dirty="0">
              <a:solidFill>
                <a:srgbClr val="139130"/>
              </a:solidFill>
              <a:latin typeface="+mn-ea"/>
            </a:endParaRPr>
          </a:p>
        </p:txBody>
      </p:sp>
      <p:pic>
        <p:nvPicPr>
          <p:cNvPr id="10" name="Picture 19" descr="사례버튼_04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279" y="2349674"/>
            <a:ext cx="788272" cy="793934"/>
          </a:xfrm>
          <a:prstGeom prst="rect">
            <a:avLst/>
          </a:prstGeom>
        </p:spPr>
      </p:pic>
      <p:sp>
        <p:nvSpPr>
          <p:cNvPr id="11" name="Rounded Rectangle 15"/>
          <p:cNvSpPr/>
          <p:nvPr/>
        </p:nvSpPr>
        <p:spPr>
          <a:xfrm>
            <a:off x="3564606" y="1557586"/>
            <a:ext cx="7978747" cy="4320480"/>
          </a:xfrm>
          <a:prstGeom prst="roundRect">
            <a:avLst>
              <a:gd name="adj" fmla="val 5244"/>
            </a:avLst>
          </a:prstGeom>
          <a:blipFill rotWithShape="1">
            <a:blip r:embed="rId3" cstate="print"/>
            <a:stretch>
              <a:fillRect/>
            </a:stretch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441682" y="1572406"/>
            <a:ext cx="7643865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000" indent="-180000">
              <a:lnSpc>
                <a:spcPct val="1500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 안전하고 건강하게 작업하기 위한 작업순서 즉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작업표준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안전작업 절차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매뉴얼 등을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/>
            </a:r>
            <a:br>
              <a:rPr lang="en-US" altLang="ko-KR" sz="1600" b="1" spc="-133" dirty="0" smtClean="0">
                <a:solidFill>
                  <a:prstClr val="black"/>
                </a:solidFill>
              </a:rPr>
            </a:br>
            <a:r>
              <a:rPr lang="en-US" altLang="ko-KR" sz="16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기반으로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현장에 적응하기 위해 교육하고 훈련하는 것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55599" y="1572406"/>
            <a:ext cx="2500330" cy="17440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b="1" spc="-133" dirty="0" smtClean="0">
                <a:solidFill>
                  <a:srgbClr val="33CCCC"/>
                </a:solidFill>
              </a:rPr>
              <a:t>03.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</a:rPr>
              <a:t>안전보건 활동의 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</a:rPr>
              <a:t>첫걸음</a:t>
            </a:r>
            <a:r>
              <a:rPr lang="en-US" altLang="ko-KR" sz="2200" b="1" spc="-133" dirty="0" smtClean="0">
                <a:solidFill>
                  <a:srgbClr val="33CCCC"/>
                </a:solidFill>
              </a:rPr>
              <a:t>, 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</a:rPr>
              <a:t>안전보건교육</a:t>
            </a:r>
            <a:endParaRPr lang="ko-KR" altLang="en-US" sz="2200" b="1" spc="-133" dirty="0">
              <a:solidFill>
                <a:srgbClr val="33CCCC"/>
              </a:solidFill>
            </a:endParaRPr>
          </a:p>
        </p:txBody>
      </p:sp>
      <p:grpSp>
        <p:nvGrpSpPr>
          <p:cNvPr id="20" name="그룹 19"/>
          <p:cNvGrpSpPr/>
          <p:nvPr/>
        </p:nvGrpSpPr>
        <p:grpSpPr>
          <a:xfrm>
            <a:off x="3441682" y="2493690"/>
            <a:ext cx="7786741" cy="3848483"/>
            <a:chOff x="5244168" y="2501100"/>
            <a:chExt cx="5984255" cy="3848483"/>
          </a:xfrm>
        </p:grpSpPr>
        <p:sp>
          <p:nvSpPr>
            <p:cNvPr id="13" name="TextBox 12"/>
            <p:cNvSpPr txBox="1"/>
            <p:nvPr/>
          </p:nvSpPr>
          <p:spPr>
            <a:xfrm>
              <a:off x="5244168" y="2501100"/>
              <a:ext cx="4429156" cy="26193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2200"/>
                </a:lnSpc>
                <a:buClr>
                  <a:srgbClr val="33CCCC"/>
                </a:buClr>
              </a:pPr>
              <a:r>
                <a:rPr lang="ko-KR" altLang="en-US" sz="1800" b="1" spc="-133" dirty="0" smtClean="0">
                  <a:solidFill>
                    <a:srgbClr val="666699"/>
                  </a:solidFill>
                </a:rPr>
                <a:t>■ 법에서 정하고 있는 안전보건교육</a:t>
              </a:r>
              <a:endParaRPr lang="en-US" altLang="ko-KR" sz="1800" b="1" spc="-133" dirty="0" smtClean="0">
                <a:solidFill>
                  <a:srgbClr val="666699"/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5299069" y="2858290"/>
              <a:ext cx="5929354" cy="46166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1820"/>
                </a:lnSpc>
                <a:buClr>
                  <a:srgbClr val="33CCCC"/>
                </a:buClr>
              </a:pPr>
              <a:r>
                <a:rPr lang="en-US" altLang="ko-KR" sz="1200" spc="-133" dirty="0" smtClean="0">
                  <a:solidFill>
                    <a:prstClr val="black"/>
                  </a:solidFill>
                </a:rPr>
                <a:t>• </a:t>
              </a:r>
              <a:r>
                <a:rPr lang="ko-KR" altLang="en-US" sz="1200" spc="-133" dirty="0" smtClean="0">
                  <a:solidFill>
                    <a:prstClr val="black"/>
                  </a:solidFill>
                </a:rPr>
                <a:t>산업안전보건법 제</a:t>
              </a:r>
              <a:r>
                <a:rPr lang="en-US" altLang="ko-KR" sz="1200" spc="-133" dirty="0" smtClean="0">
                  <a:solidFill>
                    <a:prstClr val="black"/>
                  </a:solidFill>
                </a:rPr>
                <a:t>29</a:t>
              </a:r>
              <a:r>
                <a:rPr lang="ko-KR" altLang="en-US" sz="1200" spc="-133" dirty="0" smtClean="0">
                  <a:solidFill>
                    <a:prstClr val="black"/>
                  </a:solidFill>
                </a:rPr>
                <a:t>조</a:t>
              </a:r>
              <a:r>
                <a:rPr lang="en-US" altLang="ko-KR" sz="1200" spc="-133" dirty="0" smtClean="0">
                  <a:solidFill>
                    <a:prstClr val="black"/>
                  </a:solidFill>
                </a:rPr>
                <a:t>(</a:t>
              </a:r>
              <a:r>
                <a:rPr lang="ko-KR" altLang="en-US" sz="1200" spc="-133" dirty="0" smtClean="0">
                  <a:solidFill>
                    <a:prstClr val="black"/>
                  </a:solidFill>
                </a:rPr>
                <a:t>안전보건교육</a:t>
              </a:r>
              <a:r>
                <a:rPr lang="en-US" altLang="ko-KR" sz="1200" spc="-133" dirty="0" smtClean="0">
                  <a:solidFill>
                    <a:prstClr val="black"/>
                  </a:solidFill>
                </a:rPr>
                <a:t>) </a:t>
              </a:r>
              <a:r>
                <a:rPr lang="ko-KR" altLang="en-US" sz="1200" spc="-133" dirty="0" smtClean="0">
                  <a:solidFill>
                    <a:prstClr val="black"/>
                  </a:solidFill>
                </a:rPr>
                <a:t>제</a:t>
              </a:r>
              <a:r>
                <a:rPr lang="en-US" altLang="ko-KR" sz="1200" spc="-133" dirty="0" smtClean="0">
                  <a:solidFill>
                    <a:prstClr val="black"/>
                  </a:solidFill>
                </a:rPr>
                <a:t>2</a:t>
              </a:r>
              <a:r>
                <a:rPr lang="ko-KR" altLang="en-US" sz="1200" spc="-133" dirty="0" smtClean="0">
                  <a:solidFill>
                    <a:prstClr val="black"/>
                  </a:solidFill>
                </a:rPr>
                <a:t>항 및 제</a:t>
              </a:r>
              <a:r>
                <a:rPr lang="en-US" altLang="ko-KR" sz="1200" spc="-133" dirty="0" smtClean="0">
                  <a:solidFill>
                    <a:prstClr val="black"/>
                  </a:solidFill>
                </a:rPr>
                <a:t>31</a:t>
              </a:r>
              <a:r>
                <a:rPr lang="ko-KR" altLang="en-US" sz="1200" spc="-133" dirty="0" smtClean="0">
                  <a:solidFill>
                    <a:prstClr val="black"/>
                  </a:solidFill>
                </a:rPr>
                <a:t>조</a:t>
              </a:r>
              <a:r>
                <a:rPr lang="en-US" altLang="ko-KR" sz="1200" spc="-133" dirty="0" smtClean="0">
                  <a:solidFill>
                    <a:prstClr val="black"/>
                  </a:solidFill>
                </a:rPr>
                <a:t>(</a:t>
              </a:r>
              <a:r>
                <a:rPr lang="ko-KR" altLang="en-US" sz="1200" spc="-133" dirty="0" smtClean="0">
                  <a:solidFill>
                    <a:prstClr val="black"/>
                  </a:solidFill>
                </a:rPr>
                <a:t>건설업 기초안전보건교육</a:t>
              </a:r>
              <a:r>
                <a:rPr lang="en-US" altLang="ko-KR" sz="1200" spc="-133" dirty="0" smtClean="0">
                  <a:solidFill>
                    <a:prstClr val="black"/>
                  </a:solidFill>
                </a:rPr>
                <a:t>)</a:t>
              </a:r>
            </a:p>
            <a:p>
              <a:pPr>
                <a:lnSpc>
                  <a:spcPts val="1820"/>
                </a:lnSpc>
                <a:buClr>
                  <a:srgbClr val="33CCCC"/>
                </a:buClr>
              </a:pPr>
              <a:r>
                <a:rPr lang="en-US" altLang="ko-KR" sz="1200" spc="-133" dirty="0" smtClean="0">
                  <a:solidFill>
                    <a:srgbClr val="666699"/>
                  </a:solidFill>
                </a:rPr>
                <a:t>• </a:t>
              </a:r>
              <a:r>
                <a:rPr lang="ko-KR" altLang="en-US" sz="1200" spc="-133" dirty="0" smtClean="0">
                  <a:solidFill>
                    <a:srgbClr val="666699"/>
                  </a:solidFill>
                </a:rPr>
                <a:t>산업안전보건법 시행규칙 제</a:t>
              </a:r>
              <a:r>
                <a:rPr lang="en-US" altLang="ko-KR" sz="1200" spc="-133" dirty="0" smtClean="0">
                  <a:solidFill>
                    <a:srgbClr val="666699"/>
                  </a:solidFill>
                </a:rPr>
                <a:t>26</a:t>
              </a:r>
              <a:r>
                <a:rPr lang="ko-KR" altLang="en-US" sz="1200" spc="-133" dirty="0" smtClean="0">
                  <a:solidFill>
                    <a:srgbClr val="666699"/>
                  </a:solidFill>
                </a:rPr>
                <a:t>조</a:t>
              </a:r>
              <a:r>
                <a:rPr lang="en-US" altLang="ko-KR" sz="1200" spc="-133" dirty="0" smtClean="0">
                  <a:solidFill>
                    <a:srgbClr val="666699"/>
                  </a:solidFill>
                </a:rPr>
                <a:t>(</a:t>
              </a:r>
              <a:r>
                <a:rPr lang="ko-KR" altLang="en-US" sz="1200" spc="-133" dirty="0" smtClean="0">
                  <a:solidFill>
                    <a:srgbClr val="666699"/>
                  </a:solidFill>
                </a:rPr>
                <a:t>교육시간 및 교육내용</a:t>
              </a:r>
              <a:r>
                <a:rPr lang="en-US" altLang="ko-KR" sz="1200" spc="-133" dirty="0" smtClean="0">
                  <a:solidFill>
                    <a:srgbClr val="666699"/>
                  </a:solidFill>
                </a:rPr>
                <a:t>) </a:t>
              </a:r>
              <a:r>
                <a:rPr lang="ko-KR" altLang="en-US" sz="1200" spc="-133" dirty="0" smtClean="0">
                  <a:solidFill>
                    <a:srgbClr val="666699"/>
                  </a:solidFill>
                </a:rPr>
                <a:t>및 제</a:t>
              </a:r>
              <a:r>
                <a:rPr lang="en-US" altLang="ko-KR" sz="1200" spc="-133" dirty="0" smtClean="0">
                  <a:solidFill>
                    <a:srgbClr val="666699"/>
                  </a:solidFill>
                </a:rPr>
                <a:t>28</a:t>
              </a:r>
              <a:r>
                <a:rPr lang="ko-KR" altLang="en-US" sz="1200" spc="-133" dirty="0" smtClean="0">
                  <a:solidFill>
                    <a:srgbClr val="666699"/>
                  </a:solidFill>
                </a:rPr>
                <a:t>조</a:t>
              </a:r>
              <a:r>
                <a:rPr lang="en-US" altLang="ko-KR" sz="1200" spc="-133" dirty="0" smtClean="0">
                  <a:solidFill>
                    <a:srgbClr val="666699"/>
                  </a:solidFill>
                </a:rPr>
                <a:t>(</a:t>
              </a:r>
              <a:r>
                <a:rPr lang="ko-KR" altLang="en-US" sz="1200" spc="-133" dirty="0" smtClean="0">
                  <a:solidFill>
                    <a:srgbClr val="666699"/>
                  </a:solidFill>
                </a:rPr>
                <a:t>건설업 기초안전보건교육의 시간∙내용 및 방법 등</a:t>
              </a:r>
              <a:r>
                <a:rPr lang="en-US" altLang="ko-KR" sz="1200" spc="-133" dirty="0" smtClean="0">
                  <a:solidFill>
                    <a:srgbClr val="666699"/>
                  </a:solidFill>
                </a:rPr>
                <a:t>)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5255853" y="5914849"/>
              <a:ext cx="5929354" cy="43473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1820"/>
                </a:lnSpc>
                <a:buClr>
                  <a:srgbClr val="33CCCC"/>
                </a:buClr>
              </a:pPr>
              <a:r>
                <a:rPr lang="en-US" altLang="ko-KR" sz="1100" spc="-133" dirty="0" smtClean="0">
                  <a:solidFill>
                    <a:prstClr val="black"/>
                  </a:solidFill>
                </a:rPr>
                <a:t>※  </a:t>
              </a:r>
              <a:r>
                <a:rPr lang="ko-KR" altLang="en-US" sz="1100" spc="-133" dirty="0" smtClean="0">
                  <a:solidFill>
                    <a:prstClr val="black"/>
                  </a:solidFill>
                </a:rPr>
                <a:t>상기 외 정기교육</a:t>
              </a:r>
              <a:r>
                <a:rPr lang="en-US" altLang="ko-KR" sz="1100" spc="-133" dirty="0" smtClean="0">
                  <a:solidFill>
                    <a:prstClr val="black"/>
                  </a:solidFill>
                </a:rPr>
                <a:t>, </a:t>
              </a:r>
              <a:r>
                <a:rPr lang="ko-KR" altLang="en-US" sz="1100" spc="-133" dirty="0" smtClean="0">
                  <a:solidFill>
                    <a:prstClr val="black"/>
                  </a:solidFill>
                </a:rPr>
                <a:t>작업내용 변경시의 교육</a:t>
              </a:r>
              <a:r>
                <a:rPr lang="en-US" altLang="ko-KR" sz="1100" spc="-133" dirty="0" smtClean="0">
                  <a:solidFill>
                    <a:prstClr val="black"/>
                  </a:solidFill>
                </a:rPr>
                <a:t>, </a:t>
              </a:r>
              <a:r>
                <a:rPr lang="ko-KR" altLang="en-US" sz="1100" spc="-133" dirty="0" smtClean="0">
                  <a:solidFill>
                    <a:prstClr val="black"/>
                  </a:solidFill>
                </a:rPr>
                <a:t>특별교육 등이 있으니 산업안전보건법 시행규칙 별표 </a:t>
              </a:r>
              <a:r>
                <a:rPr lang="en-US" altLang="ko-KR" sz="1100" spc="-133" dirty="0">
                  <a:solidFill>
                    <a:prstClr val="black"/>
                  </a:solidFill>
                </a:rPr>
                <a:t>4</a:t>
              </a:r>
              <a:r>
                <a:rPr lang="en-US" altLang="ko-KR" sz="1100" spc="-133" dirty="0" smtClean="0">
                  <a:solidFill>
                    <a:prstClr val="black"/>
                  </a:solidFill>
                </a:rPr>
                <a:t>(</a:t>
              </a:r>
              <a:r>
                <a:rPr lang="ko-KR" altLang="en-US" sz="1100" spc="-133" dirty="0" smtClean="0">
                  <a:solidFill>
                    <a:prstClr val="black"/>
                  </a:solidFill>
                </a:rPr>
                <a:t>안전보건교육 교육과정별 교육시간</a:t>
              </a:r>
              <a:r>
                <a:rPr lang="en-US" altLang="ko-KR" sz="1100" spc="-133" dirty="0" smtClean="0">
                  <a:solidFill>
                    <a:prstClr val="black"/>
                  </a:solidFill>
                </a:rPr>
                <a:t>), </a:t>
              </a:r>
              <a:br>
                <a:rPr lang="en-US" altLang="ko-KR" sz="1100" spc="-133" dirty="0" smtClean="0">
                  <a:solidFill>
                    <a:prstClr val="black"/>
                  </a:solidFill>
                </a:rPr>
              </a:br>
              <a:r>
                <a:rPr lang="en-US" altLang="ko-KR" sz="1100" spc="-133" dirty="0" smtClean="0">
                  <a:solidFill>
                    <a:prstClr val="black"/>
                  </a:solidFill>
                </a:rPr>
                <a:t>     </a:t>
              </a:r>
              <a:r>
                <a:rPr lang="ko-KR" altLang="en-US" sz="1100" spc="-133" dirty="0" smtClean="0">
                  <a:solidFill>
                    <a:prstClr val="black"/>
                  </a:solidFill>
                </a:rPr>
                <a:t>별표 </a:t>
              </a:r>
              <a:r>
                <a:rPr lang="en-US" altLang="ko-KR" sz="1100" spc="-133" dirty="0">
                  <a:solidFill>
                    <a:prstClr val="black"/>
                  </a:solidFill>
                </a:rPr>
                <a:t>5</a:t>
              </a:r>
              <a:r>
                <a:rPr lang="en-US" altLang="ko-KR" sz="1100" spc="-133" dirty="0" smtClean="0">
                  <a:solidFill>
                    <a:prstClr val="black"/>
                  </a:solidFill>
                </a:rPr>
                <a:t> (</a:t>
              </a:r>
              <a:r>
                <a:rPr lang="ko-KR" altLang="en-US" sz="1100" spc="-133" dirty="0" smtClean="0">
                  <a:solidFill>
                    <a:prstClr val="black"/>
                  </a:solidFill>
                </a:rPr>
                <a:t>안전보건교육 </a:t>
              </a:r>
              <a:r>
                <a:rPr lang="ko-KR" altLang="en-US" sz="1100" spc="-133" dirty="0" err="1" smtClean="0">
                  <a:solidFill>
                    <a:prstClr val="black"/>
                  </a:solidFill>
                </a:rPr>
                <a:t>교육대상별</a:t>
              </a:r>
              <a:r>
                <a:rPr lang="ko-KR" altLang="en-US" sz="1100" spc="-133" dirty="0" smtClean="0">
                  <a:solidFill>
                    <a:prstClr val="black"/>
                  </a:solidFill>
                </a:rPr>
                <a:t>  교육내용</a:t>
              </a:r>
              <a:r>
                <a:rPr lang="en-US" altLang="ko-KR" sz="1100" spc="-133" dirty="0" smtClean="0">
                  <a:solidFill>
                    <a:prstClr val="black"/>
                  </a:solidFill>
                </a:rPr>
                <a:t>)</a:t>
              </a:r>
              <a:r>
                <a:rPr lang="ko-KR" altLang="en-US" sz="1100" spc="-133" dirty="0" smtClean="0">
                  <a:solidFill>
                    <a:prstClr val="black"/>
                  </a:solidFill>
                </a:rPr>
                <a:t>를 참조</a:t>
              </a:r>
              <a:endParaRPr lang="en-US" altLang="ko-KR" sz="1100" spc="-133" dirty="0" smtClean="0">
                <a:solidFill>
                  <a:prstClr val="black"/>
                </a:solidFill>
              </a:endParaRPr>
            </a:p>
          </p:txBody>
        </p:sp>
      </p:grpSp>
      <p:graphicFrame>
        <p:nvGraphicFramePr>
          <p:cNvPr id="9" name="표 2"/>
          <p:cNvGraphicFramePr>
            <a:graphicFrameLocks noGrp="1"/>
          </p:cNvGraphicFramePr>
          <p:nvPr>
            <p:extLst/>
          </p:nvPr>
        </p:nvGraphicFramePr>
        <p:xfrm>
          <a:off x="3441682" y="3407804"/>
          <a:ext cx="8043806" cy="23959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99591"/>
                <a:gridCol w="1001202"/>
                <a:gridCol w="784143"/>
                <a:gridCol w="5458870"/>
              </a:tblGrid>
              <a:tr h="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spc="-100" baseline="0" dirty="0" smtClean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교육과정</a:t>
                      </a:r>
                    </a:p>
                  </a:txBody>
                  <a:tcPr marL="108000" marR="108000" marT="36000" marB="54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6699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spc="-100" baseline="0" dirty="0" smtClean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교육대상</a:t>
                      </a:r>
                      <a:endParaRPr lang="ko-KR" altLang="en-US" sz="1200" b="1" spc="-100" baseline="0" dirty="0">
                        <a:solidFill>
                          <a:schemeClr val="bg1"/>
                        </a:solidFill>
                        <a:latin typeface="+mj-ea"/>
                        <a:ea typeface="+mj-ea"/>
                      </a:endParaRPr>
                    </a:p>
                  </a:txBody>
                  <a:tcPr marL="108000" marR="108000" marT="36000" marB="54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6699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spc="-100" baseline="0" dirty="0" smtClean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교육시간</a:t>
                      </a:r>
                      <a:endParaRPr lang="ko-KR" altLang="en-US" sz="1200" b="1" spc="-100" baseline="0" dirty="0">
                        <a:solidFill>
                          <a:schemeClr val="bg1"/>
                        </a:solidFill>
                        <a:latin typeface="+mj-ea"/>
                        <a:ea typeface="+mj-ea"/>
                      </a:endParaRPr>
                    </a:p>
                  </a:txBody>
                  <a:tcPr marL="108000" marR="108000" marT="36000" marB="54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6699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spc="-100" baseline="0" dirty="0" smtClean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교육내용</a:t>
                      </a:r>
                      <a:endParaRPr lang="ko-KR" altLang="en-US" sz="1200" b="1" spc="-100" baseline="0" dirty="0">
                        <a:solidFill>
                          <a:schemeClr val="bg1"/>
                        </a:solidFill>
                        <a:latin typeface="+mj-ea"/>
                        <a:ea typeface="+mj-ea"/>
                      </a:endParaRPr>
                    </a:p>
                  </a:txBody>
                  <a:tcPr marL="108000" marR="108000" marT="36000" marB="54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6699"/>
                    </a:solidFill>
                  </a:tcPr>
                </a:tc>
              </a:tr>
              <a:tr h="0">
                <a:tc rowSpan="2">
                  <a:txBody>
                    <a:bodyPr/>
                    <a:lstStyle/>
                    <a:p>
                      <a:pPr marL="0" lvl="0" indent="0" algn="ctr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채용시의 </a:t>
                      </a:r>
                      <a:endParaRPr lang="en-US" altLang="ko-KR" sz="1200" b="1" spc="-100" baseline="0" dirty="0" smtClean="0">
                        <a:latin typeface="+mj-ea"/>
                        <a:ea typeface="+mj-ea"/>
                      </a:endParaRPr>
                    </a:p>
                    <a:p>
                      <a:pPr marL="0" lvl="0" indent="0" algn="ctr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교육</a:t>
                      </a:r>
                      <a:endParaRPr lang="ko-KR" altLang="en-US" sz="1200" b="1" spc="-100" baseline="0" dirty="0">
                        <a:latin typeface="+mj-ea"/>
                        <a:ea typeface="+mj-ea"/>
                      </a:endParaRPr>
                    </a:p>
                  </a:txBody>
                  <a:tcPr marL="108000" marR="108000" marT="36000" marB="5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BEFE">
                        <a:alpha val="4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ko-KR" altLang="en-US" sz="1200" spc="-100" baseline="0" dirty="0" smtClean="0">
                          <a:solidFill>
                            <a:prstClr val="black"/>
                          </a:solidFill>
                          <a:latin typeface="+mj-ea"/>
                          <a:ea typeface="+mj-ea"/>
                        </a:rPr>
                        <a:t>일용근로자</a:t>
                      </a:r>
                      <a:endParaRPr lang="ko-KR" altLang="en-US" sz="1200" spc="-100" baseline="0" dirty="0">
                        <a:latin typeface="+mj-ea"/>
                        <a:ea typeface="+mj-ea"/>
                      </a:endParaRPr>
                    </a:p>
                  </a:txBody>
                  <a:tcPr marL="108000" marR="108000" marT="36000" marB="5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</a:rPr>
                        <a:t>1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</a:rPr>
                        <a:t>시간</a:t>
                      </a:r>
                      <a:endParaRPr lang="en-US" altLang="ko-KR" sz="1200" spc="-100" baseline="0" dirty="0" smtClean="0">
                        <a:latin typeface="+mj-ea"/>
                        <a:ea typeface="+mj-ea"/>
                      </a:endParaRPr>
                    </a:p>
                    <a:p>
                      <a:pPr marL="0" lvl="0" indent="0" algn="ctr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</a:rPr>
                        <a:t>이상</a:t>
                      </a:r>
                      <a:endParaRPr lang="ko-KR" altLang="en-US" sz="1200" spc="-100" baseline="0" dirty="0">
                        <a:latin typeface="+mj-ea"/>
                        <a:ea typeface="+mj-ea"/>
                      </a:endParaRPr>
                    </a:p>
                  </a:txBody>
                  <a:tcPr marL="108000" marR="108000" marT="36000" marB="5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lvl="0" indent="0" algn="l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</a:rPr>
                        <a:t>• 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</a:rPr>
                        <a:t>기계기구의 위험성과 작업의 순서 및 동선에 관한 사항</a:t>
                      </a:r>
                    </a:p>
                    <a:p>
                      <a:pPr marL="0" lvl="0" indent="0" algn="l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</a:rPr>
                        <a:t>• 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</a:rPr>
                        <a:t>작업 개시 전 점검에 관한 사항     </a:t>
                      </a: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</a:rPr>
                        <a:t>• 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</a:rPr>
                        <a:t>정리정돈 및 청소에 관한 사항</a:t>
                      </a:r>
                    </a:p>
                    <a:p>
                      <a:pPr marL="0" lvl="0" indent="0" algn="l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</a:rPr>
                        <a:t>• 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</a:rPr>
                        <a:t>사고 발생 시 긴급조치에 관한 사항 </a:t>
                      </a: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</a:rPr>
                        <a:t>• 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</a:rPr>
                        <a:t>산업보건 및 직업병 예방에 관한 사항</a:t>
                      </a:r>
                    </a:p>
                    <a:p>
                      <a:pPr marL="0" lvl="0" indent="0" algn="l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•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물질안전보건자료에 관한 사항     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•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직무스트레스 예방 및 관리에 관한 사항</a:t>
                      </a:r>
                      <a:endParaRPr lang="en-US" altLang="ko-KR" sz="1200" spc="-100" baseline="0" dirty="0" smtClean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  <a:p>
                      <a:pPr marL="0" marR="0" lvl="0" indent="0" algn="l" defTabSz="1217798" rtl="0" eaLnBrk="1" fontAlgn="auto" latinLnBrk="1" hangingPunct="1">
                        <a:lnSpc>
                          <a:spcPts val="1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• </a:t>
                      </a:r>
                      <a:r>
                        <a:rPr lang="ko-KR" altLang="en-US" sz="1200" kern="1200" spc="-15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「산업안전보건법」 및 일반관리에 관한 사항 </a:t>
                      </a:r>
                      <a:r>
                        <a:rPr lang="ko-KR" altLang="en-US" sz="1200" kern="1200" spc="-150" baseline="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200" kern="1200" spc="-150" baseline="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• </a:t>
                      </a:r>
                      <a:r>
                        <a:rPr lang="ko-KR" altLang="en-US" sz="1200" kern="1200" spc="-150" baseline="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산업안전 및 사고 예방에 관한 사항 등</a:t>
                      </a:r>
                      <a:endParaRPr lang="ko-KR" altLang="en-US" sz="1200" kern="1200" spc="-150" baseline="0" dirty="0" smtClean="0">
                        <a:solidFill>
                          <a:schemeClr val="dk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 marL="108000" marR="108000" marT="36000" marB="5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pPr marL="0" lvl="0" indent="0" algn="ctr" latinLnBrk="1">
                        <a:lnSpc>
                          <a:spcPts val="1700"/>
                        </a:lnSpc>
                        <a:buFontTx/>
                        <a:buNone/>
                      </a:pPr>
                      <a:endParaRPr lang="ko-KR" altLang="en-US" sz="1200" b="1" spc="-100" baseline="0" dirty="0">
                        <a:latin typeface="+mj-ea"/>
                        <a:ea typeface="+mj-ea"/>
                      </a:endParaRPr>
                    </a:p>
                  </a:txBody>
                  <a:tcPr marL="108000" marR="108000" marT="36000" marB="54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ko-KR" altLang="en-US" sz="1200" spc="-100" baseline="0" dirty="0" smtClean="0">
                          <a:solidFill>
                            <a:prstClr val="black"/>
                          </a:solidFill>
                          <a:latin typeface="+mj-ea"/>
                          <a:ea typeface="+mj-ea"/>
                        </a:rPr>
                        <a:t>일용근로자 </a:t>
                      </a:r>
                    </a:p>
                    <a:p>
                      <a:pPr marL="0" lvl="0" indent="0" algn="ctr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ko-KR" altLang="en-US" sz="1200" spc="-100" baseline="0" dirty="0" smtClean="0">
                          <a:solidFill>
                            <a:prstClr val="black"/>
                          </a:solidFill>
                          <a:latin typeface="+mj-ea"/>
                          <a:ea typeface="+mj-ea"/>
                        </a:rPr>
                        <a:t>제외 근로자</a:t>
                      </a:r>
                      <a:endParaRPr lang="ko-KR" altLang="en-US" sz="1200" spc="-100" baseline="0" dirty="0">
                        <a:latin typeface="+mj-ea"/>
                        <a:ea typeface="+mj-ea"/>
                      </a:endParaRPr>
                    </a:p>
                  </a:txBody>
                  <a:tcPr marL="108000" marR="108000" marT="36000" marB="5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</a:rPr>
                        <a:t>8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</a:rPr>
                        <a:t>시간</a:t>
                      </a:r>
                      <a:endParaRPr lang="en-US" altLang="ko-KR" sz="1200" spc="-100" baseline="0" dirty="0" smtClean="0">
                        <a:latin typeface="+mj-ea"/>
                        <a:ea typeface="+mj-ea"/>
                      </a:endParaRPr>
                    </a:p>
                    <a:p>
                      <a:pPr marL="0" lvl="0" indent="0" algn="ctr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</a:rPr>
                        <a:t>이상</a:t>
                      </a:r>
                      <a:endParaRPr lang="ko-KR" altLang="en-US" sz="1200" spc="-100" baseline="0" dirty="0">
                        <a:latin typeface="+mj-ea"/>
                        <a:ea typeface="+mj-ea"/>
                      </a:endParaRPr>
                    </a:p>
                  </a:txBody>
                  <a:tcPr marL="108000" marR="108000" marT="36000" marB="5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lvl="0" indent="0" algn="ctr" latinLnBrk="1">
                        <a:lnSpc>
                          <a:spcPts val="1700"/>
                        </a:lnSpc>
                        <a:buFontTx/>
                        <a:buNone/>
                      </a:pPr>
                      <a:endParaRPr lang="ko-KR" altLang="en-US" sz="1200" spc="-100" baseline="0" dirty="0">
                        <a:latin typeface="+mj-ea"/>
                        <a:ea typeface="+mj-ea"/>
                      </a:endParaRPr>
                    </a:p>
                  </a:txBody>
                  <a:tcPr marL="108000" marR="108000" marT="36000" marB="5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lvl="0" indent="0" algn="ctr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건설업 </a:t>
                      </a:r>
                    </a:p>
                    <a:p>
                      <a:pPr marL="0" lvl="0" indent="0" algn="ctr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기초안전</a:t>
                      </a:r>
                    </a:p>
                    <a:p>
                      <a:pPr marL="0" lvl="0" indent="0" algn="ctr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보건교육</a:t>
                      </a:r>
                      <a:endParaRPr lang="ko-KR" altLang="en-US" sz="1200" b="1" spc="-100" baseline="0" dirty="0">
                        <a:latin typeface="+mj-ea"/>
                        <a:ea typeface="+mj-ea"/>
                      </a:endParaRPr>
                    </a:p>
                  </a:txBody>
                  <a:tcPr marL="108000" marR="108000" marT="36000" marB="5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BEFE">
                        <a:alpha val="4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latinLnBrk="1">
                        <a:lnSpc>
                          <a:spcPts val="1700"/>
                        </a:lnSpc>
                        <a:buFont typeface="Arial" pitchFamily="34" charset="0"/>
                        <a:buNone/>
                      </a:pP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건설 </a:t>
                      </a:r>
                    </a:p>
                    <a:p>
                      <a:pPr marL="0" lvl="0" indent="0" algn="ctr" latinLnBrk="1">
                        <a:lnSpc>
                          <a:spcPts val="1700"/>
                        </a:lnSpc>
                        <a:buFont typeface="Arial" pitchFamily="34" charset="0"/>
                        <a:buNone/>
                      </a:pP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일용근로자</a:t>
                      </a:r>
                      <a:endParaRPr lang="ko-KR" altLang="en-US" sz="1200" spc="-100" baseline="0" dirty="0">
                        <a:latin typeface="+mj-ea"/>
                        <a:ea typeface="+mj-ea"/>
                      </a:endParaRPr>
                    </a:p>
                  </a:txBody>
                  <a:tcPr marL="108000" marR="108000" marT="36000" marB="5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latinLnBrk="1">
                        <a:lnSpc>
                          <a:spcPts val="17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4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시간</a:t>
                      </a:r>
                      <a:endParaRPr lang="en-US" altLang="ko-KR" sz="1200" spc="-100" baseline="0" dirty="0" smtClean="0">
                        <a:solidFill>
                          <a:schemeClr val="tx1"/>
                        </a:solidFill>
                        <a:latin typeface="+mj-ea"/>
                        <a:ea typeface="+mj-ea"/>
                        <a:cs typeface="Mangal"/>
                      </a:endParaRPr>
                    </a:p>
                    <a:p>
                      <a:pPr marL="0" lvl="0" indent="0" algn="ctr" latinLnBrk="1">
                        <a:lnSpc>
                          <a:spcPts val="1700"/>
                        </a:lnSpc>
                        <a:buFont typeface="Arial" pitchFamily="34" charset="0"/>
                        <a:buNone/>
                      </a:pP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이상</a:t>
                      </a:r>
                      <a:endParaRPr lang="ko-KR" altLang="en-US" sz="1200" spc="-100" baseline="0" dirty="0" smtClean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marL="108000" marR="108000" marT="36000" marB="5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latinLnBrk="1">
                        <a:lnSpc>
                          <a:spcPts val="17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• 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산업안전보건법 주요내용</a:t>
                      </a: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(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건설 일용근로자 관련부분</a:t>
                      </a: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)</a:t>
                      </a:r>
                    </a:p>
                    <a:p>
                      <a:pPr marL="0" lvl="0" indent="0" algn="l" latinLnBrk="1">
                        <a:lnSpc>
                          <a:spcPts val="17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• 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안전의식 제고에 관한 사항</a:t>
                      </a:r>
                    </a:p>
                    <a:p>
                      <a:pPr marL="0" lvl="0" indent="0" algn="l" latinLnBrk="1">
                        <a:lnSpc>
                          <a:spcPts val="17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• </a:t>
                      </a:r>
                      <a:r>
                        <a:rPr lang="ko-KR" altLang="en-US" sz="1200" spc="-100" baseline="0" dirty="0" err="1" smtClean="0">
                          <a:latin typeface="+mj-ea"/>
                          <a:ea typeface="+mj-ea"/>
                          <a:cs typeface="Mangal"/>
                        </a:rPr>
                        <a:t>작업별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 위험요인과 안전작업방법 </a:t>
                      </a: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(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재해사례 및 예방대책</a:t>
                      </a: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)</a:t>
                      </a:r>
                    </a:p>
                    <a:p>
                      <a:pPr marL="0" lvl="0" indent="0" algn="l" latinLnBrk="1">
                        <a:lnSpc>
                          <a:spcPts val="17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• 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건설 직종별 건강장해 위험 요인과 건강관리</a:t>
                      </a:r>
                      <a:endParaRPr lang="ko-KR" altLang="en-US" sz="1200" spc="-100" baseline="0" dirty="0" smtClean="0">
                        <a:latin typeface="+mj-ea"/>
                        <a:ea typeface="+mj-ea"/>
                      </a:endParaRPr>
                    </a:p>
                  </a:txBody>
                  <a:tcPr marL="108000" marR="108000" marT="36000" marB="5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grpSp>
        <p:nvGrpSpPr>
          <p:cNvPr id="11" name="그룹 10"/>
          <p:cNvGrpSpPr/>
          <p:nvPr/>
        </p:nvGrpSpPr>
        <p:grpSpPr>
          <a:xfrm>
            <a:off x="869913" y="286522"/>
            <a:ext cx="8143932" cy="877163"/>
            <a:chOff x="869913" y="286522"/>
            <a:chExt cx="8143932" cy="877163"/>
          </a:xfrm>
        </p:grpSpPr>
        <p:sp>
          <p:nvSpPr>
            <p:cNvPr id="12" name="TextBox 11"/>
            <p:cNvSpPr txBox="1"/>
            <p:nvPr/>
          </p:nvSpPr>
          <p:spPr>
            <a:xfrm>
              <a:off x="2798739" y="286522"/>
              <a:ext cx="714380" cy="87716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ct val="150000"/>
                </a:lnSpc>
              </a:pPr>
              <a:r>
                <a:rPr lang="en-US" altLang="ko-KR" sz="3800" b="1" spc="-133" dirty="0" smtClean="0">
                  <a:solidFill>
                    <a:prstClr val="white"/>
                  </a:solidFill>
                </a:rPr>
                <a:t>1</a:t>
              </a:r>
              <a:endParaRPr lang="ko-KR" altLang="en-US" sz="3800" b="1" spc="-133" dirty="0">
                <a:solidFill>
                  <a:prstClr val="white"/>
                </a:solidFill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798871" y="429398"/>
              <a:ext cx="5214974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신규 입사자의 직장생활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869913" y="429398"/>
              <a:ext cx="1428760" cy="48731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pic>
        <p:nvPicPr>
          <p:cNvPr id="17" name="그림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271" y="181756"/>
            <a:ext cx="11102269" cy="1176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967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20592" y="2133650"/>
            <a:ext cx="8064896" cy="8672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230" indent="-171230">
              <a:lnSpc>
                <a:spcPct val="150000"/>
              </a:lnSpc>
              <a:spcAft>
                <a:spcPts val="713"/>
              </a:spcAft>
            </a:pPr>
            <a:r>
              <a:rPr lang="ko-KR" altLang="en-US" sz="1800" b="1" spc="-95" dirty="0" err="1" smtClean="0">
                <a:latin typeface="+mn-ea"/>
              </a:rPr>
              <a:t>개착터널</a:t>
            </a:r>
            <a:r>
              <a:rPr lang="ko-KR" altLang="en-US" sz="1800" b="1" spc="-95" dirty="0" smtClean="0">
                <a:latin typeface="+mn-ea"/>
              </a:rPr>
              <a:t> 외부 측면에 아스팔트 </a:t>
            </a:r>
            <a:r>
              <a:rPr lang="ko-KR" altLang="en-US" sz="1800" b="1" spc="-95" dirty="0" err="1" smtClean="0">
                <a:latin typeface="+mn-ea"/>
              </a:rPr>
              <a:t>프라이머</a:t>
            </a:r>
            <a:r>
              <a:rPr lang="ko-KR" altLang="en-US" sz="1800" b="1" spc="-95" dirty="0" smtClean="0">
                <a:latin typeface="+mn-ea"/>
              </a:rPr>
              <a:t> 도장작업 중 </a:t>
            </a:r>
            <a:r>
              <a:rPr lang="ko-KR" altLang="en-US" sz="1800" b="1" spc="-95" dirty="0" err="1" smtClean="0">
                <a:latin typeface="+mn-ea"/>
              </a:rPr>
              <a:t>프라이머에</a:t>
            </a:r>
            <a:r>
              <a:rPr lang="ko-KR" altLang="en-US" sz="1800" b="1" spc="-95" dirty="0" smtClean="0">
                <a:latin typeface="+mn-ea"/>
              </a:rPr>
              <a:t> 함유된 유기용제</a:t>
            </a:r>
            <a:endParaRPr lang="en-US" altLang="ko-KR" sz="1800" b="1" spc="-95" dirty="0" smtClean="0">
              <a:latin typeface="+mn-ea"/>
            </a:endParaRPr>
          </a:p>
          <a:p>
            <a:pPr marL="171230" indent="-171230">
              <a:lnSpc>
                <a:spcPct val="150000"/>
              </a:lnSpc>
              <a:spcAft>
                <a:spcPts val="713"/>
              </a:spcAft>
            </a:pPr>
            <a:r>
              <a:rPr lang="ko-KR" altLang="en-US" sz="1800" b="1" spc="-95" dirty="0" smtClean="0">
                <a:latin typeface="+mn-ea"/>
              </a:rPr>
              <a:t>증기에 중독</a:t>
            </a:r>
            <a:r>
              <a:rPr lang="en-US" altLang="ko-KR" sz="1800" b="1" spc="-95" dirty="0" smtClean="0">
                <a:latin typeface="+mn-ea"/>
              </a:rPr>
              <a:t>,</a:t>
            </a:r>
            <a:r>
              <a:rPr lang="ko-KR" altLang="en-US" sz="1800" b="1" spc="-95" dirty="0" smtClean="0">
                <a:latin typeface="+mn-ea"/>
              </a:rPr>
              <a:t> 사망</a:t>
            </a:r>
            <a:endParaRPr lang="en-US" altLang="ko-KR" sz="1800" b="1" spc="-95" dirty="0" smtClean="0">
              <a:latin typeface="+mn-ea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420591" y="4077866"/>
            <a:ext cx="8136903" cy="19312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230" indent="-171230">
              <a:lnSpc>
                <a:spcPct val="150000"/>
              </a:lnSpc>
              <a:spcAft>
                <a:spcPts val="713"/>
              </a:spcAft>
              <a:buFont typeface="Arial"/>
              <a:buChar char="•"/>
            </a:pPr>
            <a:r>
              <a:rPr lang="ko-KR" altLang="en-US" sz="1800" b="1" spc="-95" dirty="0" smtClean="0">
                <a:latin typeface="+mn-ea"/>
              </a:rPr>
              <a:t>통풍이 불충분한 장소에서 유기화합물 취급작업 중 환기설비 설치</a:t>
            </a:r>
          </a:p>
          <a:p>
            <a:pPr marL="171230" indent="-171230">
              <a:lnSpc>
                <a:spcPct val="150000"/>
              </a:lnSpc>
              <a:spcAft>
                <a:spcPts val="713"/>
              </a:spcAft>
            </a:pPr>
            <a:r>
              <a:rPr lang="ko-KR" altLang="en-US" sz="1800" spc="-95" dirty="0" smtClean="0">
                <a:latin typeface="+mn-ea"/>
              </a:rPr>
              <a:t>  </a:t>
            </a:r>
            <a:r>
              <a:rPr lang="en-US" altLang="ko-KR" sz="1800" spc="-95" dirty="0" smtClean="0">
                <a:latin typeface="+mn-ea"/>
              </a:rPr>
              <a:t>- </a:t>
            </a:r>
            <a:r>
              <a:rPr lang="ko-KR" altLang="en-US" sz="1800" spc="-95" dirty="0" smtClean="0">
                <a:latin typeface="+mn-ea"/>
              </a:rPr>
              <a:t>국소배기장치가 어려울 경우 급</a:t>
            </a:r>
            <a:r>
              <a:rPr lang="en-US" altLang="ko-KR" sz="1800" spc="-95" dirty="0" smtClean="0">
                <a:latin typeface="+mn-ea"/>
              </a:rPr>
              <a:t>·</a:t>
            </a:r>
            <a:r>
              <a:rPr lang="ko-KR" altLang="en-US" sz="1800" spc="-95" dirty="0" err="1" smtClean="0">
                <a:latin typeface="+mn-ea"/>
              </a:rPr>
              <a:t>배기팬을</a:t>
            </a:r>
            <a:r>
              <a:rPr lang="ko-KR" altLang="en-US" sz="1800" spc="-95" dirty="0" smtClean="0">
                <a:latin typeface="+mn-ea"/>
              </a:rPr>
              <a:t> 이용하여 환기 실시</a:t>
            </a:r>
          </a:p>
          <a:p>
            <a:pPr marL="171230" indent="-171230">
              <a:lnSpc>
                <a:spcPct val="150000"/>
              </a:lnSpc>
              <a:spcAft>
                <a:spcPts val="713"/>
              </a:spcAft>
              <a:buFont typeface="Arial"/>
              <a:buChar char="•"/>
            </a:pPr>
            <a:r>
              <a:rPr lang="ko-KR" altLang="en-US" sz="1800" b="1" spc="-95" dirty="0" smtClean="0">
                <a:latin typeface="+mn-ea"/>
              </a:rPr>
              <a:t>유기화합물 취급작업 시에는 </a:t>
            </a:r>
            <a:r>
              <a:rPr lang="ko-KR" altLang="en-US" sz="1800" b="1" spc="-95" dirty="0" err="1" smtClean="0">
                <a:latin typeface="+mn-ea"/>
              </a:rPr>
              <a:t>송기</a:t>
            </a:r>
            <a:r>
              <a:rPr lang="ko-KR" altLang="en-US" sz="1800" b="1" spc="-95" dirty="0" smtClean="0">
                <a:latin typeface="+mn-ea"/>
              </a:rPr>
              <a:t> 마스크 또는 방독마스크를 지급 착용</a:t>
            </a:r>
          </a:p>
          <a:p>
            <a:pPr marL="171230" indent="-171230">
              <a:lnSpc>
                <a:spcPct val="150000"/>
              </a:lnSpc>
              <a:spcAft>
                <a:spcPts val="713"/>
              </a:spcAft>
              <a:buFont typeface="Arial"/>
              <a:buChar char="•"/>
            </a:pPr>
            <a:r>
              <a:rPr lang="ko-KR" altLang="en-US" sz="1800" b="1" spc="-95" dirty="0" smtClean="0">
                <a:latin typeface="+mn-ea"/>
              </a:rPr>
              <a:t>관리대상물질 취급작업에 대한 특별 안전보건 교육 실시</a:t>
            </a:r>
            <a:endParaRPr lang="ko-KR" altLang="en-US" sz="1800" b="1" spc="-95" dirty="0">
              <a:latin typeface="+mn-ea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55599" y="1572406"/>
            <a:ext cx="2404952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ct val="50000"/>
              </a:lnSpc>
              <a:spcAft>
                <a:spcPts val="799"/>
              </a:spcAft>
            </a:pPr>
            <a:r>
              <a:rPr lang="en-US" altLang="ko-KR" sz="1400" b="1" spc="-133" dirty="0" smtClean="0">
                <a:solidFill>
                  <a:srgbClr val="CDB4F2"/>
                </a:solidFill>
                <a:latin typeface="+mj-ea"/>
                <a:ea typeface="+mj-ea"/>
              </a:rPr>
              <a:t>04. </a:t>
            </a:r>
            <a:r>
              <a:rPr lang="ko-KR" altLang="en-US" sz="1400" b="1" spc="-133" dirty="0" err="1" smtClean="0">
                <a:solidFill>
                  <a:srgbClr val="CDB4F2"/>
                </a:solidFill>
                <a:latin typeface="+mj-ea"/>
                <a:ea typeface="+mj-ea"/>
              </a:rPr>
              <a:t>조적</a:t>
            </a:r>
            <a:r>
              <a:rPr lang="en-US" altLang="ko-KR" sz="1400" b="1" spc="-133" dirty="0" smtClean="0">
                <a:solidFill>
                  <a:srgbClr val="CDB4F2"/>
                </a:solidFill>
                <a:latin typeface="맑은 고딕"/>
                <a:ea typeface="맑은 고딕"/>
              </a:rPr>
              <a:t>·</a:t>
            </a:r>
            <a:r>
              <a:rPr lang="ko-KR" altLang="en-US" sz="1400" b="1" spc="-133" dirty="0" smtClean="0">
                <a:solidFill>
                  <a:srgbClr val="CDB4F2"/>
                </a:solidFill>
                <a:latin typeface="맑은 고딕"/>
                <a:ea typeface="맑은 고딕"/>
              </a:rPr>
              <a:t>미장</a:t>
            </a:r>
            <a:r>
              <a:rPr lang="en-US" altLang="ko-KR" sz="1400" b="1" spc="-133" dirty="0" smtClean="0">
                <a:solidFill>
                  <a:srgbClr val="CDB4F2"/>
                </a:solidFill>
                <a:latin typeface="맑은 고딕"/>
                <a:ea typeface="맑은 고딕"/>
              </a:rPr>
              <a:t>·</a:t>
            </a:r>
            <a:r>
              <a:rPr lang="ko-KR" altLang="en-US" sz="1400" b="1" spc="-133" dirty="0" smtClean="0">
                <a:solidFill>
                  <a:srgbClr val="CDB4F2"/>
                </a:solidFill>
                <a:latin typeface="맑은 고딕"/>
                <a:ea typeface="맑은 고딕"/>
              </a:rPr>
              <a:t>방수 공사</a:t>
            </a:r>
            <a:endParaRPr lang="ko-KR" altLang="en-US" sz="1400" b="1" spc="-133" dirty="0">
              <a:solidFill>
                <a:srgbClr val="CDB4F2"/>
              </a:solidFill>
              <a:latin typeface="+mj-ea"/>
              <a:ea typeface="+mj-ea"/>
            </a:endParaRPr>
          </a:p>
        </p:txBody>
      </p:sp>
      <p:grpSp>
        <p:nvGrpSpPr>
          <p:cNvPr id="5" name="그룹 4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6" name="직사각형 5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4</a:t>
              </a:r>
              <a:endParaRPr lang="ko-KR" altLang="en-US" sz="3800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사망사고 다발 사례와 대책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pic>
        <p:nvPicPr>
          <p:cNvPr id="9" name="Picture 24" descr="사례버튼_12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4447" y="2245917"/>
            <a:ext cx="845123" cy="823837"/>
          </a:xfrm>
          <a:prstGeom prst="rect">
            <a:avLst/>
          </a:prstGeom>
        </p:spPr>
      </p:pic>
      <p:pic>
        <p:nvPicPr>
          <p:cNvPr id="10" name="Picture 25" descr="사례버튼_13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4447" y="4161759"/>
            <a:ext cx="845123" cy="1140243"/>
          </a:xfrm>
          <a:prstGeom prst="rect">
            <a:avLst/>
          </a:prstGeom>
        </p:spPr>
      </p:pic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3" name="직사각형 2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4</a:t>
              </a:r>
              <a:endParaRPr lang="ko-KR" altLang="en-US" sz="3800" dirty="0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사망사고 다발 사례와 대책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655599" y="1572406"/>
            <a:ext cx="2404952" cy="5765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ct val="700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05.</a:t>
            </a:r>
          </a:p>
          <a:p>
            <a:pPr marL="383558" indent="-383558">
              <a:lnSpc>
                <a:spcPct val="70000"/>
              </a:lnSpc>
              <a:spcAft>
                <a:spcPts val="799"/>
              </a:spcAft>
            </a:pPr>
            <a:r>
              <a:rPr lang="ko-KR" altLang="en-US" sz="2200" b="1" spc="-150" dirty="0" smtClean="0">
                <a:solidFill>
                  <a:srgbClr val="33CCCC"/>
                </a:solidFill>
                <a:latin typeface="+mj-ea"/>
                <a:ea typeface="+mj-ea"/>
              </a:rPr>
              <a:t>도로보수 작업</a:t>
            </a:r>
            <a:endParaRPr lang="ko-KR" altLang="en-US" sz="2200" b="1" spc="-150" dirty="0">
              <a:solidFill>
                <a:srgbClr val="33CCCC"/>
              </a:solidFill>
              <a:latin typeface="+mj-ea"/>
              <a:ea typeface="+mj-e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4287" y="3285778"/>
            <a:ext cx="2592288" cy="10105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713"/>
              </a:spcAft>
            </a:pPr>
            <a:r>
              <a:rPr lang="ko-KR" altLang="en-US" sz="1800" b="1" spc="-59" dirty="0" smtClean="0">
                <a:solidFill>
                  <a:srgbClr val="139130"/>
                </a:solidFill>
                <a:latin typeface="+mn-ea"/>
              </a:rPr>
              <a:t>도로균열 보수를 위해 </a:t>
            </a:r>
            <a:endParaRPr lang="en-US" altLang="ko-KR" sz="1800" b="1" spc="-59" dirty="0" smtClean="0">
              <a:solidFill>
                <a:srgbClr val="139130"/>
              </a:solidFill>
              <a:latin typeface="+mn-ea"/>
            </a:endParaRPr>
          </a:p>
          <a:p>
            <a:pPr>
              <a:spcAft>
                <a:spcPts val="713"/>
              </a:spcAft>
            </a:pPr>
            <a:r>
              <a:rPr lang="ko-KR" altLang="en-US" sz="1800" b="1" spc="-59" dirty="0" smtClean="0">
                <a:solidFill>
                  <a:srgbClr val="139130"/>
                </a:solidFill>
                <a:latin typeface="+mn-ea"/>
              </a:rPr>
              <a:t>포장작업 중 </a:t>
            </a:r>
            <a:r>
              <a:rPr lang="ko-KR" altLang="en-US" sz="1800" b="1" spc="-59" dirty="0" err="1" smtClean="0">
                <a:solidFill>
                  <a:srgbClr val="139130"/>
                </a:solidFill>
                <a:latin typeface="+mn-ea"/>
              </a:rPr>
              <a:t>로울러</a:t>
            </a:r>
            <a:r>
              <a:rPr lang="ko-KR" altLang="en-US" sz="1800" b="1" spc="-59" dirty="0" err="1">
                <a:solidFill>
                  <a:srgbClr val="139130"/>
                </a:solidFill>
                <a:latin typeface="+mn-ea"/>
              </a:rPr>
              <a:t>에</a:t>
            </a:r>
            <a:r>
              <a:rPr lang="ko-KR" altLang="en-US" sz="1800" b="1" spc="-59" dirty="0" smtClean="0">
                <a:solidFill>
                  <a:srgbClr val="139130"/>
                </a:solidFill>
                <a:latin typeface="+mn-ea"/>
              </a:rPr>
              <a:t> </a:t>
            </a:r>
            <a:endParaRPr lang="en-US" altLang="ko-KR" sz="1800" b="1" spc="-59" dirty="0" smtClean="0">
              <a:solidFill>
                <a:srgbClr val="139130"/>
              </a:solidFill>
              <a:latin typeface="+mn-ea"/>
            </a:endParaRPr>
          </a:p>
          <a:p>
            <a:pPr>
              <a:spcAft>
                <a:spcPts val="713"/>
              </a:spcAft>
            </a:pPr>
            <a:r>
              <a:rPr lang="ko-KR" altLang="en-US" sz="1800" b="1" spc="-59" dirty="0" smtClean="0">
                <a:solidFill>
                  <a:srgbClr val="139130"/>
                </a:solidFill>
                <a:latin typeface="+mn-ea"/>
              </a:rPr>
              <a:t>부딪힘</a:t>
            </a:r>
            <a:r>
              <a:rPr lang="en-US" altLang="ko-KR" sz="1800" b="1" spc="-59" dirty="0" smtClean="0">
                <a:solidFill>
                  <a:srgbClr val="139130"/>
                </a:solidFill>
                <a:latin typeface="+mn-ea"/>
              </a:rPr>
              <a:t>, </a:t>
            </a:r>
            <a:r>
              <a:rPr lang="ko-KR" altLang="en-US" sz="1800" b="1" spc="-59" dirty="0" smtClean="0">
                <a:solidFill>
                  <a:srgbClr val="139130"/>
                </a:solidFill>
                <a:latin typeface="+mn-ea"/>
              </a:rPr>
              <a:t>사망</a:t>
            </a:r>
            <a:endParaRPr lang="ko-KR" altLang="en-US" sz="1800" b="1" spc="-59" dirty="0">
              <a:solidFill>
                <a:srgbClr val="139130"/>
              </a:solidFill>
              <a:latin typeface="+mn-ea"/>
            </a:endParaRPr>
          </a:p>
        </p:txBody>
      </p:sp>
      <p:pic>
        <p:nvPicPr>
          <p:cNvPr id="10" name="Picture 20" descr="사례버튼_05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279" y="2349674"/>
            <a:ext cx="788272" cy="793934"/>
          </a:xfrm>
          <a:prstGeom prst="rect">
            <a:avLst/>
          </a:prstGeom>
        </p:spPr>
      </p:pic>
      <p:sp>
        <p:nvSpPr>
          <p:cNvPr id="11" name="Rounded Rectangle 15"/>
          <p:cNvSpPr/>
          <p:nvPr/>
        </p:nvSpPr>
        <p:spPr>
          <a:xfrm>
            <a:off x="3564606" y="1557586"/>
            <a:ext cx="7978747" cy="4320480"/>
          </a:xfrm>
          <a:prstGeom prst="roundRect">
            <a:avLst>
              <a:gd name="adj" fmla="val 5244"/>
            </a:avLst>
          </a:prstGeom>
          <a:blipFill rotWithShape="1">
            <a:blip r:embed="rId3" cstate="print"/>
            <a:stretch>
              <a:fillRect/>
            </a:stretch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20592" y="2133650"/>
            <a:ext cx="8064896" cy="8672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230" indent="-171230">
              <a:lnSpc>
                <a:spcPct val="150000"/>
              </a:lnSpc>
              <a:spcAft>
                <a:spcPts val="713"/>
              </a:spcAft>
            </a:pPr>
            <a:r>
              <a:rPr lang="ko-KR" altLang="en-US" sz="1800" b="1" spc="-59" dirty="0" smtClean="0">
                <a:latin typeface="+mn-ea"/>
              </a:rPr>
              <a:t>기존도로 균열 보수를 위해 포장 작업 후 </a:t>
            </a:r>
            <a:r>
              <a:rPr lang="ko-KR" altLang="en-US" sz="1800" b="1" spc="-59" dirty="0" err="1" smtClean="0">
                <a:latin typeface="+mn-ea"/>
              </a:rPr>
              <a:t>로울러로</a:t>
            </a:r>
            <a:r>
              <a:rPr lang="ko-KR" altLang="en-US" sz="1800" b="1" spc="-59" dirty="0" smtClean="0">
                <a:latin typeface="+mn-ea"/>
              </a:rPr>
              <a:t> 다짐작업 중 </a:t>
            </a:r>
            <a:r>
              <a:rPr lang="ko-KR" altLang="en-US" sz="1800" b="1" spc="-59" dirty="0" err="1" smtClean="0">
                <a:latin typeface="+mn-ea"/>
              </a:rPr>
              <a:t>아스콘</a:t>
            </a:r>
            <a:r>
              <a:rPr lang="ko-KR" altLang="en-US" sz="1800" b="1" spc="-59" dirty="0" smtClean="0">
                <a:latin typeface="+mn-ea"/>
              </a:rPr>
              <a:t> 청소작업</a:t>
            </a:r>
            <a:endParaRPr lang="en-US" altLang="ko-KR" sz="1800" b="1" spc="-59" dirty="0" smtClean="0">
              <a:latin typeface="+mn-ea"/>
            </a:endParaRPr>
          </a:p>
          <a:p>
            <a:pPr marL="171230" indent="-171230">
              <a:lnSpc>
                <a:spcPct val="150000"/>
              </a:lnSpc>
              <a:spcAft>
                <a:spcPts val="713"/>
              </a:spcAft>
            </a:pPr>
            <a:r>
              <a:rPr lang="ko-KR" altLang="en-US" sz="1800" b="1" spc="-59" dirty="0" smtClean="0">
                <a:latin typeface="+mn-ea"/>
              </a:rPr>
              <a:t>중인 </a:t>
            </a:r>
            <a:r>
              <a:rPr lang="ko-KR" altLang="en-US" sz="1800" b="1" spc="-59" dirty="0" err="1" smtClean="0">
                <a:latin typeface="+mn-ea"/>
              </a:rPr>
              <a:t>피재자를</a:t>
            </a:r>
            <a:r>
              <a:rPr lang="ko-KR" altLang="en-US" sz="1800" b="1" spc="-59" dirty="0" smtClean="0">
                <a:latin typeface="+mn-ea"/>
              </a:rPr>
              <a:t> 발견하지 못하고 부딪힘</a:t>
            </a:r>
            <a:endParaRPr lang="en-US" altLang="ko-KR" sz="1800" b="1" spc="-59" dirty="0" smtClean="0">
              <a:latin typeface="+mn-ea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420591" y="4077866"/>
            <a:ext cx="8136903" cy="14260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230" indent="-171230">
              <a:lnSpc>
                <a:spcPct val="150000"/>
              </a:lnSpc>
              <a:spcAft>
                <a:spcPts val="713"/>
              </a:spcAft>
              <a:buFont typeface="Arial"/>
              <a:buChar char="•"/>
            </a:pPr>
            <a:r>
              <a:rPr lang="ko-KR" altLang="en-US" sz="1800" b="1" spc="-59" dirty="0" smtClean="0">
                <a:latin typeface="+mn-ea"/>
              </a:rPr>
              <a:t>작업 유도자를 배치한 상태에서 유도자의 신호에 따라 작업 실시</a:t>
            </a:r>
          </a:p>
          <a:p>
            <a:pPr marL="171230" indent="-171230">
              <a:lnSpc>
                <a:spcPct val="150000"/>
              </a:lnSpc>
              <a:spcAft>
                <a:spcPts val="713"/>
              </a:spcAft>
              <a:buFont typeface="Arial"/>
              <a:buChar char="•"/>
            </a:pPr>
            <a:r>
              <a:rPr lang="ko-KR" altLang="en-US" sz="1800" b="1" spc="-59" dirty="0" smtClean="0">
                <a:latin typeface="+mn-ea"/>
              </a:rPr>
              <a:t>작업 위험구간에 근로자의 출입을 통제</a:t>
            </a:r>
          </a:p>
          <a:p>
            <a:pPr marL="171230" indent="-171230">
              <a:lnSpc>
                <a:spcPct val="150000"/>
              </a:lnSpc>
              <a:spcAft>
                <a:spcPts val="713"/>
              </a:spcAft>
              <a:buFont typeface="Arial"/>
              <a:buChar char="•"/>
            </a:pPr>
            <a:r>
              <a:rPr lang="ko-KR" altLang="en-US" sz="1800" b="1" spc="-59" dirty="0" err="1" smtClean="0">
                <a:latin typeface="+mn-ea"/>
              </a:rPr>
              <a:t>로울러</a:t>
            </a:r>
            <a:r>
              <a:rPr lang="ko-KR" altLang="en-US" sz="1800" b="1" spc="-59" dirty="0" smtClean="0">
                <a:latin typeface="+mn-ea"/>
              </a:rPr>
              <a:t> 등 </a:t>
            </a:r>
            <a:r>
              <a:rPr lang="ko-KR" altLang="en-US" sz="1800" b="1" spc="-59" dirty="0" err="1" smtClean="0">
                <a:latin typeface="+mn-ea"/>
              </a:rPr>
              <a:t>후사경은</a:t>
            </a:r>
            <a:r>
              <a:rPr lang="ko-KR" altLang="en-US" sz="1800" b="1" spc="-59" dirty="0" smtClean="0">
                <a:latin typeface="+mn-ea"/>
              </a:rPr>
              <a:t> 수시 확인하여 이상이 있을 시 교체</a:t>
            </a:r>
            <a:endParaRPr lang="ko-KR" altLang="en-US" sz="1800" b="1" spc="-59" dirty="0">
              <a:latin typeface="+mn-ea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55599" y="1572406"/>
            <a:ext cx="2404952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ct val="50000"/>
              </a:lnSpc>
              <a:spcAft>
                <a:spcPts val="799"/>
              </a:spcAft>
            </a:pPr>
            <a:r>
              <a:rPr lang="en-US" altLang="ko-KR" sz="1400" b="1" spc="-133" dirty="0" smtClean="0">
                <a:solidFill>
                  <a:srgbClr val="CDB4F2"/>
                </a:solidFill>
                <a:latin typeface="+mj-ea"/>
                <a:ea typeface="+mj-ea"/>
              </a:rPr>
              <a:t>05. </a:t>
            </a:r>
            <a:r>
              <a:rPr lang="ko-KR" altLang="en-US" sz="1400" b="1" spc="-133" dirty="0" smtClean="0">
                <a:solidFill>
                  <a:srgbClr val="CDB4F2"/>
                </a:solidFill>
                <a:latin typeface="+mj-ea"/>
                <a:ea typeface="+mj-ea"/>
              </a:rPr>
              <a:t>도로보수 작업</a:t>
            </a:r>
            <a:endParaRPr lang="ko-KR" altLang="en-US" sz="1400" b="1" spc="-133" dirty="0">
              <a:solidFill>
                <a:srgbClr val="CDB4F2"/>
              </a:solidFill>
              <a:latin typeface="+mj-ea"/>
              <a:ea typeface="+mj-ea"/>
            </a:endParaRPr>
          </a:p>
        </p:txBody>
      </p:sp>
      <p:grpSp>
        <p:nvGrpSpPr>
          <p:cNvPr id="5" name="그룹 4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6" name="직사각형 5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4</a:t>
              </a:r>
              <a:endParaRPr lang="ko-KR" altLang="en-US" sz="3800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사망사고 다발 사례와 대책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pic>
        <p:nvPicPr>
          <p:cNvPr id="9" name="Picture 24" descr="사례버튼_12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4447" y="2245917"/>
            <a:ext cx="845123" cy="823837"/>
          </a:xfrm>
          <a:prstGeom prst="rect">
            <a:avLst/>
          </a:prstGeom>
        </p:spPr>
      </p:pic>
      <p:pic>
        <p:nvPicPr>
          <p:cNvPr id="10" name="Picture 25" descr="사례버튼_13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4447" y="4161759"/>
            <a:ext cx="845123" cy="1140243"/>
          </a:xfrm>
          <a:prstGeom prst="rect">
            <a:avLst/>
          </a:prstGeom>
        </p:spPr>
      </p:pic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3" name="직사각형 2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4</a:t>
              </a:r>
              <a:endParaRPr lang="ko-KR" altLang="en-US" sz="3800" dirty="0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사망사고 다발 사례와 대책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655599" y="1572406"/>
            <a:ext cx="2404952" cy="5765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ct val="700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06.</a:t>
            </a:r>
          </a:p>
          <a:p>
            <a:pPr marL="383558" indent="-383558">
              <a:lnSpc>
                <a:spcPct val="70000"/>
              </a:lnSpc>
              <a:spcAft>
                <a:spcPts val="799"/>
              </a:spcAft>
            </a:pPr>
            <a:r>
              <a:rPr lang="ko-KR" altLang="en-US" sz="2200" b="1" spc="-150" dirty="0" smtClean="0">
                <a:solidFill>
                  <a:srgbClr val="33CCCC"/>
                </a:solidFill>
                <a:latin typeface="+mj-ea"/>
                <a:ea typeface="+mj-ea"/>
              </a:rPr>
              <a:t>건설기계 관련 작업</a:t>
            </a:r>
            <a:endParaRPr lang="ko-KR" altLang="en-US" sz="2200" b="1" spc="-150" dirty="0">
              <a:solidFill>
                <a:srgbClr val="33CCCC"/>
              </a:solidFill>
              <a:latin typeface="+mj-ea"/>
              <a:ea typeface="+mj-e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4287" y="3285778"/>
            <a:ext cx="2592288" cy="10105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713"/>
              </a:spcAft>
            </a:pPr>
            <a:r>
              <a:rPr lang="ko-KR" altLang="en-US" sz="1800" b="1" spc="-59" dirty="0" smtClean="0">
                <a:solidFill>
                  <a:srgbClr val="139130"/>
                </a:solidFill>
                <a:latin typeface="+mn-ea"/>
              </a:rPr>
              <a:t>고소작업대 붐이 파손</a:t>
            </a:r>
            <a:endParaRPr lang="en-US" altLang="ko-KR" sz="1800" b="1" spc="-59" dirty="0" smtClean="0">
              <a:solidFill>
                <a:srgbClr val="139130"/>
              </a:solidFill>
              <a:latin typeface="+mn-ea"/>
            </a:endParaRPr>
          </a:p>
          <a:p>
            <a:pPr>
              <a:spcAft>
                <a:spcPts val="713"/>
              </a:spcAft>
            </a:pPr>
            <a:r>
              <a:rPr lang="ko-KR" altLang="en-US" sz="1800" b="1" spc="-59" dirty="0" smtClean="0">
                <a:solidFill>
                  <a:srgbClr val="139130"/>
                </a:solidFill>
                <a:latin typeface="+mn-ea"/>
              </a:rPr>
              <a:t>되어 꺾이면서 떨어짐</a:t>
            </a:r>
            <a:r>
              <a:rPr lang="en-US" altLang="ko-KR" sz="1800" b="1" spc="-59" dirty="0" smtClean="0">
                <a:solidFill>
                  <a:srgbClr val="139130"/>
                </a:solidFill>
                <a:latin typeface="+mn-ea"/>
              </a:rPr>
              <a:t>, </a:t>
            </a:r>
          </a:p>
          <a:p>
            <a:pPr>
              <a:spcAft>
                <a:spcPts val="713"/>
              </a:spcAft>
            </a:pPr>
            <a:r>
              <a:rPr lang="en-US" altLang="ko-KR" sz="1800" b="1" spc="-59" dirty="0" smtClean="0">
                <a:solidFill>
                  <a:srgbClr val="139130"/>
                </a:solidFill>
                <a:latin typeface="+mn-ea"/>
              </a:rPr>
              <a:t>2</a:t>
            </a:r>
            <a:r>
              <a:rPr lang="ko-KR" altLang="en-US" sz="1800" b="1" spc="-59" dirty="0" smtClean="0">
                <a:solidFill>
                  <a:srgbClr val="139130"/>
                </a:solidFill>
                <a:latin typeface="+mn-ea"/>
              </a:rPr>
              <a:t>명 사망</a:t>
            </a:r>
            <a:endParaRPr lang="ko-KR" altLang="en-US" sz="1800" b="1" spc="-59" dirty="0">
              <a:solidFill>
                <a:srgbClr val="139130"/>
              </a:solidFill>
              <a:latin typeface="+mn-ea"/>
            </a:endParaRPr>
          </a:p>
        </p:txBody>
      </p:sp>
      <p:pic>
        <p:nvPicPr>
          <p:cNvPr id="10" name="Picture 21" descr="사례버튼_06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279" y="2349674"/>
            <a:ext cx="788272" cy="793934"/>
          </a:xfrm>
          <a:prstGeom prst="rect">
            <a:avLst/>
          </a:prstGeom>
        </p:spPr>
      </p:pic>
      <p:sp>
        <p:nvSpPr>
          <p:cNvPr id="11" name="Rounded Rectangle 15"/>
          <p:cNvSpPr/>
          <p:nvPr/>
        </p:nvSpPr>
        <p:spPr>
          <a:xfrm>
            <a:off x="3564606" y="1557586"/>
            <a:ext cx="7978747" cy="4320480"/>
          </a:xfrm>
          <a:prstGeom prst="roundRect">
            <a:avLst>
              <a:gd name="adj" fmla="val 5244"/>
            </a:avLst>
          </a:prstGeom>
          <a:blipFill rotWithShape="1">
            <a:blip r:embed="rId3" cstate="print"/>
            <a:stretch>
              <a:fillRect/>
            </a:stretch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20592" y="2133650"/>
            <a:ext cx="8064896" cy="8672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230" indent="-171230">
              <a:lnSpc>
                <a:spcPct val="150000"/>
              </a:lnSpc>
              <a:spcAft>
                <a:spcPts val="713"/>
              </a:spcAft>
            </a:pPr>
            <a:r>
              <a:rPr lang="ko-KR" altLang="en-US" sz="1800" b="1" spc="-59" dirty="0" smtClean="0">
                <a:latin typeface="+mn-ea"/>
              </a:rPr>
              <a:t>건물 </a:t>
            </a:r>
            <a:r>
              <a:rPr lang="en-US" altLang="ko-KR" sz="1800" b="1" spc="-59" dirty="0" smtClean="0">
                <a:latin typeface="+mn-ea"/>
              </a:rPr>
              <a:t>5</a:t>
            </a:r>
            <a:r>
              <a:rPr lang="ko-KR" altLang="en-US" sz="1800" b="1" spc="-59" dirty="0" smtClean="0">
                <a:latin typeface="+mn-ea"/>
              </a:rPr>
              <a:t>층 외벽에 </a:t>
            </a:r>
            <a:r>
              <a:rPr lang="en-US" altLang="ko-KR" sz="1800" b="1" spc="-59" dirty="0" smtClean="0">
                <a:latin typeface="+mn-ea"/>
              </a:rPr>
              <a:t>LED </a:t>
            </a:r>
            <a:r>
              <a:rPr lang="ko-KR" altLang="en-US" sz="1800" b="1" spc="-59" dirty="0" smtClean="0">
                <a:latin typeface="+mn-ea"/>
              </a:rPr>
              <a:t>조명등 설치를 위해 고소작업대에 탑승</a:t>
            </a:r>
            <a:r>
              <a:rPr lang="en-US" altLang="ko-KR" sz="1800" b="1" spc="-59" dirty="0" smtClean="0">
                <a:latin typeface="+mn-ea"/>
              </a:rPr>
              <a:t>,</a:t>
            </a:r>
            <a:r>
              <a:rPr lang="ko-KR" altLang="en-US" sz="1800" b="1" spc="-59" dirty="0" smtClean="0">
                <a:latin typeface="+mn-ea"/>
              </a:rPr>
              <a:t> 고소작업대의 붐을</a:t>
            </a:r>
            <a:endParaRPr lang="en-US" altLang="ko-KR" sz="1800" b="1" spc="-59" dirty="0" smtClean="0">
              <a:latin typeface="+mn-ea"/>
            </a:endParaRPr>
          </a:p>
          <a:p>
            <a:pPr marL="171230" indent="-171230">
              <a:lnSpc>
                <a:spcPct val="150000"/>
              </a:lnSpc>
              <a:spcAft>
                <a:spcPts val="713"/>
              </a:spcAft>
            </a:pPr>
            <a:r>
              <a:rPr lang="ko-KR" altLang="en-US" sz="1800" b="1" spc="-59" dirty="0" smtClean="0">
                <a:latin typeface="+mn-ea"/>
              </a:rPr>
              <a:t>인출하던 중 붐이 파손되어 꺾이면서 떨어짐</a:t>
            </a:r>
            <a:endParaRPr lang="en-US" altLang="ko-KR" sz="1800" b="1" spc="-59" dirty="0" smtClean="0">
              <a:latin typeface="+mn-ea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420591" y="4077866"/>
            <a:ext cx="8136903" cy="17517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230" indent="-171230">
              <a:lnSpc>
                <a:spcPct val="150000"/>
              </a:lnSpc>
              <a:spcAft>
                <a:spcPts val="713"/>
              </a:spcAft>
              <a:buFont typeface="Arial"/>
              <a:buChar char="•"/>
            </a:pPr>
            <a:r>
              <a:rPr lang="ko-KR" altLang="en-US" sz="1800" b="1" spc="-59" dirty="0" smtClean="0">
                <a:latin typeface="+mn-ea"/>
              </a:rPr>
              <a:t>고소작업대를 정기적으로 점검하여 붐</a:t>
            </a:r>
            <a:r>
              <a:rPr lang="en-US" altLang="ko-KR" sz="1800" b="1" spc="-59" dirty="0" smtClean="0">
                <a:latin typeface="+mn-ea"/>
              </a:rPr>
              <a:t>·</a:t>
            </a:r>
            <a:r>
              <a:rPr lang="ko-KR" altLang="en-US" sz="1800" b="1" spc="-59" dirty="0" smtClean="0">
                <a:latin typeface="+mn-ea"/>
              </a:rPr>
              <a:t>작업대 등의 각 부위를 확인하고 이상    발견 시 보강 또는 교체 등의 수리 후 작업 실시</a:t>
            </a:r>
          </a:p>
          <a:p>
            <a:pPr marL="171230" indent="-171230">
              <a:lnSpc>
                <a:spcPct val="150000"/>
              </a:lnSpc>
              <a:spcAft>
                <a:spcPts val="713"/>
              </a:spcAft>
              <a:buFont typeface="Arial"/>
              <a:buChar char="•"/>
            </a:pPr>
            <a:r>
              <a:rPr lang="ko-KR" altLang="en-US" sz="1800" b="1" spc="-59" dirty="0" smtClean="0">
                <a:latin typeface="+mn-ea"/>
              </a:rPr>
              <a:t>고소작업대에 탑승하여 작업하는 근로자는 </a:t>
            </a:r>
            <a:r>
              <a:rPr lang="ko-KR" altLang="en-US" sz="1800" b="1" spc="-59" dirty="0" err="1" smtClean="0">
                <a:latin typeface="+mn-ea"/>
              </a:rPr>
              <a:t>안전대</a:t>
            </a:r>
            <a:r>
              <a:rPr lang="ko-KR" altLang="en-US" sz="1800" b="1" spc="-59" dirty="0" smtClean="0">
                <a:latin typeface="+mn-ea"/>
              </a:rPr>
              <a:t> 등의 개인보호구 착용        </a:t>
            </a:r>
            <a:r>
              <a:rPr lang="en-US" altLang="ko-KR" sz="1800" b="1" spc="-59" dirty="0" smtClean="0">
                <a:latin typeface="+mn-ea"/>
              </a:rPr>
              <a:t>(</a:t>
            </a:r>
            <a:r>
              <a:rPr lang="ko-KR" altLang="en-US" sz="1800" b="1" spc="-59" dirty="0" err="1" smtClean="0">
                <a:latin typeface="+mn-ea"/>
              </a:rPr>
              <a:t>안전대를</a:t>
            </a:r>
            <a:r>
              <a:rPr lang="ko-KR" altLang="en-US" sz="1800" b="1" spc="-59" dirty="0" smtClean="0">
                <a:latin typeface="+mn-ea"/>
              </a:rPr>
              <a:t> 걸고 작업 실시</a:t>
            </a:r>
            <a:r>
              <a:rPr lang="en-US" altLang="ko-KR" sz="1800" b="1" spc="-59" dirty="0" smtClean="0">
                <a:latin typeface="+mn-ea"/>
              </a:rPr>
              <a:t>)</a:t>
            </a:r>
            <a:endParaRPr lang="ko-KR" altLang="en-US" sz="1800" b="1" spc="-59" dirty="0">
              <a:latin typeface="+mn-ea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55599" y="1572406"/>
            <a:ext cx="2404952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ct val="50000"/>
              </a:lnSpc>
              <a:spcAft>
                <a:spcPts val="799"/>
              </a:spcAft>
            </a:pPr>
            <a:r>
              <a:rPr lang="en-US" altLang="ko-KR" sz="1400" b="1" spc="-133" dirty="0" smtClean="0">
                <a:solidFill>
                  <a:srgbClr val="CDB4F2"/>
                </a:solidFill>
                <a:latin typeface="+mj-ea"/>
                <a:ea typeface="+mj-ea"/>
              </a:rPr>
              <a:t>06. </a:t>
            </a:r>
            <a:r>
              <a:rPr lang="ko-KR" altLang="en-US" sz="1400" b="1" spc="-133" dirty="0" smtClean="0">
                <a:solidFill>
                  <a:srgbClr val="CDB4F2"/>
                </a:solidFill>
                <a:latin typeface="+mj-ea"/>
                <a:ea typeface="+mj-ea"/>
              </a:rPr>
              <a:t>건설기계 관련 작업</a:t>
            </a:r>
            <a:endParaRPr lang="ko-KR" altLang="en-US" sz="1400" b="1" spc="-133" dirty="0">
              <a:solidFill>
                <a:srgbClr val="CDB4F2"/>
              </a:solidFill>
              <a:latin typeface="+mj-ea"/>
              <a:ea typeface="+mj-ea"/>
            </a:endParaRPr>
          </a:p>
        </p:txBody>
      </p:sp>
      <p:grpSp>
        <p:nvGrpSpPr>
          <p:cNvPr id="5" name="그룹 4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6" name="직사각형 5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4</a:t>
              </a:r>
              <a:endParaRPr lang="ko-KR" altLang="en-US" sz="3800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사망사고 다발 사례와 대책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pic>
        <p:nvPicPr>
          <p:cNvPr id="9" name="Picture 24" descr="사례버튼_12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4447" y="2245917"/>
            <a:ext cx="845123" cy="823837"/>
          </a:xfrm>
          <a:prstGeom prst="rect">
            <a:avLst/>
          </a:prstGeom>
        </p:spPr>
      </p:pic>
      <p:pic>
        <p:nvPicPr>
          <p:cNvPr id="10" name="Picture 25" descr="사례버튼_13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4447" y="4161759"/>
            <a:ext cx="845123" cy="1140243"/>
          </a:xfrm>
          <a:prstGeom prst="rect">
            <a:avLst/>
          </a:prstGeom>
        </p:spPr>
      </p:pic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3" name="직사각형 2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4</a:t>
              </a:r>
              <a:endParaRPr lang="ko-KR" altLang="en-US" sz="3800" dirty="0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사망사고 다발 사례와 대책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655599" y="1572406"/>
            <a:ext cx="2404952" cy="5765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ct val="700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07.</a:t>
            </a:r>
          </a:p>
          <a:p>
            <a:pPr marL="383558" indent="-383558">
              <a:lnSpc>
                <a:spcPct val="70000"/>
              </a:lnSpc>
              <a:spcAft>
                <a:spcPts val="799"/>
              </a:spcAft>
            </a:pPr>
            <a:r>
              <a:rPr lang="ko-KR" altLang="en-US" sz="2200" b="1" spc="-150" dirty="0" smtClean="0">
                <a:solidFill>
                  <a:srgbClr val="33CCCC"/>
                </a:solidFill>
                <a:latin typeface="+mj-ea"/>
                <a:ea typeface="+mj-ea"/>
              </a:rPr>
              <a:t>외부 도장공사</a:t>
            </a:r>
            <a:endParaRPr lang="ko-KR" altLang="en-US" sz="2200" b="1" spc="-150" dirty="0">
              <a:solidFill>
                <a:srgbClr val="33CCCC"/>
              </a:solidFill>
              <a:latin typeface="+mj-ea"/>
              <a:ea typeface="+mj-e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4287" y="3285778"/>
            <a:ext cx="2592288" cy="112511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973"/>
              </a:lnSpc>
              <a:spcAft>
                <a:spcPts val="713"/>
              </a:spcAft>
            </a:pPr>
            <a:r>
              <a:rPr lang="ko-KR" altLang="en-US" sz="1800" b="1" spc="-59" dirty="0" smtClean="0">
                <a:solidFill>
                  <a:srgbClr val="139130"/>
                </a:solidFill>
                <a:latin typeface="+mn-ea"/>
              </a:rPr>
              <a:t>아파트 외벽 보수작업을 위해 </a:t>
            </a:r>
            <a:r>
              <a:rPr lang="ko-KR" altLang="en-US" sz="1800" b="1" spc="-59" dirty="0" err="1" smtClean="0">
                <a:solidFill>
                  <a:srgbClr val="139130"/>
                </a:solidFill>
                <a:latin typeface="+mn-ea"/>
              </a:rPr>
              <a:t>달비계에</a:t>
            </a:r>
            <a:r>
              <a:rPr lang="ko-KR" altLang="en-US" sz="1800" b="1" spc="-59" dirty="0" smtClean="0">
                <a:solidFill>
                  <a:srgbClr val="139130"/>
                </a:solidFill>
                <a:latin typeface="+mn-ea"/>
              </a:rPr>
              <a:t> 올라타던 중 떨어짐</a:t>
            </a:r>
            <a:endParaRPr lang="ko-KR" altLang="en-US" sz="1800" b="1" spc="-59" dirty="0">
              <a:solidFill>
                <a:srgbClr val="139130"/>
              </a:solidFill>
              <a:latin typeface="+mn-ea"/>
            </a:endParaRPr>
          </a:p>
        </p:txBody>
      </p:sp>
      <p:pic>
        <p:nvPicPr>
          <p:cNvPr id="10" name="Picture 26" descr="사례버튼_07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279" y="2349674"/>
            <a:ext cx="788272" cy="793934"/>
          </a:xfrm>
          <a:prstGeom prst="rect">
            <a:avLst/>
          </a:prstGeom>
        </p:spPr>
      </p:pic>
      <p:sp>
        <p:nvSpPr>
          <p:cNvPr id="11" name="Rounded Rectangle 15"/>
          <p:cNvSpPr/>
          <p:nvPr/>
        </p:nvSpPr>
        <p:spPr>
          <a:xfrm>
            <a:off x="3564607" y="1557586"/>
            <a:ext cx="7992888" cy="4328137"/>
          </a:xfrm>
          <a:prstGeom prst="roundRect">
            <a:avLst>
              <a:gd name="adj" fmla="val 5244"/>
            </a:avLst>
          </a:prstGeom>
          <a:blipFill rotWithShape="1">
            <a:blip r:embed="rId3" cstate="print"/>
            <a:stretch>
              <a:fillRect/>
            </a:stretch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20592" y="2133650"/>
            <a:ext cx="8064896" cy="8672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230" indent="-171230">
              <a:lnSpc>
                <a:spcPct val="150000"/>
              </a:lnSpc>
              <a:spcAft>
                <a:spcPts val="713"/>
              </a:spcAft>
            </a:pPr>
            <a:r>
              <a:rPr lang="ko-KR" altLang="en-US" sz="1800" b="1" spc="-95" dirty="0" smtClean="0">
                <a:latin typeface="+mn-ea"/>
              </a:rPr>
              <a:t>아파트 </a:t>
            </a:r>
            <a:r>
              <a:rPr lang="ko-KR" altLang="en-US" sz="1800" b="1" spc="-95" dirty="0" err="1" smtClean="0">
                <a:latin typeface="+mn-ea"/>
              </a:rPr>
              <a:t>옥상층</a:t>
            </a:r>
            <a:r>
              <a:rPr lang="ko-KR" altLang="en-US" sz="1800" b="1" spc="-95" dirty="0" smtClean="0">
                <a:latin typeface="+mn-ea"/>
              </a:rPr>
              <a:t> </a:t>
            </a:r>
            <a:r>
              <a:rPr lang="ko-KR" altLang="en-US" sz="1800" b="1" spc="-95" dirty="0" err="1" smtClean="0">
                <a:latin typeface="+mn-ea"/>
              </a:rPr>
              <a:t>통기관에</a:t>
            </a:r>
            <a:r>
              <a:rPr lang="ko-KR" altLang="en-US" sz="1800" b="1" spc="-95" dirty="0" smtClean="0">
                <a:latin typeface="+mn-ea"/>
              </a:rPr>
              <a:t> </a:t>
            </a:r>
            <a:r>
              <a:rPr lang="ko-KR" altLang="en-US" sz="1800" b="1" spc="-95" dirty="0" err="1" smtClean="0">
                <a:latin typeface="+mn-ea"/>
              </a:rPr>
              <a:t>달비계</a:t>
            </a:r>
            <a:r>
              <a:rPr lang="ko-KR" altLang="en-US" sz="1800" b="1" spc="-95" dirty="0" smtClean="0">
                <a:latin typeface="+mn-ea"/>
              </a:rPr>
              <a:t> 지지로프를 묶고 </a:t>
            </a:r>
            <a:r>
              <a:rPr lang="ko-KR" altLang="en-US" sz="1800" b="1" spc="-95" dirty="0" err="1" smtClean="0">
                <a:latin typeface="+mn-ea"/>
              </a:rPr>
              <a:t>달비계에</a:t>
            </a:r>
            <a:r>
              <a:rPr lang="ko-KR" altLang="en-US" sz="1800" b="1" spc="-95" dirty="0" smtClean="0">
                <a:latin typeface="+mn-ea"/>
              </a:rPr>
              <a:t> 올라 타는 순간</a:t>
            </a:r>
            <a:r>
              <a:rPr lang="en-US" altLang="ko-KR" sz="1800" b="1" spc="-95" dirty="0" smtClean="0">
                <a:latin typeface="+mn-ea"/>
              </a:rPr>
              <a:t>, </a:t>
            </a:r>
            <a:r>
              <a:rPr lang="ko-KR" altLang="en-US" sz="1800" b="1" spc="-95" dirty="0" smtClean="0">
                <a:latin typeface="+mn-ea"/>
              </a:rPr>
              <a:t>로프를</a:t>
            </a:r>
            <a:endParaRPr lang="en-US" altLang="ko-KR" sz="1800" b="1" spc="-95" dirty="0" smtClean="0">
              <a:latin typeface="+mn-ea"/>
            </a:endParaRPr>
          </a:p>
          <a:p>
            <a:pPr marL="171230" indent="-171230">
              <a:lnSpc>
                <a:spcPct val="150000"/>
              </a:lnSpc>
              <a:spcAft>
                <a:spcPts val="713"/>
              </a:spcAft>
            </a:pPr>
            <a:r>
              <a:rPr lang="ko-KR" altLang="en-US" sz="1800" b="1" spc="-95" dirty="0" smtClean="0">
                <a:latin typeface="+mn-ea"/>
              </a:rPr>
              <a:t>묶어두었던 </a:t>
            </a:r>
            <a:r>
              <a:rPr lang="ko-KR" altLang="en-US" sz="1800" b="1" spc="-95" dirty="0" err="1" smtClean="0">
                <a:latin typeface="+mn-ea"/>
              </a:rPr>
              <a:t>통기관이</a:t>
            </a:r>
            <a:r>
              <a:rPr lang="ko-KR" altLang="en-US" sz="1800" b="1" spc="-95" dirty="0" smtClean="0">
                <a:latin typeface="+mn-ea"/>
              </a:rPr>
              <a:t> 빠지면서 약 </a:t>
            </a:r>
            <a:r>
              <a:rPr lang="en-US" altLang="ko-KR" sz="1800" b="1" spc="-95" dirty="0" smtClean="0">
                <a:latin typeface="+mn-ea"/>
              </a:rPr>
              <a:t>66m </a:t>
            </a:r>
            <a:r>
              <a:rPr lang="ko-KR" altLang="en-US" sz="1800" b="1" spc="-95" dirty="0" smtClean="0">
                <a:latin typeface="+mn-ea"/>
              </a:rPr>
              <a:t>아래 바닥으로 떨어짐</a:t>
            </a:r>
            <a:endParaRPr lang="en-US" altLang="ko-KR" sz="1800" b="1" spc="-95" dirty="0" smtClean="0">
              <a:latin typeface="+mn-ea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420591" y="4077866"/>
            <a:ext cx="8136903" cy="17055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230" indent="-171230">
              <a:lnSpc>
                <a:spcPts val="2140"/>
              </a:lnSpc>
              <a:spcAft>
                <a:spcPts val="713"/>
              </a:spcAft>
              <a:buFont typeface="Arial"/>
              <a:buChar char="•"/>
            </a:pPr>
            <a:r>
              <a:rPr lang="ko-KR" altLang="en-US" sz="1800" b="1" spc="-95" dirty="0" err="1" smtClean="0">
                <a:latin typeface="+mn-ea"/>
              </a:rPr>
              <a:t>달비계를</a:t>
            </a:r>
            <a:r>
              <a:rPr lang="ko-KR" altLang="en-US" sz="1800" b="1" spc="-95" dirty="0" smtClean="0">
                <a:latin typeface="+mn-ea"/>
              </a:rPr>
              <a:t> 사용하여 작업을 하는 때에는 </a:t>
            </a:r>
            <a:endParaRPr lang="en-US" altLang="ko-KR" sz="1800" b="1" spc="-95" dirty="0" smtClean="0">
              <a:latin typeface="+mn-ea"/>
            </a:endParaRPr>
          </a:p>
          <a:p>
            <a:pPr marL="171230" indent="-171230">
              <a:lnSpc>
                <a:spcPts val="2140"/>
              </a:lnSpc>
              <a:spcAft>
                <a:spcPts val="713"/>
              </a:spcAft>
            </a:pPr>
            <a:r>
              <a:rPr lang="ko-KR" altLang="en-US" sz="1800" spc="-95" dirty="0" smtClean="0">
                <a:latin typeface="+mn-ea"/>
              </a:rPr>
              <a:t>  </a:t>
            </a:r>
            <a:r>
              <a:rPr lang="en-US" altLang="ko-KR" sz="1800" spc="-95" dirty="0" smtClean="0">
                <a:latin typeface="+mn-ea"/>
              </a:rPr>
              <a:t>- </a:t>
            </a:r>
            <a:r>
              <a:rPr lang="ko-KR" altLang="en-US" sz="1800" spc="-95" dirty="0" smtClean="0">
                <a:latin typeface="+mn-ea"/>
              </a:rPr>
              <a:t>지지로프가 풀리거나 빠지지 않도록 </a:t>
            </a:r>
            <a:r>
              <a:rPr lang="en-US" altLang="ko-KR" sz="1800" spc="-95" dirty="0" smtClean="0">
                <a:latin typeface="+mn-ea"/>
              </a:rPr>
              <a:t>2</a:t>
            </a:r>
            <a:r>
              <a:rPr lang="ko-KR" altLang="en-US" sz="1800" spc="-95" dirty="0" smtClean="0">
                <a:latin typeface="+mn-ea"/>
              </a:rPr>
              <a:t>곳 이상의 견고한 구조물 등에 묶어서 고정</a:t>
            </a:r>
            <a:endParaRPr lang="en-US" altLang="ko-KR" sz="1800" spc="-95" dirty="0" smtClean="0">
              <a:latin typeface="+mn-ea"/>
            </a:endParaRPr>
          </a:p>
          <a:p>
            <a:pPr marL="171230" indent="-171230">
              <a:lnSpc>
                <a:spcPts val="2140"/>
              </a:lnSpc>
              <a:spcAft>
                <a:spcPts val="713"/>
              </a:spcAft>
            </a:pPr>
            <a:r>
              <a:rPr lang="en-US" altLang="ko-KR" sz="1800" spc="-95" dirty="0" smtClean="0">
                <a:latin typeface="+mn-ea"/>
              </a:rPr>
              <a:t>    </a:t>
            </a:r>
            <a:r>
              <a:rPr lang="ko-KR" altLang="en-US" sz="1800" spc="-95" dirty="0" smtClean="0">
                <a:latin typeface="+mn-ea"/>
              </a:rPr>
              <a:t>하고</a:t>
            </a:r>
            <a:r>
              <a:rPr lang="en-US" altLang="ko-KR" sz="1800" spc="-95" dirty="0" smtClean="0">
                <a:latin typeface="+mn-ea"/>
              </a:rPr>
              <a:t>,</a:t>
            </a:r>
            <a:r>
              <a:rPr lang="ko-KR" altLang="en-US" sz="1800" spc="-95" dirty="0" smtClean="0">
                <a:latin typeface="+mn-ea"/>
              </a:rPr>
              <a:t> </a:t>
            </a:r>
            <a:endParaRPr lang="en-US" altLang="ko-KR" sz="1800" spc="-95" dirty="0" smtClean="0">
              <a:latin typeface="+mn-ea"/>
            </a:endParaRPr>
          </a:p>
          <a:p>
            <a:pPr marL="171230" indent="-171230">
              <a:lnSpc>
                <a:spcPts val="2140"/>
              </a:lnSpc>
              <a:spcAft>
                <a:spcPts val="713"/>
              </a:spcAft>
            </a:pPr>
            <a:r>
              <a:rPr lang="en-US" altLang="ko-KR" sz="1800" spc="-95" dirty="0" smtClean="0">
                <a:latin typeface="+mn-ea"/>
              </a:rPr>
              <a:t>  - </a:t>
            </a:r>
            <a:r>
              <a:rPr lang="ko-KR" altLang="en-US" sz="1800" spc="-95" dirty="0" err="1" smtClean="0">
                <a:latin typeface="+mn-ea"/>
              </a:rPr>
              <a:t>안전대</a:t>
            </a:r>
            <a:r>
              <a:rPr lang="ko-KR" altLang="en-US" sz="1800" spc="-95" dirty="0" smtClean="0">
                <a:latin typeface="+mn-ea"/>
              </a:rPr>
              <a:t> </a:t>
            </a:r>
            <a:r>
              <a:rPr lang="ko-KR" altLang="en-US" sz="1800" spc="-95" dirty="0" err="1" smtClean="0">
                <a:latin typeface="+mn-ea"/>
              </a:rPr>
              <a:t>걸이시설</a:t>
            </a:r>
            <a:r>
              <a:rPr lang="en-US" altLang="ko-KR" sz="1800" spc="-95" dirty="0" smtClean="0">
                <a:latin typeface="+mn-ea"/>
              </a:rPr>
              <a:t>(</a:t>
            </a:r>
            <a:r>
              <a:rPr lang="ko-KR" altLang="en-US" sz="1800" spc="-95" dirty="0" err="1" smtClean="0">
                <a:latin typeface="+mn-ea"/>
              </a:rPr>
              <a:t>수직구명줄</a:t>
            </a:r>
            <a:r>
              <a:rPr lang="en-US" altLang="ko-KR" sz="1800" spc="-95" dirty="0" smtClean="0">
                <a:latin typeface="+mn-ea"/>
              </a:rPr>
              <a:t>)</a:t>
            </a:r>
            <a:r>
              <a:rPr lang="ko-KR" altLang="en-US" sz="1800" spc="-95" dirty="0" smtClean="0">
                <a:latin typeface="+mn-ea"/>
              </a:rPr>
              <a:t>을 따로 설치하여</a:t>
            </a:r>
            <a:r>
              <a:rPr lang="en-US" altLang="ko-KR" sz="1800" spc="-95" dirty="0" smtClean="0">
                <a:latin typeface="+mn-ea"/>
              </a:rPr>
              <a:t>, </a:t>
            </a:r>
            <a:r>
              <a:rPr lang="ko-KR" altLang="en-US" sz="1800" spc="-95" dirty="0" err="1" smtClean="0">
                <a:latin typeface="+mn-ea"/>
              </a:rPr>
              <a:t>안전대를</a:t>
            </a:r>
            <a:r>
              <a:rPr lang="ko-KR" altLang="en-US" sz="1800" spc="-95" dirty="0" smtClean="0">
                <a:latin typeface="+mn-ea"/>
              </a:rPr>
              <a:t> 착용하고 반드시 </a:t>
            </a:r>
            <a:r>
              <a:rPr lang="ko-KR" altLang="en-US" sz="1800" spc="-95" dirty="0" err="1" smtClean="0">
                <a:latin typeface="+mn-ea"/>
              </a:rPr>
              <a:t>안전대</a:t>
            </a:r>
            <a:endParaRPr lang="en-US" altLang="ko-KR" sz="1800" spc="-95" dirty="0" smtClean="0">
              <a:latin typeface="+mn-ea"/>
            </a:endParaRPr>
          </a:p>
          <a:p>
            <a:pPr marL="171230" indent="-171230">
              <a:lnSpc>
                <a:spcPts val="2140"/>
              </a:lnSpc>
              <a:spcAft>
                <a:spcPts val="713"/>
              </a:spcAft>
            </a:pPr>
            <a:r>
              <a:rPr lang="en-US" altLang="ko-KR" sz="1800" spc="-95" dirty="0" smtClean="0">
                <a:latin typeface="+mn-ea"/>
              </a:rPr>
              <a:t>   </a:t>
            </a:r>
            <a:r>
              <a:rPr lang="ko-KR" altLang="en-US" sz="1800" spc="-95" dirty="0" smtClean="0">
                <a:latin typeface="+mn-ea"/>
              </a:rPr>
              <a:t> </a:t>
            </a:r>
            <a:r>
              <a:rPr lang="ko-KR" altLang="en-US" sz="1800" spc="-95" dirty="0" err="1" smtClean="0">
                <a:latin typeface="+mn-ea"/>
              </a:rPr>
              <a:t>걸이용</a:t>
            </a:r>
            <a:r>
              <a:rPr lang="ko-KR" altLang="en-US" sz="1800" spc="-95" dirty="0" smtClean="0">
                <a:latin typeface="+mn-ea"/>
              </a:rPr>
              <a:t> 로프에 걸고 작업하여야 함</a:t>
            </a:r>
            <a:endParaRPr lang="ko-KR" altLang="en-US" sz="1800" spc="-95" dirty="0">
              <a:latin typeface="+mn-ea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55599" y="1572406"/>
            <a:ext cx="2404952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ct val="50000"/>
              </a:lnSpc>
              <a:spcAft>
                <a:spcPts val="799"/>
              </a:spcAft>
            </a:pPr>
            <a:r>
              <a:rPr lang="en-US" altLang="ko-KR" sz="1400" b="1" spc="-133" dirty="0" smtClean="0">
                <a:solidFill>
                  <a:srgbClr val="CDB4F2"/>
                </a:solidFill>
                <a:latin typeface="+mj-ea"/>
                <a:ea typeface="+mj-ea"/>
              </a:rPr>
              <a:t>07. </a:t>
            </a:r>
            <a:r>
              <a:rPr lang="ko-KR" altLang="en-US" sz="1400" b="1" spc="-133" dirty="0" smtClean="0">
                <a:solidFill>
                  <a:srgbClr val="CDB4F2"/>
                </a:solidFill>
                <a:latin typeface="+mj-ea"/>
                <a:ea typeface="+mj-ea"/>
              </a:rPr>
              <a:t>외부 도장공사</a:t>
            </a:r>
            <a:endParaRPr lang="ko-KR" altLang="en-US" sz="1400" b="1" spc="-133" dirty="0">
              <a:solidFill>
                <a:srgbClr val="CDB4F2"/>
              </a:solidFill>
              <a:latin typeface="+mj-ea"/>
              <a:ea typeface="+mj-ea"/>
            </a:endParaRPr>
          </a:p>
        </p:txBody>
      </p:sp>
      <p:grpSp>
        <p:nvGrpSpPr>
          <p:cNvPr id="5" name="그룹 4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6" name="직사각형 5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4</a:t>
              </a:r>
              <a:endParaRPr lang="ko-KR" altLang="en-US" sz="3800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사망사고 다발 사례와 대책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pic>
        <p:nvPicPr>
          <p:cNvPr id="9" name="Picture 24" descr="사례버튼_12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4447" y="2245917"/>
            <a:ext cx="845123" cy="823837"/>
          </a:xfrm>
          <a:prstGeom prst="rect">
            <a:avLst/>
          </a:prstGeom>
        </p:spPr>
      </p:pic>
      <p:pic>
        <p:nvPicPr>
          <p:cNvPr id="10" name="Picture 25" descr="사례버튼_13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4447" y="4161759"/>
            <a:ext cx="845123" cy="1140243"/>
          </a:xfrm>
          <a:prstGeom prst="rect">
            <a:avLst/>
          </a:prstGeom>
        </p:spPr>
      </p:pic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3" name="직사각형 2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4</a:t>
              </a:r>
              <a:endParaRPr lang="ko-KR" altLang="en-US" sz="3800" dirty="0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사망사고 다발 사례와 대책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655599" y="1572406"/>
            <a:ext cx="2404952" cy="5765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ct val="700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08.</a:t>
            </a:r>
          </a:p>
          <a:p>
            <a:pPr marL="383558" indent="-383558">
              <a:lnSpc>
                <a:spcPct val="70000"/>
              </a:lnSpc>
              <a:spcAft>
                <a:spcPts val="799"/>
              </a:spcAft>
            </a:pPr>
            <a:r>
              <a:rPr lang="ko-KR" altLang="en-US" sz="2200" b="1" spc="-150" dirty="0" smtClean="0">
                <a:solidFill>
                  <a:srgbClr val="33CCCC"/>
                </a:solidFill>
                <a:latin typeface="+mj-ea"/>
                <a:ea typeface="+mj-ea"/>
              </a:rPr>
              <a:t>상</a:t>
            </a:r>
            <a:r>
              <a:rPr lang="en-US" altLang="ko-KR" sz="2200" b="1" spc="-150" dirty="0" smtClean="0">
                <a:solidFill>
                  <a:srgbClr val="33CCCC"/>
                </a:solidFill>
                <a:latin typeface="맑은 고딕"/>
                <a:ea typeface="맑은 고딕"/>
              </a:rPr>
              <a:t>·</a:t>
            </a:r>
            <a:r>
              <a:rPr lang="ko-KR" altLang="en-US" sz="2200" b="1" spc="-150" dirty="0" smtClean="0">
                <a:solidFill>
                  <a:srgbClr val="33CCCC"/>
                </a:solidFill>
                <a:latin typeface="맑은 고딕"/>
                <a:ea typeface="맑은 고딕"/>
              </a:rPr>
              <a:t>하수도 공사</a:t>
            </a:r>
            <a:endParaRPr lang="ko-KR" altLang="en-US" sz="2200" b="1" spc="-150" dirty="0">
              <a:solidFill>
                <a:srgbClr val="33CCCC"/>
              </a:solidFill>
              <a:latin typeface="+mj-ea"/>
              <a:ea typeface="+mj-e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4287" y="3285778"/>
            <a:ext cx="2592288" cy="6437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713"/>
              </a:spcAft>
            </a:pPr>
            <a:r>
              <a:rPr lang="ko-KR" altLang="en-US" sz="1800" b="1" spc="-59" dirty="0" err="1" smtClean="0">
                <a:solidFill>
                  <a:srgbClr val="139130"/>
                </a:solidFill>
                <a:latin typeface="+mn-ea"/>
              </a:rPr>
              <a:t>오수관</a:t>
            </a:r>
            <a:r>
              <a:rPr lang="ko-KR" altLang="en-US" sz="1800" b="1" spc="-59" dirty="0" smtClean="0">
                <a:solidFill>
                  <a:srgbClr val="139130"/>
                </a:solidFill>
                <a:latin typeface="+mn-ea"/>
              </a:rPr>
              <a:t> 매설작업 중 </a:t>
            </a:r>
            <a:endParaRPr lang="en-US" altLang="ko-KR" sz="1800" b="1" spc="-59" dirty="0" smtClean="0">
              <a:solidFill>
                <a:srgbClr val="139130"/>
              </a:solidFill>
              <a:latin typeface="+mn-ea"/>
            </a:endParaRPr>
          </a:p>
          <a:p>
            <a:pPr>
              <a:spcAft>
                <a:spcPts val="713"/>
              </a:spcAft>
            </a:pPr>
            <a:r>
              <a:rPr lang="ko-KR" altLang="en-US" sz="1800" b="1" spc="-59" dirty="0" smtClean="0">
                <a:solidFill>
                  <a:srgbClr val="139130"/>
                </a:solidFill>
                <a:latin typeface="+mn-ea"/>
              </a:rPr>
              <a:t>토사 무너짐</a:t>
            </a:r>
            <a:endParaRPr lang="ko-KR" altLang="en-US" sz="1800" b="1" spc="-59" dirty="0">
              <a:solidFill>
                <a:srgbClr val="139130"/>
              </a:solidFill>
              <a:latin typeface="+mn-ea"/>
            </a:endParaRPr>
          </a:p>
        </p:txBody>
      </p:sp>
      <p:pic>
        <p:nvPicPr>
          <p:cNvPr id="10" name="Picture 26" descr="사례버튼_08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279" y="2349674"/>
            <a:ext cx="788272" cy="793934"/>
          </a:xfrm>
          <a:prstGeom prst="rect">
            <a:avLst/>
          </a:prstGeom>
        </p:spPr>
      </p:pic>
      <p:sp>
        <p:nvSpPr>
          <p:cNvPr id="11" name="Rounded Rectangle 15"/>
          <p:cNvSpPr/>
          <p:nvPr/>
        </p:nvSpPr>
        <p:spPr>
          <a:xfrm>
            <a:off x="3564606" y="1557586"/>
            <a:ext cx="7978747" cy="4320480"/>
          </a:xfrm>
          <a:prstGeom prst="roundRect">
            <a:avLst>
              <a:gd name="adj" fmla="val 5244"/>
            </a:avLst>
          </a:prstGeom>
          <a:blipFill rotWithShape="1">
            <a:blip r:embed="rId3" cstate="print"/>
            <a:stretch>
              <a:fillRect/>
            </a:stretch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20592" y="2133650"/>
            <a:ext cx="8064896" cy="3619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230" indent="-171230">
              <a:lnSpc>
                <a:spcPct val="150000"/>
              </a:lnSpc>
              <a:spcAft>
                <a:spcPts val="713"/>
              </a:spcAft>
            </a:pPr>
            <a:r>
              <a:rPr lang="ko-KR" altLang="en-US" sz="1800" b="1" spc="-59" dirty="0" smtClean="0">
                <a:latin typeface="+mn-ea"/>
              </a:rPr>
              <a:t>수직에 가깝게 굴착한 토사가 무너져 근로자 매몰</a:t>
            </a:r>
            <a:endParaRPr lang="en-US" altLang="ko-KR" sz="1800" b="1" spc="-59" dirty="0" smtClean="0">
              <a:latin typeface="+mn-ea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420591" y="4077866"/>
            <a:ext cx="8136903" cy="14260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230" indent="-171230">
              <a:lnSpc>
                <a:spcPct val="150000"/>
              </a:lnSpc>
              <a:spcAft>
                <a:spcPts val="713"/>
              </a:spcAft>
              <a:buFont typeface="Arial"/>
              <a:buChar char="•"/>
            </a:pPr>
            <a:r>
              <a:rPr lang="ko-KR" altLang="en-US" sz="1800" b="1" spc="-59" dirty="0" err="1" smtClean="0">
                <a:latin typeface="+mn-ea"/>
              </a:rPr>
              <a:t>굴착면</a:t>
            </a:r>
            <a:r>
              <a:rPr lang="ko-KR" altLang="en-US" sz="1800" b="1" spc="-59" dirty="0" smtClean="0">
                <a:latin typeface="+mn-ea"/>
              </a:rPr>
              <a:t> 기울기 기준 준수</a:t>
            </a:r>
            <a:r>
              <a:rPr lang="en-US" altLang="ko-KR" sz="1800" b="1" spc="-59" dirty="0" smtClean="0">
                <a:latin typeface="+mn-ea"/>
              </a:rPr>
              <a:t>(</a:t>
            </a:r>
            <a:r>
              <a:rPr lang="ko-KR" altLang="en-US" sz="1800" b="1" spc="-59" dirty="0" err="1" smtClean="0">
                <a:latin typeface="+mn-ea"/>
              </a:rPr>
              <a:t>보통흙</a:t>
            </a:r>
            <a:r>
              <a:rPr lang="ko-KR" altLang="en-US" sz="1800" b="1" spc="-59" dirty="0" smtClean="0">
                <a:latin typeface="+mn-ea"/>
              </a:rPr>
              <a:t> </a:t>
            </a:r>
            <a:r>
              <a:rPr lang="en-US" altLang="ko-KR" sz="1800" b="1" spc="-59" dirty="0" smtClean="0">
                <a:latin typeface="+mn-ea"/>
              </a:rPr>
              <a:t>- </a:t>
            </a:r>
            <a:r>
              <a:rPr lang="ko-KR" altLang="en-US" sz="1800" b="1" spc="-59" dirty="0" smtClean="0">
                <a:latin typeface="+mn-ea"/>
              </a:rPr>
              <a:t>습지 </a:t>
            </a:r>
            <a:r>
              <a:rPr lang="en-US" altLang="ko-KR" sz="1800" b="1" spc="-59" dirty="0" smtClean="0">
                <a:latin typeface="+mn-ea"/>
              </a:rPr>
              <a:t>1:1~1:1.5 </a:t>
            </a:r>
            <a:r>
              <a:rPr lang="ko-KR" altLang="en-US" sz="1800" b="1" spc="-59" dirty="0" smtClean="0">
                <a:latin typeface="+mn-ea"/>
              </a:rPr>
              <a:t>이상 </a:t>
            </a:r>
            <a:r>
              <a:rPr lang="en-US" altLang="ko-KR" sz="1800" b="1" spc="-59" dirty="0" smtClean="0">
                <a:latin typeface="+mn-ea"/>
              </a:rPr>
              <a:t>/ </a:t>
            </a:r>
            <a:r>
              <a:rPr lang="ko-KR" altLang="en-US" sz="1800" b="1" spc="-59" dirty="0" smtClean="0">
                <a:latin typeface="+mn-ea"/>
              </a:rPr>
              <a:t>건지 </a:t>
            </a:r>
            <a:r>
              <a:rPr lang="en-US" altLang="ko-KR" sz="1800" b="1" spc="-59" dirty="0" smtClean="0">
                <a:latin typeface="+mn-ea"/>
              </a:rPr>
              <a:t>1:0.5~1:1 </a:t>
            </a:r>
            <a:r>
              <a:rPr lang="ko-KR" altLang="en-US" sz="1800" b="1" spc="-59" dirty="0" smtClean="0">
                <a:latin typeface="+mn-ea"/>
              </a:rPr>
              <a:t>이상</a:t>
            </a:r>
            <a:r>
              <a:rPr lang="en-US" altLang="ko-KR" sz="1800" b="1" spc="-59" dirty="0" smtClean="0">
                <a:latin typeface="+mn-ea"/>
              </a:rPr>
              <a:t>)</a:t>
            </a:r>
          </a:p>
          <a:p>
            <a:pPr marL="171230" indent="-171230">
              <a:lnSpc>
                <a:spcPct val="150000"/>
              </a:lnSpc>
              <a:spcAft>
                <a:spcPts val="713"/>
              </a:spcAft>
              <a:buFont typeface="Arial"/>
              <a:buChar char="•"/>
            </a:pPr>
            <a:r>
              <a:rPr lang="ko-KR" altLang="en-US" sz="1800" b="1" spc="-59" dirty="0" err="1" smtClean="0">
                <a:latin typeface="+mn-ea"/>
              </a:rPr>
              <a:t>흙막이</a:t>
            </a:r>
            <a:r>
              <a:rPr lang="ko-KR" altLang="en-US" sz="1800" b="1" spc="-59" dirty="0" smtClean="0">
                <a:latin typeface="+mn-ea"/>
              </a:rPr>
              <a:t> </a:t>
            </a:r>
            <a:r>
              <a:rPr lang="ko-KR" altLang="en-US" sz="1800" b="1" spc="-59" dirty="0" err="1" smtClean="0">
                <a:latin typeface="+mn-ea"/>
              </a:rPr>
              <a:t>가시설을</a:t>
            </a:r>
            <a:r>
              <a:rPr lang="ko-KR" altLang="en-US" sz="1800" b="1" spc="-59" dirty="0" smtClean="0">
                <a:latin typeface="+mn-ea"/>
              </a:rPr>
              <a:t> 설치한 후 작업</a:t>
            </a:r>
          </a:p>
          <a:p>
            <a:pPr marL="171230" indent="-171230">
              <a:lnSpc>
                <a:spcPct val="150000"/>
              </a:lnSpc>
              <a:spcAft>
                <a:spcPts val="713"/>
              </a:spcAft>
              <a:buFont typeface="Arial"/>
              <a:buChar char="•"/>
            </a:pPr>
            <a:r>
              <a:rPr lang="ko-KR" altLang="en-US" sz="1800" b="1" spc="-59" dirty="0" err="1" smtClean="0">
                <a:latin typeface="+mn-ea"/>
              </a:rPr>
              <a:t>굴착면에</a:t>
            </a:r>
            <a:r>
              <a:rPr lang="ko-KR" altLang="en-US" sz="1800" b="1" spc="-59" dirty="0" smtClean="0">
                <a:latin typeface="+mn-ea"/>
              </a:rPr>
              <a:t> 장비 근접 시 토사가 무너질 위험이 커지므로 주의</a:t>
            </a:r>
            <a:endParaRPr lang="ko-KR" altLang="en-US" sz="1800" b="1" spc="-59" dirty="0">
              <a:latin typeface="+mn-ea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55599" y="1572406"/>
            <a:ext cx="2404952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ct val="50000"/>
              </a:lnSpc>
              <a:spcAft>
                <a:spcPts val="799"/>
              </a:spcAft>
            </a:pPr>
            <a:r>
              <a:rPr lang="en-US" altLang="ko-KR" sz="1400" b="1" spc="-133" dirty="0" smtClean="0">
                <a:solidFill>
                  <a:srgbClr val="CDB4F2"/>
                </a:solidFill>
                <a:latin typeface="+mj-ea"/>
                <a:ea typeface="+mj-ea"/>
              </a:rPr>
              <a:t>08. </a:t>
            </a:r>
            <a:r>
              <a:rPr lang="ko-KR" altLang="en-US" sz="1400" b="1" spc="-133" dirty="0" smtClean="0">
                <a:solidFill>
                  <a:srgbClr val="CDB4F2"/>
                </a:solidFill>
                <a:latin typeface="+mj-ea"/>
                <a:ea typeface="+mj-ea"/>
              </a:rPr>
              <a:t>상</a:t>
            </a:r>
            <a:r>
              <a:rPr lang="en-US" altLang="ko-KR" sz="1400" b="1" spc="-133" dirty="0" smtClean="0">
                <a:solidFill>
                  <a:srgbClr val="CDB4F2"/>
                </a:solidFill>
                <a:latin typeface="맑은 고딕"/>
                <a:ea typeface="맑은 고딕"/>
              </a:rPr>
              <a:t>·</a:t>
            </a:r>
            <a:r>
              <a:rPr lang="ko-KR" altLang="en-US" sz="1400" b="1" spc="-133" dirty="0" smtClean="0">
                <a:solidFill>
                  <a:srgbClr val="CDB4F2"/>
                </a:solidFill>
                <a:latin typeface="맑은 고딕"/>
                <a:ea typeface="맑은 고딕"/>
              </a:rPr>
              <a:t>하수도 공사</a:t>
            </a:r>
            <a:endParaRPr lang="ko-KR" altLang="en-US" sz="1400" b="1" spc="-133" dirty="0">
              <a:solidFill>
                <a:srgbClr val="CDB4F2"/>
              </a:solidFill>
              <a:latin typeface="+mj-ea"/>
              <a:ea typeface="+mj-ea"/>
            </a:endParaRPr>
          </a:p>
        </p:txBody>
      </p:sp>
      <p:grpSp>
        <p:nvGrpSpPr>
          <p:cNvPr id="5" name="그룹 4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6" name="직사각형 5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4</a:t>
              </a:r>
              <a:endParaRPr lang="ko-KR" altLang="en-US" sz="3800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사망사고 다발 사례와 대책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pic>
        <p:nvPicPr>
          <p:cNvPr id="9" name="Picture 24" descr="사례버튼_12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4447" y="2245917"/>
            <a:ext cx="845123" cy="823837"/>
          </a:xfrm>
          <a:prstGeom prst="rect">
            <a:avLst/>
          </a:prstGeom>
        </p:spPr>
      </p:pic>
      <p:pic>
        <p:nvPicPr>
          <p:cNvPr id="10" name="Picture 25" descr="사례버튼_13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4447" y="4161759"/>
            <a:ext cx="845123" cy="1140243"/>
          </a:xfrm>
          <a:prstGeom prst="rect">
            <a:avLst/>
          </a:prstGeom>
        </p:spPr>
      </p:pic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0" y="0"/>
            <a:ext cx="12169775" cy="6859588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80" tIns="60890" rIns="121780" bIns="60890" rtlCol="0" anchor="ctr"/>
          <a:lstStyle/>
          <a:p>
            <a:pPr algn="ctr"/>
            <a:endParaRPr lang="ko-KR" altLang="en-US"/>
          </a:p>
        </p:txBody>
      </p:sp>
      <p:grpSp>
        <p:nvGrpSpPr>
          <p:cNvPr id="3" name="그룹 2"/>
          <p:cNvGrpSpPr/>
          <p:nvPr/>
        </p:nvGrpSpPr>
        <p:grpSpPr>
          <a:xfrm>
            <a:off x="2484487" y="2372331"/>
            <a:ext cx="8099854" cy="913447"/>
            <a:chOff x="2370111" y="658959"/>
            <a:chExt cx="7653511" cy="913447"/>
          </a:xfrm>
        </p:grpSpPr>
        <p:sp>
          <p:nvSpPr>
            <p:cNvPr id="4" name="TextBox 3"/>
            <p:cNvSpPr txBox="1"/>
            <p:nvPr/>
          </p:nvSpPr>
          <p:spPr>
            <a:xfrm>
              <a:off x="3247629" y="940021"/>
              <a:ext cx="6775993" cy="615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ko-KR" altLang="en-US" sz="4000" b="1" spc="-133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 </a:t>
              </a:r>
              <a:r>
                <a:rPr lang="ko-KR" altLang="en-US" sz="4000" b="1" spc="-133" dirty="0" err="1" smtClean="0">
                  <a:solidFill>
                    <a:schemeClr val="bg1"/>
                  </a:solidFill>
                  <a:latin typeface="+mj-ea"/>
                  <a:ea typeface="+mj-ea"/>
                </a:rPr>
                <a:t>콘텐츠</a:t>
              </a:r>
              <a:r>
                <a:rPr lang="ko-KR" altLang="en-US" sz="4000" b="1" spc="-133" dirty="0" smtClean="0">
                  <a:solidFill>
                    <a:schemeClr val="bg1"/>
                  </a:solidFill>
                  <a:latin typeface="+mj-ea"/>
                  <a:ea typeface="+mj-ea"/>
                </a:rPr>
                <a:t> 활용 가이드</a:t>
              </a:r>
              <a:endParaRPr lang="ko-KR" altLang="en-US" sz="4000" b="1" spc="-133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grpSp>
          <p:nvGrpSpPr>
            <p:cNvPr id="5" name="그룹 4"/>
            <p:cNvGrpSpPr/>
            <p:nvPr/>
          </p:nvGrpSpPr>
          <p:grpSpPr>
            <a:xfrm>
              <a:off x="2370111" y="658959"/>
              <a:ext cx="928694" cy="913447"/>
              <a:chOff x="2370111" y="658959"/>
              <a:chExt cx="928694" cy="913447"/>
            </a:xfrm>
          </p:grpSpPr>
          <p:sp>
            <p:nvSpPr>
              <p:cNvPr id="6" name="직사각형 5"/>
              <p:cNvSpPr/>
              <p:nvPr/>
            </p:nvSpPr>
            <p:spPr>
              <a:xfrm>
                <a:off x="2370111" y="929464"/>
                <a:ext cx="642942" cy="64294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" name="TextBox 6"/>
              <p:cNvSpPr txBox="1"/>
              <p:nvPr/>
            </p:nvSpPr>
            <p:spPr>
              <a:xfrm>
                <a:off x="2584425" y="658959"/>
                <a:ext cx="714380" cy="82817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lnSpc>
                    <a:spcPct val="200000"/>
                  </a:lnSpc>
                  <a:buClr>
                    <a:srgbClr val="33CCCC"/>
                  </a:buClr>
                </a:pPr>
                <a:r>
                  <a:rPr lang="en-US" altLang="ko-KR" sz="3200" b="1" spc="-133" dirty="0" smtClean="0">
                    <a:solidFill>
                      <a:srgbClr val="33CCCC"/>
                    </a:solidFill>
                    <a:latin typeface="+mn-ea"/>
                  </a:rPr>
                  <a:t>5</a:t>
                </a:r>
                <a:r>
                  <a:rPr lang="en-US" altLang="ko-KR" sz="2800" b="1" spc="-133" dirty="0" smtClean="0">
                    <a:latin typeface="+mn-ea"/>
                  </a:rPr>
                  <a:t> </a:t>
                </a:r>
              </a:p>
            </p:txBody>
          </p:sp>
        </p:grp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55599" y="1572406"/>
            <a:ext cx="2500330" cy="17440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b="1" spc="-133" dirty="0" smtClean="0">
                <a:solidFill>
                  <a:srgbClr val="33CCCC"/>
                </a:solidFill>
              </a:rPr>
              <a:t>04.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</a:rPr>
              <a:t>작업 전 안전점검 등 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</a:rPr>
              <a:t>안전의</a:t>
            </a:r>
            <a:endParaRPr lang="en-US" altLang="ko-KR" sz="2200" b="1" spc="-133" dirty="0" smtClean="0">
              <a:solidFill>
                <a:srgbClr val="33CCCC"/>
              </a:solidFill>
            </a:endParaRP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err="1" smtClean="0">
                <a:solidFill>
                  <a:srgbClr val="33CCCC"/>
                </a:solidFill>
              </a:rPr>
              <a:t>습관화ㆍ생활화</a:t>
            </a:r>
            <a:endParaRPr lang="ko-KR" altLang="en-US" sz="2200" b="1" spc="-133" dirty="0">
              <a:solidFill>
                <a:srgbClr val="33CCCC"/>
              </a:solidFill>
            </a:endParaRPr>
          </a:p>
        </p:txBody>
      </p:sp>
      <p:sp>
        <p:nvSpPr>
          <p:cNvPr id="4" name="대각선 방향의 모서리가 잘린 사각형 3"/>
          <p:cNvSpPr/>
          <p:nvPr/>
        </p:nvSpPr>
        <p:spPr>
          <a:xfrm>
            <a:off x="3584556" y="2072472"/>
            <a:ext cx="7215239" cy="2071702"/>
          </a:xfrm>
          <a:prstGeom prst="snip2DiagRect">
            <a:avLst/>
          </a:prstGeom>
          <a:solidFill>
            <a:srgbClr val="33CCCC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41747" y="2286786"/>
            <a:ext cx="7643866" cy="166199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600" b="1" spc="-133" dirty="0" err="1" smtClean="0">
                <a:solidFill>
                  <a:prstClr val="black"/>
                </a:solidFill>
              </a:rPr>
              <a:t>작업별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 점검 포인트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(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예 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: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화학설비 정비보수작업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)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400" b="1" spc="-133" dirty="0" smtClean="0">
                <a:solidFill>
                  <a:srgbClr val="666699"/>
                </a:solidFill>
              </a:rPr>
              <a:t>•</a:t>
            </a:r>
            <a:r>
              <a:rPr lang="en-US" altLang="ko-KR" sz="1400" b="1" spc="-133" dirty="0" smtClean="0">
                <a:solidFill>
                  <a:prstClr val="white"/>
                </a:solidFill>
              </a:rPr>
              <a:t> 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작업계획서에 따라 작업을 수행하고 작업책임자를 </a:t>
            </a:r>
            <a:r>
              <a:rPr lang="ko-KR" altLang="en-US" sz="1400" b="1" spc="-133" dirty="0" err="1" smtClean="0">
                <a:solidFill>
                  <a:prstClr val="black"/>
                </a:solidFill>
              </a:rPr>
              <a:t>지정ㆍ운영하고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 있는가</a:t>
            </a:r>
            <a:r>
              <a:rPr lang="en-US" altLang="ko-KR" sz="1400" b="1" spc="-133" dirty="0" smtClean="0">
                <a:solidFill>
                  <a:prstClr val="black"/>
                </a:solidFill>
              </a:rPr>
              <a:t>?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400" b="1" spc="-133" dirty="0" smtClean="0">
                <a:solidFill>
                  <a:srgbClr val="666699"/>
                </a:solidFill>
              </a:rPr>
              <a:t>•</a:t>
            </a:r>
            <a:r>
              <a:rPr lang="en-US" altLang="ko-KR" sz="14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400" b="1" spc="-133" dirty="0" err="1" smtClean="0">
                <a:solidFill>
                  <a:prstClr val="black"/>
                </a:solidFill>
              </a:rPr>
              <a:t>유해ㆍ위험물질이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 누출되지 않도록 해당 설비를 안전하게 격리</a:t>
            </a:r>
            <a:r>
              <a:rPr lang="en-US" altLang="ko-KR" sz="14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개방</a:t>
            </a:r>
            <a:r>
              <a:rPr lang="en-US" altLang="ko-KR" sz="14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불활성가스 치환작업 후 </a:t>
            </a:r>
            <a:r>
              <a:rPr lang="en-US" altLang="ko-KR" sz="1400" b="1" spc="-133" dirty="0" smtClean="0">
                <a:solidFill>
                  <a:prstClr val="black"/>
                </a:solidFill>
              </a:rPr>
              <a:t/>
            </a:r>
            <a:br>
              <a:rPr lang="en-US" altLang="ko-KR" sz="1400" b="1" spc="-133" dirty="0" smtClean="0">
                <a:solidFill>
                  <a:prstClr val="black"/>
                </a:solidFill>
              </a:rPr>
            </a:br>
            <a:r>
              <a:rPr lang="en-US" altLang="ko-KR" sz="1400" b="1" spc="-133" dirty="0" smtClean="0">
                <a:solidFill>
                  <a:prstClr val="black"/>
                </a:solidFill>
              </a:rPr>
              <a:t>  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작업하고 있는가</a:t>
            </a:r>
            <a:r>
              <a:rPr lang="en-US" altLang="ko-KR" sz="1400" b="1" spc="-133" dirty="0" smtClean="0">
                <a:solidFill>
                  <a:prstClr val="black"/>
                </a:solidFill>
              </a:rPr>
              <a:t>?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400" b="1" spc="-133" dirty="0" smtClean="0">
                <a:solidFill>
                  <a:srgbClr val="666699"/>
                </a:solidFill>
              </a:rPr>
              <a:t>•</a:t>
            </a:r>
            <a:r>
              <a:rPr lang="en-US" altLang="ko-KR" sz="1400" b="1" spc="-133" dirty="0" smtClean="0">
                <a:solidFill>
                  <a:prstClr val="white"/>
                </a:solidFill>
              </a:rPr>
              <a:t> 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작업장 및 그 주변의 </a:t>
            </a:r>
            <a:r>
              <a:rPr lang="ko-KR" altLang="en-US" sz="1400" b="1" spc="-133" dirty="0" err="1" smtClean="0">
                <a:solidFill>
                  <a:prstClr val="black"/>
                </a:solidFill>
              </a:rPr>
              <a:t>유해ㆍ위험물질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 가스 농도를 측정 후 작업하고 있는가</a:t>
            </a:r>
            <a:r>
              <a:rPr lang="en-US" altLang="ko-KR" sz="1400" b="1" spc="-133" dirty="0" smtClean="0">
                <a:solidFill>
                  <a:prstClr val="black"/>
                </a:solidFill>
              </a:rPr>
              <a:t>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584557" y="1572406"/>
            <a:ext cx="2428892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ct val="150000"/>
              </a:lnSpc>
            </a:pPr>
            <a:r>
              <a:rPr lang="ko-KR" altLang="en-US" sz="1600" b="1" spc="-133" dirty="0" smtClean="0">
                <a:solidFill>
                  <a:srgbClr val="666699"/>
                </a:solidFill>
              </a:rPr>
              <a:t>■ 작업 전 안전점검의 예</a:t>
            </a:r>
            <a:endParaRPr lang="ko-KR" altLang="en-US" sz="1600" b="1" spc="-133" dirty="0">
              <a:solidFill>
                <a:srgbClr val="666699"/>
              </a:solidFill>
            </a:endParaRPr>
          </a:p>
        </p:txBody>
      </p:sp>
      <p:pic>
        <p:nvPicPr>
          <p:cNvPr id="12" name="그림 11" descr="아이콘 화살표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98871" y="2429662"/>
            <a:ext cx="142876" cy="142876"/>
          </a:xfrm>
          <a:prstGeom prst="rect">
            <a:avLst/>
          </a:prstGeom>
        </p:spPr>
      </p:pic>
      <p:sp>
        <p:nvSpPr>
          <p:cNvPr id="13" name="대각선 방향의 모서리가 잘린 사각형 12"/>
          <p:cNvSpPr/>
          <p:nvPr/>
        </p:nvSpPr>
        <p:spPr>
          <a:xfrm>
            <a:off x="3584557" y="4358488"/>
            <a:ext cx="7215239" cy="1643074"/>
          </a:xfrm>
          <a:prstGeom prst="snip2DiagRect">
            <a:avLst/>
          </a:prstGeom>
          <a:solidFill>
            <a:srgbClr val="33CCCC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013185" y="4501364"/>
            <a:ext cx="7643866" cy="13388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600" b="1" spc="-133" dirty="0" err="1" smtClean="0">
                <a:solidFill>
                  <a:prstClr val="black"/>
                </a:solidFill>
              </a:rPr>
              <a:t>설비별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 점검 포인트 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(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예 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: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지게차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) 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400" b="1" spc="-133" dirty="0" smtClean="0">
                <a:solidFill>
                  <a:srgbClr val="666699"/>
                </a:solidFill>
              </a:rPr>
              <a:t>• 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지게차 작업장소 주변에 다른 근로자의 접근을 통제하고 있는가</a:t>
            </a:r>
            <a:r>
              <a:rPr lang="en-US" altLang="ko-KR" sz="1400" b="1" spc="-133" dirty="0" smtClean="0">
                <a:solidFill>
                  <a:prstClr val="black"/>
                </a:solidFill>
              </a:rPr>
              <a:t>?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400" b="1" spc="-133" dirty="0" smtClean="0">
                <a:solidFill>
                  <a:srgbClr val="666699"/>
                </a:solidFill>
              </a:rPr>
              <a:t>•</a:t>
            </a:r>
            <a:r>
              <a:rPr lang="en-US" altLang="ko-KR" sz="1400" b="1" spc="-133" dirty="0" smtClean="0">
                <a:solidFill>
                  <a:prstClr val="white"/>
                </a:solidFill>
              </a:rPr>
              <a:t> 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지게차의 </a:t>
            </a:r>
            <a:r>
              <a:rPr lang="ko-KR" altLang="en-US" sz="1400" b="1" spc="-133" dirty="0" err="1" smtClean="0">
                <a:solidFill>
                  <a:prstClr val="black"/>
                </a:solidFill>
              </a:rPr>
              <a:t>후사경</a:t>
            </a:r>
            <a:r>
              <a:rPr lang="en-US" altLang="ko-KR" sz="14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좌석안전띠 등 안전장치가 정상적으로 설치되어 있는가</a:t>
            </a:r>
            <a:r>
              <a:rPr lang="en-US" altLang="ko-KR" sz="1400" b="1" spc="-133" dirty="0" smtClean="0">
                <a:solidFill>
                  <a:prstClr val="black"/>
                </a:solidFill>
              </a:rPr>
              <a:t>?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400" b="1" spc="-133" dirty="0" smtClean="0">
                <a:solidFill>
                  <a:srgbClr val="666699"/>
                </a:solidFill>
              </a:rPr>
              <a:t>•</a:t>
            </a:r>
            <a:r>
              <a:rPr lang="en-US" altLang="ko-KR" sz="1400" b="1" spc="-133" dirty="0" smtClean="0">
                <a:solidFill>
                  <a:prstClr val="white"/>
                </a:solidFill>
              </a:rPr>
              <a:t> 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지게차 운전자는 유자격자인가</a:t>
            </a:r>
            <a:r>
              <a:rPr lang="en-US" altLang="ko-KR" sz="1400" b="1" spc="-133" dirty="0" smtClean="0">
                <a:solidFill>
                  <a:prstClr val="black"/>
                </a:solidFill>
              </a:rPr>
              <a:t>?</a:t>
            </a:r>
          </a:p>
        </p:txBody>
      </p:sp>
      <p:pic>
        <p:nvPicPr>
          <p:cNvPr id="16" name="그림 15" descr="아이콘 화살표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70309" y="4644240"/>
            <a:ext cx="142876" cy="142876"/>
          </a:xfrm>
          <a:prstGeom prst="rect">
            <a:avLst/>
          </a:prstGeom>
        </p:spPr>
      </p:pic>
      <p:grpSp>
        <p:nvGrpSpPr>
          <p:cNvPr id="10" name="그룹 9"/>
          <p:cNvGrpSpPr/>
          <p:nvPr/>
        </p:nvGrpSpPr>
        <p:grpSpPr>
          <a:xfrm>
            <a:off x="869913" y="286522"/>
            <a:ext cx="8143932" cy="877163"/>
            <a:chOff x="869913" y="286522"/>
            <a:chExt cx="8143932" cy="877163"/>
          </a:xfrm>
        </p:grpSpPr>
        <p:sp>
          <p:nvSpPr>
            <p:cNvPr id="11" name="TextBox 10"/>
            <p:cNvSpPr txBox="1"/>
            <p:nvPr/>
          </p:nvSpPr>
          <p:spPr>
            <a:xfrm>
              <a:off x="2798739" y="286522"/>
              <a:ext cx="714380" cy="87716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ct val="150000"/>
                </a:lnSpc>
              </a:pPr>
              <a:r>
                <a:rPr lang="en-US" altLang="ko-KR" sz="3800" b="1" spc="-133" dirty="0" smtClean="0">
                  <a:solidFill>
                    <a:prstClr val="white"/>
                  </a:solidFill>
                </a:rPr>
                <a:t>1</a:t>
              </a:r>
              <a:endParaRPr lang="ko-KR" altLang="en-US" sz="3800" b="1" spc="-133" dirty="0">
                <a:solidFill>
                  <a:prstClr val="white"/>
                </a:solidFill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798871" y="429398"/>
              <a:ext cx="5214974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신규 입사자의 직장생활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869913" y="429398"/>
              <a:ext cx="1428760" cy="48731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pic>
        <p:nvPicPr>
          <p:cNvPr id="18" name="그림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271" y="181756"/>
            <a:ext cx="11102269" cy="1176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0143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807999" y="2997746"/>
            <a:ext cx="2252552" cy="75918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spcAft>
                <a:spcPts val="799"/>
              </a:spcAft>
            </a:pPr>
            <a:r>
              <a:rPr lang="ko-KR" altLang="en-US" sz="1200" dirty="0" err="1" smtClean="0">
                <a:latin typeface="+mj-ea"/>
                <a:ea typeface="+mj-ea"/>
              </a:rPr>
              <a:t>포털사이트에</a:t>
            </a:r>
            <a:r>
              <a:rPr lang="ko-KR" altLang="en-US" sz="1200" dirty="0" smtClean="0">
                <a:latin typeface="+mj-ea"/>
                <a:ea typeface="+mj-ea"/>
              </a:rPr>
              <a:t> </a:t>
            </a:r>
            <a:r>
              <a:rPr lang="en-US" altLang="ko-KR" sz="1200" dirty="0" smtClean="0">
                <a:latin typeface="+mj-ea"/>
                <a:ea typeface="+mj-ea"/>
              </a:rPr>
              <a:t>‘</a:t>
            </a:r>
            <a:r>
              <a:rPr lang="ko-KR" altLang="en-US" sz="1200" dirty="0" smtClean="0">
                <a:latin typeface="+mj-ea"/>
                <a:ea typeface="+mj-ea"/>
              </a:rPr>
              <a:t>안전보건공단</a:t>
            </a:r>
            <a:r>
              <a:rPr lang="en-US" altLang="ko-KR" sz="1200" dirty="0" smtClean="0">
                <a:latin typeface="+mj-ea"/>
                <a:ea typeface="+mj-ea"/>
              </a:rPr>
              <a:t>’ </a:t>
            </a:r>
          </a:p>
          <a:p>
            <a:pPr marL="383558" indent="-383558">
              <a:spcAft>
                <a:spcPts val="799"/>
              </a:spcAft>
            </a:pPr>
            <a:r>
              <a:rPr lang="ko-KR" altLang="en-US" sz="1200" dirty="0" smtClean="0">
                <a:latin typeface="+mj-ea"/>
                <a:ea typeface="+mj-ea"/>
              </a:rPr>
              <a:t>입력 또는 </a:t>
            </a:r>
            <a:r>
              <a:rPr lang="ko-KR" altLang="en-US" sz="1200" dirty="0" err="1" smtClean="0">
                <a:latin typeface="+mj-ea"/>
                <a:ea typeface="+mj-ea"/>
              </a:rPr>
              <a:t>주소창에</a:t>
            </a:r>
            <a:endParaRPr lang="en-US" altLang="ko-KR" sz="1200" dirty="0" smtClean="0">
              <a:latin typeface="+mj-ea"/>
              <a:ea typeface="+mj-ea"/>
            </a:endParaRPr>
          </a:p>
          <a:p>
            <a:pPr marL="383558" indent="-383558">
              <a:spcAft>
                <a:spcPts val="799"/>
              </a:spcAft>
            </a:pPr>
            <a:r>
              <a:rPr lang="ko-KR" altLang="en-US" sz="1200" dirty="0" smtClean="0">
                <a:latin typeface="+mj-ea"/>
                <a:ea typeface="+mj-ea"/>
              </a:rPr>
              <a:t> </a:t>
            </a:r>
            <a:r>
              <a:rPr lang="en-US" altLang="ko-KR" sz="1200" dirty="0" smtClean="0">
                <a:latin typeface="+mj-ea"/>
                <a:ea typeface="+mj-ea"/>
                <a:hlinkClick r:id="rId2"/>
              </a:rPr>
              <a:t>http://www.kosha.or.kr</a:t>
            </a:r>
            <a:r>
              <a:rPr lang="en-US" altLang="ko-KR" sz="1200" dirty="0" smtClean="0">
                <a:latin typeface="+mj-ea"/>
                <a:ea typeface="+mj-ea"/>
              </a:rPr>
              <a:t> </a:t>
            </a:r>
            <a:r>
              <a:rPr lang="ko-KR" altLang="en-US" sz="1200" dirty="0" smtClean="0">
                <a:latin typeface="+mj-ea"/>
                <a:ea typeface="+mj-ea"/>
              </a:rPr>
              <a:t>입력</a:t>
            </a:r>
            <a:endParaRPr lang="ko-KR" altLang="en-US" sz="1200" b="1" spc="-133" dirty="0">
              <a:solidFill>
                <a:srgbClr val="0070C0"/>
              </a:solidFill>
              <a:latin typeface="+mj-ea"/>
              <a:ea typeface="+mj-ea"/>
            </a:endParaRPr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6615" y="1197546"/>
            <a:ext cx="7416824" cy="518457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55599" y="1572406"/>
            <a:ext cx="2404952" cy="12824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01.</a:t>
            </a:r>
          </a:p>
          <a:p>
            <a:pPr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공단 홈페이지</a:t>
            </a:r>
            <a:endParaRPr lang="en-US" altLang="ko-KR" sz="2200" b="1" spc="-133" dirty="0" smtClean="0">
              <a:solidFill>
                <a:srgbClr val="33CCCC"/>
              </a:solidFill>
              <a:latin typeface="+mj-ea"/>
              <a:ea typeface="+mj-ea"/>
            </a:endParaRPr>
          </a:p>
          <a:p>
            <a:pPr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안전보건자료실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50977" y="5273352"/>
            <a:ext cx="2404952" cy="8207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02.</a:t>
            </a:r>
          </a:p>
          <a:p>
            <a:pPr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공단 </a:t>
            </a: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VR </a:t>
            </a: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홈페이지</a:t>
            </a: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599" y="57761"/>
            <a:ext cx="10441160" cy="1153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119835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731799" y="2555756"/>
            <a:ext cx="2252552" cy="10464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spcAft>
                <a:spcPts val="799"/>
              </a:spcAft>
            </a:pPr>
            <a:r>
              <a:rPr lang="ko-KR" altLang="en-US" sz="1200" b="1" spc="-133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구글</a:t>
            </a:r>
            <a:r>
              <a:rPr lang="ko-KR" altLang="en-US" sz="1200" b="1" spc="-133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 </a:t>
            </a:r>
            <a:r>
              <a:rPr lang="en-US" altLang="ko-KR" sz="1200" b="1" spc="-133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PLAY</a:t>
            </a:r>
            <a:r>
              <a:rPr lang="ko-KR" altLang="en-US" sz="1200" b="1" spc="-133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스토어</a:t>
            </a:r>
            <a:r>
              <a:rPr lang="en-US" altLang="ko-KR" sz="1200" b="1" spc="-133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(Android), </a:t>
            </a:r>
            <a:r>
              <a:rPr lang="ko-KR" altLang="en-US" sz="1200" b="1" spc="-133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앱스토어</a:t>
            </a:r>
            <a:endParaRPr lang="en-US" altLang="ko-KR" sz="1200" b="1" spc="-133" dirty="0" smtClean="0">
              <a:solidFill>
                <a:schemeClr val="tx1">
                  <a:lumMod val="65000"/>
                  <a:lumOff val="35000"/>
                </a:schemeClr>
              </a:solidFill>
              <a:latin typeface="+mj-ea"/>
              <a:ea typeface="+mj-ea"/>
            </a:endParaRPr>
          </a:p>
          <a:p>
            <a:pPr marL="383558" indent="-383558">
              <a:spcAft>
                <a:spcPts val="799"/>
              </a:spcAft>
            </a:pPr>
            <a:r>
              <a:rPr lang="en-US" altLang="ko-KR" sz="1200" b="1" spc="-133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(</a:t>
            </a:r>
            <a:r>
              <a:rPr lang="en-US" altLang="ko-KR" sz="1200" b="1" spc="-133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iOS</a:t>
            </a:r>
            <a:r>
              <a:rPr lang="en-US" altLang="ko-KR" sz="1200" b="1" spc="-133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)</a:t>
            </a:r>
            <a:r>
              <a:rPr lang="ko-KR" altLang="en-US" sz="1200" b="1" spc="-133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에서 키워드 </a:t>
            </a:r>
            <a:r>
              <a:rPr lang="en-US" altLang="ko-KR" sz="1200" b="1" spc="-133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‘</a:t>
            </a:r>
            <a:r>
              <a:rPr lang="ko-KR" altLang="en-US" sz="1200" b="1" spc="-133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안전보건공단</a:t>
            </a:r>
            <a:r>
              <a:rPr lang="en-US" altLang="ko-KR" sz="1200" b="1" spc="-133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’ </a:t>
            </a:r>
            <a:r>
              <a:rPr lang="ko-KR" altLang="en-US" sz="1200" b="1" spc="-133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또는</a:t>
            </a:r>
            <a:endParaRPr lang="en-US" altLang="ko-KR" sz="1200" b="1" spc="-133" dirty="0" smtClean="0">
              <a:solidFill>
                <a:schemeClr val="tx1">
                  <a:lumMod val="65000"/>
                  <a:lumOff val="35000"/>
                </a:schemeClr>
              </a:solidFill>
              <a:latin typeface="+mj-ea"/>
              <a:ea typeface="+mj-ea"/>
            </a:endParaRPr>
          </a:p>
          <a:p>
            <a:pPr marL="383558" indent="-383558">
              <a:spcAft>
                <a:spcPts val="799"/>
              </a:spcAft>
            </a:pPr>
            <a:r>
              <a:rPr lang="ko-KR" altLang="en-US" sz="1200" b="1" spc="-133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 </a:t>
            </a:r>
            <a:r>
              <a:rPr lang="en-US" altLang="ko-KR" sz="1200" b="1" spc="-133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‘</a:t>
            </a:r>
            <a:r>
              <a:rPr lang="ko-KR" altLang="en-US" sz="1200" b="1" spc="-133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위기탈출 안전보건</a:t>
            </a:r>
            <a:r>
              <a:rPr lang="en-US" altLang="ko-KR" sz="1200" b="1" spc="-133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’</a:t>
            </a:r>
            <a:r>
              <a:rPr lang="ko-KR" altLang="en-US" sz="1200" b="1" spc="-133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을 검색하여 </a:t>
            </a:r>
            <a:endParaRPr lang="en-US" altLang="ko-KR" sz="1200" b="1" spc="-133" dirty="0" smtClean="0">
              <a:solidFill>
                <a:schemeClr val="tx1">
                  <a:lumMod val="65000"/>
                  <a:lumOff val="35000"/>
                </a:schemeClr>
              </a:solidFill>
              <a:latin typeface="+mj-ea"/>
              <a:ea typeface="+mj-ea"/>
            </a:endParaRPr>
          </a:p>
          <a:p>
            <a:pPr marL="383558" indent="-383558">
              <a:spcAft>
                <a:spcPts val="799"/>
              </a:spcAft>
            </a:pPr>
            <a:r>
              <a:rPr lang="ko-KR" altLang="en-US" sz="1200" b="1" spc="-133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애플리케이션 설치 </a:t>
            </a:r>
            <a:endParaRPr lang="ko-KR" altLang="en-US" sz="1200" b="1" spc="-133" dirty="0">
              <a:solidFill>
                <a:schemeClr val="tx1">
                  <a:lumMod val="65000"/>
                  <a:lumOff val="35000"/>
                </a:schemeClr>
              </a:solidFill>
              <a:latin typeface="+mj-ea"/>
              <a:ea typeface="+mj-ea"/>
            </a:endParaRPr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3119" y="1341562"/>
            <a:ext cx="7789159" cy="500536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55599" y="1572406"/>
            <a:ext cx="2404952" cy="8207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03.</a:t>
            </a:r>
          </a:p>
          <a:p>
            <a:pPr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err="1" smtClean="0">
                <a:solidFill>
                  <a:srgbClr val="33CCCC"/>
                </a:solidFill>
                <a:latin typeface="+mj-ea"/>
                <a:ea typeface="+mj-ea"/>
              </a:rPr>
              <a:t>스마트폰</a:t>
            </a: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 </a:t>
            </a:r>
            <a:r>
              <a:rPr lang="ko-KR" altLang="en-US" sz="2200" b="1" spc="-133" dirty="0" err="1" smtClean="0">
                <a:solidFill>
                  <a:srgbClr val="33CCCC"/>
                </a:solidFill>
                <a:latin typeface="+mj-ea"/>
                <a:ea typeface="+mj-ea"/>
              </a:rPr>
              <a:t>앱</a:t>
            </a:r>
            <a:endParaRPr lang="ko-KR" altLang="en-US" sz="2200" b="1" spc="-133" dirty="0" smtClean="0">
              <a:solidFill>
                <a:srgbClr val="33CCCC"/>
              </a:solidFill>
              <a:latin typeface="+mj-ea"/>
              <a:ea typeface="+mj-ea"/>
            </a:endParaRPr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599" y="57761"/>
            <a:ext cx="10441160" cy="1153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059829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3119" y="1485578"/>
            <a:ext cx="8013811" cy="479585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55599" y="1572406"/>
            <a:ext cx="2404952" cy="8207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04.</a:t>
            </a:r>
          </a:p>
          <a:p>
            <a:pPr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미디어 현장배송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55712" y="3545160"/>
            <a:ext cx="2404952" cy="8207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05.</a:t>
            </a:r>
          </a:p>
          <a:p>
            <a:pPr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공단 </a:t>
            </a:r>
            <a:r>
              <a:rPr lang="ko-KR" altLang="en-US" sz="2200" b="1" spc="-133" dirty="0" err="1" smtClean="0">
                <a:solidFill>
                  <a:srgbClr val="33CCCC"/>
                </a:solidFill>
                <a:latin typeface="+mj-ea"/>
                <a:ea typeface="+mj-ea"/>
              </a:rPr>
              <a:t>유튜브</a:t>
            </a:r>
            <a:endParaRPr lang="ko-KR" altLang="en-US" sz="2200" b="1" spc="-133" dirty="0" smtClean="0">
              <a:solidFill>
                <a:srgbClr val="33CCCC"/>
              </a:solidFill>
              <a:latin typeface="+mj-ea"/>
              <a:ea typeface="+mj-ea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59904" y="4985320"/>
            <a:ext cx="2404952" cy="8207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06.</a:t>
            </a:r>
          </a:p>
          <a:p>
            <a:pPr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가까운 일선기관</a:t>
            </a:r>
          </a:p>
        </p:txBody>
      </p:sp>
      <p:pic>
        <p:nvPicPr>
          <p:cNvPr id="10" name="그림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599" y="57761"/>
            <a:ext cx="10441160" cy="1153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910976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12921" y="1989634"/>
            <a:ext cx="8286808" cy="242889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 latinLnBrk="0">
              <a:lnSpc>
                <a:spcPct val="200000"/>
              </a:lnSpc>
              <a:buClr>
                <a:srgbClr val="33CCCC"/>
              </a:buClr>
            </a:pPr>
            <a:r>
              <a:rPr lang="ko-KR" altLang="en-US" sz="7000" b="1" dirty="0" smtClean="0">
                <a:solidFill>
                  <a:schemeClr val="bg1"/>
                </a:solidFill>
                <a:latin typeface="+mn-ea"/>
              </a:rPr>
              <a:t>감사합니다</a:t>
            </a:r>
            <a:r>
              <a:rPr lang="en-US" altLang="ko-KR" sz="7000" b="1" dirty="0" smtClean="0">
                <a:solidFill>
                  <a:schemeClr val="bg1"/>
                </a:solidFill>
                <a:latin typeface="+mn-ea"/>
              </a:rPr>
              <a:t>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4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4570</TotalTime>
  <Words>6413</Words>
  <Application>Microsoft Office PowerPoint</Application>
  <PresentationFormat>사용자 지정</PresentationFormat>
  <Paragraphs>1400</Paragraphs>
  <Slides>93</Slides>
  <Notes>6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6</vt:i4>
      </vt:variant>
      <vt:variant>
        <vt:lpstr>슬라이드 제목</vt:lpstr>
      </vt:variant>
      <vt:variant>
        <vt:i4>93</vt:i4>
      </vt:variant>
    </vt:vector>
  </HeadingPairs>
  <TitlesOfParts>
    <vt:vector size="104" baseType="lpstr">
      <vt:lpstr>Mangal</vt:lpstr>
      <vt:lpstr>맑은 고딕</vt:lpstr>
      <vt:lpstr>HY견고딕</vt:lpstr>
      <vt:lpstr>Wingdings</vt:lpstr>
      <vt:lpstr>Arial</vt:lpstr>
      <vt:lpstr>Office 테마</vt:lpstr>
      <vt:lpstr>디자인 사용자 지정</vt:lpstr>
      <vt:lpstr>1_디자인 사용자 지정</vt:lpstr>
      <vt:lpstr>2_디자인 사용자 지정</vt:lpstr>
      <vt:lpstr>3_디자인 사용자 지정</vt:lpstr>
      <vt:lpstr>4_디자인 사용자 지정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Imac</dc:creator>
  <cp:lastModifiedBy>KOSHA_User</cp:lastModifiedBy>
  <cp:revision>394</cp:revision>
  <dcterms:created xsi:type="dcterms:W3CDTF">2018-09-06T09:47:18Z</dcterms:created>
  <dcterms:modified xsi:type="dcterms:W3CDTF">2021-09-17T06:38:35Z</dcterms:modified>
</cp:coreProperties>
</file>