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3"/>
  </p:notesMasterIdLst>
  <p:sldIdLst>
    <p:sldId id="257" r:id="rId2"/>
    <p:sldId id="258" r:id="rId3"/>
    <p:sldId id="259" r:id="rId4"/>
    <p:sldId id="260" r:id="rId5"/>
    <p:sldId id="262" r:id="rId6"/>
    <p:sldId id="328" r:id="rId7"/>
    <p:sldId id="261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</p:sldIdLst>
  <p:sldSz cx="9144000" cy="6858000" type="screen4x3"/>
  <p:notesSz cx="6858000" cy="9144000"/>
  <p:embeddedFontLst>
    <p:embeddedFont>
      <p:font typeface="나눔스퀘어OTF" panose="020B0600000101010101" pitchFamily="34" charset="-127"/>
      <p:regular r:id="rId74"/>
    </p:embeddedFont>
    <p:embeddedFont>
      <p:font typeface="나눔스퀘어OTF Bold" panose="020B0600000101010101" pitchFamily="34" charset="-127"/>
      <p:bold r:id="rId75"/>
    </p:embeddedFont>
    <p:embeddedFont>
      <p:font typeface="나눔고딕OTF" panose="020D0604000000000000" pitchFamily="34" charset="-127"/>
      <p:regular r:id="rId76"/>
      <p:bold r:id="rId77"/>
    </p:embeddedFont>
    <p:embeddedFont>
      <p:font typeface="나눔고딕OTF Light" panose="020D0904000000000000" pitchFamily="34" charset="-127"/>
      <p:regular r:id="rId78"/>
    </p:embeddedFont>
    <p:embeddedFont>
      <p:font typeface="맑은 고딕" panose="020B0503020000020004" pitchFamily="50" charset="-127"/>
      <p:regular r:id="rId79"/>
      <p:bold r:id="rId80"/>
    </p:embeddedFont>
    <p:embeddedFont>
      <p:font typeface="Tmon몬소리OTF Black" panose="020B0600000101010101" charset="-127"/>
      <p:bold r:id="rId81"/>
    </p:embeddedFont>
    <p:embeddedFont>
      <p:font typeface="나눔스퀘어라운드OTF Bold" panose="020B0600000101010101" pitchFamily="34" charset="-127"/>
      <p:bold r:id="rId82"/>
    </p:embeddedFont>
    <p:embeddedFont>
      <p:font typeface="Cambria Math" panose="02040503050406030204" pitchFamily="18" charset="0"/>
      <p:regular r:id="rId83"/>
    </p:embeddedFont>
    <p:embeddedFont>
      <p:font typeface="나눔스퀘어OTF ExtraBold" panose="020B0600000101010101" pitchFamily="34" charset="-127"/>
      <p:bold r:id="rId8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B7E1"/>
    <a:srgbClr val="ECF6FC"/>
    <a:srgbClr val="7A82BF"/>
    <a:srgbClr val="64BBBA"/>
    <a:srgbClr val="D9F5FF"/>
    <a:srgbClr val="EFFCFF"/>
    <a:srgbClr val="DEF9FE"/>
    <a:srgbClr val="E5F8FF"/>
    <a:srgbClr val="6195CB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900" autoAdjust="0"/>
  </p:normalViewPr>
  <p:slideViewPr>
    <p:cSldViewPr>
      <p:cViewPr varScale="1">
        <p:scale>
          <a:sx n="107" d="100"/>
          <a:sy n="107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11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1.fntdata"/><Relationship Id="rId79" Type="http://schemas.openxmlformats.org/officeDocument/2006/relationships/font" Target="fonts/font6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7.fntdata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2.fntdata"/><Relationship Id="rId83" Type="http://schemas.openxmlformats.org/officeDocument/2006/relationships/font" Target="fonts/font10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font" Target="fonts/font5.fntdata"/><Relationship Id="rId81" Type="http://schemas.openxmlformats.org/officeDocument/2006/relationships/font" Target="fonts/font8.fntdata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3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5A160-211B-4A17-B72D-DB1DB5FE5CAA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89731C-C7F0-4A59-ADF9-057D0A8617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6307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9731C-C7F0-4A59-ADF9-057D0A8617F4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6930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9731C-C7F0-4A59-ADF9-057D0A8617F4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6363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9731C-C7F0-4A59-ADF9-057D0A8617F4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6216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9731C-C7F0-4A59-ADF9-057D0A8617F4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4345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9731C-C7F0-4A59-ADF9-057D0A8617F4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0842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9731C-C7F0-4A59-ADF9-057D0A8617F4}" type="slidenum">
              <a:rPr lang="ko-KR" altLang="en-US" smtClean="0"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6708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9731C-C7F0-4A59-ADF9-057D0A8617F4}" type="slidenum">
              <a:rPr lang="ko-KR" altLang="en-US" smtClean="0"/>
              <a:t>61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8353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9731C-C7F0-4A59-ADF9-057D0A8617F4}" type="slidenum">
              <a:rPr lang="ko-KR" altLang="en-US" smtClean="0"/>
              <a:t>62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0505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145B-FA76-4087-834D-836C6A1FAE07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82F10-EC3E-4481-9AAA-F9A189368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418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145B-FA76-4087-834D-836C6A1FAE07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82F10-EC3E-4481-9AAA-F9A189368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1974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145B-FA76-4087-834D-836C6A1FAE07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82F10-EC3E-4481-9AAA-F9A189368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503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145B-FA76-4087-834D-836C6A1FAE07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82F10-EC3E-4481-9AAA-F9A189368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111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145B-FA76-4087-834D-836C6A1FAE07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82F10-EC3E-4481-9AAA-F9A189368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99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145B-FA76-4087-834D-836C6A1FAE07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82F10-EC3E-4481-9AAA-F9A189368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1491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145B-FA76-4087-834D-836C6A1FAE07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82F10-EC3E-4481-9AAA-F9A189368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9853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145B-FA76-4087-834D-836C6A1FAE07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82F10-EC3E-4481-9AAA-F9A189368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4356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145B-FA76-4087-834D-836C6A1FAE07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82F10-EC3E-4481-9AAA-F9A189368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8596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145B-FA76-4087-834D-836C6A1FAE07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82F10-EC3E-4481-9AAA-F9A189368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1527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145B-FA76-4087-834D-836C6A1FAE07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82F10-EC3E-4481-9AAA-F9A189368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1920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5145B-FA76-4087-834D-836C6A1FAE07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82F10-EC3E-4481-9AAA-F9A189368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3804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8.svg"/><Relationship Id="rId7" Type="http://schemas.openxmlformats.org/officeDocument/2006/relationships/image" Target="../media/image1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4.svg"/><Relationship Id="rId5" Type="http://schemas.openxmlformats.org/officeDocument/2006/relationships/image" Target="../media/image16.sv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26.svg"/><Relationship Id="rId5" Type="http://schemas.openxmlformats.org/officeDocument/2006/relationships/image" Target="../media/image12.sv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8.svg"/><Relationship Id="rId7" Type="http://schemas.openxmlformats.org/officeDocument/2006/relationships/image" Target="../media/image1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8.svg"/><Relationship Id="rId5" Type="http://schemas.openxmlformats.org/officeDocument/2006/relationships/image" Target="../media/image16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30.svg"/><Relationship Id="rId5" Type="http://schemas.openxmlformats.org/officeDocument/2006/relationships/image" Target="../media/image12.sv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32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7.png"/><Relationship Id="rId9" Type="http://schemas.openxmlformats.org/officeDocument/2006/relationships/image" Target="../media/image1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3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20.png"/><Relationship Id="rId10" Type="http://schemas.openxmlformats.org/officeDocument/2006/relationships/image" Target="../media/image14.svg"/><Relationship Id="rId4" Type="http://schemas.openxmlformats.org/officeDocument/2006/relationships/image" Target="../media/image16.svg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20.png"/><Relationship Id="rId10" Type="http://schemas.openxmlformats.org/officeDocument/2006/relationships/image" Target="../media/image14.svg"/><Relationship Id="rId4" Type="http://schemas.openxmlformats.org/officeDocument/2006/relationships/image" Target="../media/image16.sv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6.sv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20.png"/><Relationship Id="rId10" Type="http://schemas.openxmlformats.org/officeDocument/2006/relationships/image" Target="../media/image14.svg"/><Relationship Id="rId4" Type="http://schemas.openxmlformats.org/officeDocument/2006/relationships/image" Target="../media/image22.png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20.png"/><Relationship Id="rId10" Type="http://schemas.openxmlformats.org/officeDocument/2006/relationships/image" Target="../media/image14.svg"/><Relationship Id="rId4" Type="http://schemas.openxmlformats.org/officeDocument/2006/relationships/image" Target="../media/image16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20.png"/><Relationship Id="rId10" Type="http://schemas.openxmlformats.org/officeDocument/2006/relationships/image" Target="../media/image14.svg"/><Relationship Id="rId4" Type="http://schemas.openxmlformats.org/officeDocument/2006/relationships/image" Target="../media/image16.svg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20.png"/><Relationship Id="rId10" Type="http://schemas.openxmlformats.org/officeDocument/2006/relationships/image" Target="../media/image14.svg"/><Relationship Id="rId4" Type="http://schemas.openxmlformats.org/officeDocument/2006/relationships/image" Target="../media/image16.svg"/><Relationship Id="rId9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20.png"/><Relationship Id="rId10" Type="http://schemas.openxmlformats.org/officeDocument/2006/relationships/image" Target="../media/image14.svg"/><Relationship Id="rId4" Type="http://schemas.openxmlformats.org/officeDocument/2006/relationships/image" Target="../media/image16.svg"/><Relationship Id="rId9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20.png"/><Relationship Id="rId10" Type="http://schemas.openxmlformats.org/officeDocument/2006/relationships/image" Target="../media/image14.svg"/><Relationship Id="rId4" Type="http://schemas.openxmlformats.org/officeDocument/2006/relationships/image" Target="../media/image16.svg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7" Type="http://schemas.openxmlformats.org/officeDocument/2006/relationships/image" Target="../media/image14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2.sv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.svg"/><Relationship Id="rId4" Type="http://schemas.openxmlformats.org/officeDocument/2006/relationships/image" Target="../media/image5.png"/><Relationship Id="rId9" Type="http://schemas.openxmlformats.org/officeDocument/2006/relationships/image" Target="../media/image4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7" Type="http://schemas.openxmlformats.org/officeDocument/2006/relationships/image" Target="../media/image52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50.sv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7" Type="http://schemas.openxmlformats.org/officeDocument/2006/relationships/image" Target="../media/image5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50.sv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.svg"/><Relationship Id="rId4" Type="http://schemas.openxmlformats.org/officeDocument/2006/relationships/image" Target="../media/image4.png"/><Relationship Id="rId9" Type="http://schemas.openxmlformats.org/officeDocument/2006/relationships/image" Target="../media/image10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.svg"/><Relationship Id="rId4" Type="http://schemas.openxmlformats.org/officeDocument/2006/relationships/image" Target="../media/image5.png"/><Relationship Id="rId9" Type="http://schemas.openxmlformats.org/officeDocument/2006/relationships/image" Target="../media/image5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35.png"/><Relationship Id="rId4" Type="http://schemas.openxmlformats.org/officeDocument/2006/relationships/image" Target="../media/image58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sv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svg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svg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7" Type="http://schemas.openxmlformats.org/officeDocument/2006/relationships/image" Target="../media/image6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0.svg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0.svg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67.svg"/><Relationship Id="rId7" Type="http://schemas.openxmlformats.org/officeDocument/2006/relationships/image" Target="../media/image5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71.svg"/><Relationship Id="rId5" Type="http://schemas.openxmlformats.org/officeDocument/2006/relationships/image" Target="../media/image69.svg"/><Relationship Id="rId10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6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svg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8.png"/><Relationship Id="rId4" Type="http://schemas.openxmlformats.org/officeDocument/2006/relationships/image" Target="../media/image12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svg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58.svg"/><Relationship Id="rId7" Type="http://schemas.openxmlformats.org/officeDocument/2006/relationships/image" Target="../media/image67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73.svg"/><Relationship Id="rId5" Type="http://schemas.openxmlformats.org/officeDocument/2006/relationships/image" Target="../media/image60.sv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69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58.svg"/><Relationship Id="rId7" Type="http://schemas.openxmlformats.org/officeDocument/2006/relationships/image" Target="../media/image67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60.svg"/><Relationship Id="rId4" Type="http://schemas.openxmlformats.org/officeDocument/2006/relationships/image" Target="../media/image35.png"/><Relationship Id="rId9" Type="http://schemas.openxmlformats.org/officeDocument/2006/relationships/image" Target="../media/image69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7" Type="http://schemas.openxmlformats.org/officeDocument/2006/relationships/image" Target="../media/image7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60.svg"/><Relationship Id="rId4" Type="http://schemas.openxmlformats.org/officeDocument/2006/relationships/image" Target="../media/image3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svg"/><Relationship Id="rId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svg"/><Relationship Id="rId4" Type="http://schemas.openxmlformats.org/officeDocument/2006/relationships/image" Target="../media/image3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svg"/><Relationship Id="rId4" Type="http://schemas.openxmlformats.org/officeDocument/2006/relationships/image" Target="../media/image3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35.png"/><Relationship Id="rId4" Type="http://schemas.openxmlformats.org/officeDocument/2006/relationships/image" Target="../media/image58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35.png"/><Relationship Id="rId4" Type="http://schemas.openxmlformats.org/officeDocument/2006/relationships/image" Target="../media/image58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.svg"/><Relationship Id="rId4" Type="http://schemas.openxmlformats.org/officeDocument/2006/relationships/image" Target="../media/image5.png"/><Relationship Id="rId9" Type="http://schemas.openxmlformats.org/officeDocument/2006/relationships/image" Target="../media/image7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12" Type="http://schemas.openxmlformats.org/officeDocument/2006/relationships/image" Target="../media/image2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18.svg"/><Relationship Id="rId4" Type="http://schemas.openxmlformats.org/officeDocument/2006/relationships/image" Target="../media/image16.svg"/><Relationship Id="rId9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5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Relationship Id="rId9" Type="http://schemas.openxmlformats.org/officeDocument/2006/relationships/image" Target="../media/image8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43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svg"/><Relationship Id="rId5" Type="http://schemas.openxmlformats.org/officeDocument/2006/relationships/image" Target="../media/image44.png"/><Relationship Id="rId10" Type="http://schemas.openxmlformats.org/officeDocument/2006/relationships/image" Target="../media/image93.svg"/><Relationship Id="rId4" Type="http://schemas.openxmlformats.org/officeDocument/2006/relationships/image" Target="../media/image81.svg"/><Relationship Id="rId9" Type="http://schemas.openxmlformats.org/officeDocument/2006/relationships/image" Target="../media/image4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Relationship Id="rId9" Type="http://schemas.openxmlformats.org/officeDocument/2006/relationships/image" Target="../media/image9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2.svg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9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svg"/><Relationship Id="rId3" Type="http://schemas.openxmlformats.org/officeDocument/2006/relationships/image" Target="../media/image43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svg"/><Relationship Id="rId5" Type="http://schemas.openxmlformats.org/officeDocument/2006/relationships/image" Target="../media/image44.png"/><Relationship Id="rId10" Type="http://schemas.openxmlformats.org/officeDocument/2006/relationships/image" Target="../media/image87.svg"/><Relationship Id="rId4" Type="http://schemas.openxmlformats.org/officeDocument/2006/relationships/image" Target="../media/image81.svg"/><Relationship Id="rId9" Type="http://schemas.openxmlformats.org/officeDocument/2006/relationships/image" Target="../media/image4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3" Type="http://schemas.openxmlformats.org/officeDocument/2006/relationships/image" Target="../media/image53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svg"/><Relationship Id="rId5" Type="http://schemas.openxmlformats.org/officeDocument/2006/relationships/image" Target="../media/image43.png"/><Relationship Id="rId10" Type="http://schemas.openxmlformats.org/officeDocument/2006/relationships/image" Target="../media/image87.svg"/><Relationship Id="rId4" Type="http://schemas.openxmlformats.org/officeDocument/2006/relationships/image" Target="../media/image101.svg"/><Relationship Id="rId9" Type="http://schemas.openxmlformats.org/officeDocument/2006/relationships/image" Target="../media/image4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2.sv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8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3.svg"/><Relationship Id="rId4" Type="http://schemas.openxmlformats.org/officeDocument/2006/relationships/image" Target="../media/image44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2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2.svg"/><Relationship Id="rId4" Type="http://schemas.openxmlformats.org/officeDocument/2006/relationships/image" Target="../media/image7.png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0C1C074-2005-4D39-B708-5DE41852EB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67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DBFA608F-ACD3-4098-B803-E797038F5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1302873"/>
            <a:ext cx="1346490" cy="307769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CF571D92-8BAC-4B4F-A823-3C755B55AE40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338CA9-1D69-4E88-865D-B4C0CFD75CF8}"/>
              </a:ext>
            </a:extLst>
          </p:cNvPr>
          <p:cNvSpPr txBox="1"/>
          <p:nvPr/>
        </p:nvSpPr>
        <p:spPr>
          <a:xfrm>
            <a:off x="6864327" y="2564904"/>
            <a:ext cx="1164057" cy="2231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000" kern="0" spc="-50" dirty="0">
                <a:solidFill>
                  <a:srgbClr val="000000"/>
                </a:solidFill>
                <a:effectLst/>
                <a:latin typeface="나눔고딕OTF Light" panose="020D0904000000000000" pitchFamily="34" charset="-127"/>
                <a:ea typeface="나눔고딕OTF Light" panose="020D0904000000000000" pitchFamily="34" charset="-127"/>
              </a:rPr>
              <a:t>(N=131)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3134E2-2017-47F9-98A1-8EA3C77BF2D7}"/>
              </a:ext>
            </a:extLst>
          </p:cNvPr>
          <p:cNvSpPr txBox="1"/>
          <p:nvPr/>
        </p:nvSpPr>
        <p:spPr>
          <a:xfrm>
            <a:off x="1547665" y="5817700"/>
            <a:ext cx="6136522" cy="6522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 latinLnBrk="0">
              <a:lnSpc>
                <a:spcPct val="160000"/>
              </a:lnSpc>
            </a:pPr>
            <a:r>
              <a:rPr lang="en-US" altLang="ko-KR" sz="1400" b="1" kern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[ 그림-2 ]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괴롭힘으로 인한 산업재해 직종별 현황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(’16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~’18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400" kern="0" spc="-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ACCA0B0-EFCA-406F-BB26-51AD16ADEA65}"/>
              </a:ext>
            </a:extLst>
          </p:cNvPr>
          <p:cNvSpPr txBox="1"/>
          <p:nvPr/>
        </p:nvSpPr>
        <p:spPr>
          <a:xfrm>
            <a:off x="719570" y="1341053"/>
            <a:ext cx="1111771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indent="0" algn="ctr" fontAlgn="base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직종별 현황</a:t>
            </a:r>
            <a:endParaRPr lang="ko-KR" altLang="en-US" sz="1600" b="1" kern="0" spc="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B227E09-2D9D-45F0-ACC0-1D6B7A3ADF1C}"/>
              </a:ext>
            </a:extLst>
          </p:cNvPr>
          <p:cNvSpPr txBox="1"/>
          <p:nvPr/>
        </p:nvSpPr>
        <p:spPr>
          <a:xfrm>
            <a:off x="828000" y="1751805"/>
            <a:ext cx="7610400" cy="614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직종별 분포는 관리자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29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사무종사자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25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단순노무종사자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22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전문가 및 관련 종사자가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20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순이었음</a:t>
            </a:r>
            <a:endParaRPr lang="ko-KR" altLang="en-US" sz="1400" kern="0" dirty="0">
              <a:solidFill>
                <a:srgbClr val="000000"/>
              </a:solidFill>
              <a:effectLst/>
              <a:latin typeface="바탕체" panose="02030609000101010101" pitchFamily="17" charset="-127"/>
            </a:endParaRPr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79C8899A-3203-4A33-889D-1C10C97451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2210" y="1841786"/>
            <a:ext cx="162000" cy="162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10A05A91-2C99-4E1E-AF6C-D6B4A44A2844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B724178F-A4AF-4BAD-BCDE-81F615F1C5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8E39634-03D1-485F-88B6-D3A1B544AF7F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CD2274-0FF3-4F7A-A9A3-86C237950965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9EFB5B21-B288-42EE-B006-E547EE6E6B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6FF54707-11F7-457E-B28C-BD64E878D0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070069" y="2747062"/>
            <a:ext cx="7003861" cy="292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45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88DF69A1-B240-470D-A6F3-89C2A9C41D8E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8EF528-ABE6-46ED-AA43-8CD93E5090DA}"/>
              </a:ext>
            </a:extLst>
          </p:cNvPr>
          <p:cNvSpPr txBox="1"/>
          <p:nvPr/>
        </p:nvSpPr>
        <p:spPr>
          <a:xfrm>
            <a:off x="5580112" y="2312106"/>
            <a:ext cx="1164057" cy="2231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000" kern="0" spc="-50" dirty="0">
                <a:solidFill>
                  <a:srgbClr val="000000"/>
                </a:solidFill>
                <a:effectLst/>
                <a:latin typeface="나눔고딕OTF Light" panose="020D0904000000000000" pitchFamily="34" charset="-127"/>
                <a:ea typeface="나눔고딕OTF Light" panose="020D0904000000000000" pitchFamily="34" charset="-127"/>
              </a:rPr>
              <a:t>(N=131)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AFB0C4-F4A9-42A7-BBD4-1F041112D6FB}"/>
              </a:ext>
            </a:extLst>
          </p:cNvPr>
          <p:cNvSpPr txBox="1"/>
          <p:nvPr/>
        </p:nvSpPr>
        <p:spPr>
          <a:xfrm>
            <a:off x="1547665" y="5825284"/>
            <a:ext cx="6136522" cy="6522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 latinLnBrk="0">
              <a:lnSpc>
                <a:spcPct val="160000"/>
              </a:lnSpc>
            </a:pPr>
            <a:r>
              <a:rPr lang="en-US" altLang="ko-KR" sz="1400" b="1" kern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[ 그림-3 ]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괴롭힘으로 인한 산업재해 성별 현황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(’16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~’18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400" kern="0" spc="-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C29131-46C0-4B4E-A1CB-B2932C820AEB}"/>
              </a:ext>
            </a:extLst>
          </p:cNvPr>
          <p:cNvSpPr txBox="1"/>
          <p:nvPr/>
        </p:nvSpPr>
        <p:spPr>
          <a:xfrm>
            <a:off x="828000" y="1759389"/>
            <a:ext cx="7930228" cy="3662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15900" marR="0" indent="-215900" algn="just" fontAlgn="base" latinLnBrk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재해자 중 성별 분포는 여성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77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남성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54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명으로 여성이 전체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59%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를 차지함</a:t>
            </a:r>
            <a:endParaRPr lang="ko-KR" altLang="en-US" sz="1400" kern="0" dirty="0">
              <a:solidFill>
                <a:srgbClr val="000000"/>
              </a:solidFill>
              <a:effectLst/>
              <a:latin typeface="바탕체" panose="02030609000101010101" pitchFamily="17" charset="-127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173117BD-4EE7-4F15-8855-28857D080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1896926"/>
            <a:ext cx="162000" cy="162000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9EC7D3C4-59F0-4996-A349-B038E3AA2310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7C2EAF34-E11F-4B59-AC90-0DC1A83AA9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1F062BC-92ED-4D1E-9903-FB19EEF077C8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285224-FA67-4109-952D-CB1C1998E8A7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8C3C86DE-B5AB-465E-94E1-E81598738A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2AE0BA7B-719E-4661-97BC-9F0E8DE3C0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02210" y="1302873"/>
            <a:ext cx="1346490" cy="30776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138C4CF-6523-409D-B884-6E4476C1D48C}"/>
              </a:ext>
            </a:extLst>
          </p:cNvPr>
          <p:cNvSpPr txBox="1"/>
          <p:nvPr/>
        </p:nvSpPr>
        <p:spPr>
          <a:xfrm>
            <a:off x="719570" y="1341053"/>
            <a:ext cx="1111771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indent="0" algn="ctr" fontAlgn="base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성별 현황</a:t>
            </a:r>
            <a:endParaRPr lang="ko-KR" altLang="en-US" sz="1600" b="1" kern="0" spc="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741EE12E-E858-4C6B-AE41-3B77D585D3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188874" y="2521017"/>
            <a:ext cx="4766251" cy="324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545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래픽 22">
            <a:extLst>
              <a:ext uri="{FF2B5EF4-FFF2-40B4-BE49-F238E27FC236}">
                <a16:creationId xmlns:a16="http://schemas.microsoft.com/office/drawing/2014/main" id="{1C73A418-CA57-4C13-BE29-34F1D8668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606" y="1302873"/>
            <a:ext cx="1346490" cy="307769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25A46427-5636-4353-B349-05330D7DDC4F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D7559B-D2AB-4367-9F7E-D58B10C34FDC}"/>
              </a:ext>
            </a:extLst>
          </p:cNvPr>
          <p:cNvSpPr txBox="1"/>
          <p:nvPr/>
        </p:nvSpPr>
        <p:spPr>
          <a:xfrm>
            <a:off x="6317210" y="2736523"/>
            <a:ext cx="1164057" cy="2231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000" kern="0" spc="-50" dirty="0">
                <a:solidFill>
                  <a:srgbClr val="000000"/>
                </a:solidFill>
                <a:effectLst/>
                <a:latin typeface="나눔고딕OTF Light" panose="020D0904000000000000" pitchFamily="34" charset="-127"/>
                <a:ea typeface="나눔고딕OTF Light" panose="020D0904000000000000" pitchFamily="34" charset="-127"/>
              </a:rPr>
              <a:t>(N=131)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E0944F-A6AC-4446-9540-CC2FB65694CE}"/>
              </a:ext>
            </a:extLst>
          </p:cNvPr>
          <p:cNvSpPr txBox="1"/>
          <p:nvPr/>
        </p:nvSpPr>
        <p:spPr>
          <a:xfrm>
            <a:off x="1547665" y="5945122"/>
            <a:ext cx="6136522" cy="6522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 latinLnBrk="0">
              <a:lnSpc>
                <a:spcPct val="160000"/>
              </a:lnSpc>
            </a:pPr>
            <a:r>
              <a:rPr lang="en-US" altLang="ko-KR" sz="1400" b="1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[ 그림-4 ]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괴롭힘으로 인한 산업재해 근속기간별 현황 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(’16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~’18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400" kern="0" spc="-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C5178E-7C0A-47C3-B513-D090D4FC4472}"/>
              </a:ext>
            </a:extLst>
          </p:cNvPr>
          <p:cNvSpPr txBox="1"/>
          <p:nvPr/>
        </p:nvSpPr>
        <p:spPr>
          <a:xfrm>
            <a:off x="828000" y="1762814"/>
            <a:ext cx="7610400" cy="9373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최근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3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(’16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년∼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’18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괴롭힘으로 인한 재해자의 근속기간별 분포는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6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개월∼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5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 미만이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87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명으로 가장 많았으며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5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년∼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10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 미만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37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10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년∼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20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 미만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37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1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개월 미만∼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6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개월 미만은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22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명순으로 나타남</a:t>
            </a:r>
            <a:endParaRPr lang="ko-KR" altLang="en-US" sz="1400" kern="0" dirty="0">
              <a:solidFill>
                <a:srgbClr val="000000"/>
              </a:solidFill>
              <a:effectLst/>
              <a:latin typeface="바탕체" panose="02030609000101010101" pitchFamily="17" charset="-127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DC45BD0B-DCB8-4BE1-B02D-60D3E3E197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2210" y="1852183"/>
            <a:ext cx="162000" cy="162000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6E9C2FC1-CA84-4C66-A11A-58B62E7639D9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1182182C-A7A2-4D6D-8AA2-306CDADB88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36A213C-9554-4294-B1E6-808B6820A6E7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617AEC-4866-44EB-8097-AB0AAC21B1A2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CAD2A392-3C5E-453A-B7CE-680863383F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4F03C1A0-116B-4C88-A130-C3A322D4AA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1302873"/>
            <a:ext cx="1346490" cy="30776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EB80A18-0BFF-4224-AEFE-8A04B17D0BCC}"/>
              </a:ext>
            </a:extLst>
          </p:cNvPr>
          <p:cNvSpPr txBox="1"/>
          <p:nvPr/>
        </p:nvSpPr>
        <p:spPr>
          <a:xfrm>
            <a:off x="719570" y="1341053"/>
            <a:ext cx="1476166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indent="0" algn="ctr" fontAlgn="base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근속기간별 현황</a:t>
            </a:r>
            <a:endParaRPr lang="ko-KR" altLang="en-US" sz="1600" b="1" kern="0" spc="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3E0B56E6-776C-4993-9CBC-4AD0C908A5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547664" y="2924944"/>
            <a:ext cx="5992050" cy="286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474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7780EBDE-7348-405E-9C3E-FDE0A67C5351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068641-6DB8-4F54-B31E-034D3670BBD4}"/>
              </a:ext>
            </a:extLst>
          </p:cNvPr>
          <p:cNvSpPr txBox="1"/>
          <p:nvPr/>
        </p:nvSpPr>
        <p:spPr>
          <a:xfrm>
            <a:off x="6258360" y="2564904"/>
            <a:ext cx="1164057" cy="2231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000" kern="0" spc="-50" dirty="0">
                <a:solidFill>
                  <a:srgbClr val="000000"/>
                </a:solidFill>
                <a:effectLst/>
                <a:latin typeface="나눔고딕OTF Light" panose="020D0904000000000000" pitchFamily="34" charset="-127"/>
                <a:ea typeface="나눔고딕OTF Light" panose="020D0904000000000000" pitchFamily="34" charset="-127"/>
              </a:rPr>
              <a:t>(N=131)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79C5D4-F9FE-42C9-A74F-F33FA3D20B0E}"/>
              </a:ext>
            </a:extLst>
          </p:cNvPr>
          <p:cNvSpPr txBox="1"/>
          <p:nvPr/>
        </p:nvSpPr>
        <p:spPr>
          <a:xfrm>
            <a:off x="1547665" y="5828709"/>
            <a:ext cx="6136522" cy="6522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 latinLnBrk="0">
              <a:lnSpc>
                <a:spcPct val="160000"/>
              </a:lnSpc>
            </a:pPr>
            <a:r>
              <a:rPr lang="en-US" altLang="ko-KR" sz="1400" b="1" kern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[ 그림-5 ]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괴롭힘으로 인한 산업재해 </a:t>
            </a:r>
            <a:r>
              <a:rPr lang="ko-KR" altLang="en-US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상병별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현황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(’16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~’18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400" kern="0" spc="-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709730-C425-4A3B-B432-DBCA851FD05F}"/>
              </a:ext>
            </a:extLst>
          </p:cNvPr>
          <p:cNvSpPr txBox="1"/>
          <p:nvPr/>
        </p:nvSpPr>
        <p:spPr>
          <a:xfrm>
            <a:off x="828000" y="1762814"/>
            <a:ext cx="7610400" cy="614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괴롭힘으로 인한 산업재해의 </a:t>
            </a:r>
            <a:r>
              <a:rPr lang="ko-KR" altLang="en-US" sz="1400" kern="0" spc="-5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상병별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분포는 ‘심한 스트레스에 대한 반응 및 </a:t>
            </a:r>
            <a:r>
              <a:rPr lang="ko-KR" altLang="en-US" sz="1400" kern="0" spc="-5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적응장애’가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88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명으로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가장 많았으며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‘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우울병 </a:t>
            </a:r>
            <a:r>
              <a:rPr lang="ko-KR" altLang="en-US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에피소드’는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33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‘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기타 </a:t>
            </a:r>
            <a:r>
              <a:rPr lang="ko-KR" altLang="en-US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불안장애’는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7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명으로 나타남</a:t>
            </a:r>
            <a:endParaRPr lang="ko-KR" altLang="en-US" sz="1400" kern="0" dirty="0">
              <a:solidFill>
                <a:srgbClr val="000000"/>
              </a:solidFill>
              <a:effectLst/>
              <a:latin typeface="바탕체" panose="02030609000101010101" pitchFamily="17" charset="-127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25CBF45E-061D-428C-972B-0C11F2ED6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1867195"/>
            <a:ext cx="162000" cy="162000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0FA3D406-F0EE-496A-92D4-8F89608A7D83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9D394B1C-6B72-4B76-933D-11F0072C3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F2EFA6D-5C5B-48A4-BD6B-5B97E83B2B25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FA055E-436D-4583-919E-ECFE51A58C92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C8965616-2D1A-4331-850B-AD02C62AF7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67BB6CB-DC4F-48A8-8672-7842FBC93B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02210" y="1302873"/>
            <a:ext cx="1346490" cy="30776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06F5216-4511-4803-A5ED-8FFB27EBF6D8}"/>
              </a:ext>
            </a:extLst>
          </p:cNvPr>
          <p:cNvSpPr txBox="1"/>
          <p:nvPr/>
        </p:nvSpPr>
        <p:spPr>
          <a:xfrm>
            <a:off x="719570" y="1341053"/>
            <a:ext cx="1111771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indent="0" algn="ctr" fontAlgn="base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-50" dirty="0" err="1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상병별</a:t>
            </a:r>
            <a:r>
              <a:rPr lang="ko-KR" altLang="en-US" sz="16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현황</a:t>
            </a:r>
            <a:endParaRPr lang="ko-KR" altLang="en-US" sz="1600" b="1" kern="0" spc="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5670FCEE-F0B1-4E64-B09F-854C07AD2B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721582" y="2716763"/>
            <a:ext cx="5700835" cy="303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039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E01B2285-3B70-43A1-BB2D-098E9F716390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52F94E-57FB-4D59-A8DE-585A08520B98}"/>
              </a:ext>
            </a:extLst>
          </p:cNvPr>
          <p:cNvSpPr txBox="1"/>
          <p:nvPr/>
        </p:nvSpPr>
        <p:spPr>
          <a:xfrm>
            <a:off x="1642979" y="5831511"/>
            <a:ext cx="6300271" cy="6571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 latinLnBrk="0">
              <a:lnSpc>
                <a:spcPct val="160000"/>
              </a:lnSpc>
            </a:pPr>
            <a:r>
              <a:rPr lang="en-US" altLang="ko-KR" sz="1400" b="1" kern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[ 그림-6 ]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괴롭힘으로 인한 산업재해의 개인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·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집단 형태별 현황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(’16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~’18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400" kern="0" spc="-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7E5831-BC7F-4E3C-9DAA-6CA3DEDCA607}"/>
              </a:ext>
            </a:extLst>
          </p:cNvPr>
          <p:cNvSpPr txBox="1"/>
          <p:nvPr/>
        </p:nvSpPr>
        <p:spPr>
          <a:xfrm>
            <a:off x="828000" y="1767807"/>
            <a:ext cx="7930228" cy="3261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15900" marR="0" indent="-215900" algn="just" fontAlgn="base" latinLnBrk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개인 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·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집단 형태별 분포는 개인적 괴롭힘이 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70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(53%),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집단적 괴롭힘이 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61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(47%)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으로 비슷하게 나타남</a:t>
            </a:r>
            <a:endParaRPr lang="ko-KR" altLang="en-US" sz="1400" kern="0" spc="-30" dirty="0">
              <a:solidFill>
                <a:srgbClr val="000000"/>
              </a:solidFill>
              <a:effectLst/>
              <a:latin typeface="바탕체" panose="02030609000101010101" pitchFamily="17" charset="-127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A5BB8190-DB10-41EF-A89D-E0F2C0E74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1905344"/>
            <a:ext cx="162000" cy="162000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DEC387C9-9566-43DA-BB1F-DC4995335108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971C1C82-C8F0-406E-8B9C-03B777D29C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E7E15BC-B4A9-4538-B832-1A84AA9D625E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CDAA8C-736B-47B8-B101-305979EEE3DB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E1C56505-E012-412C-9C9B-CCD1C177D7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59CCE97-1A3E-4797-9F81-1636A3C6B5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542670" y="1302873"/>
            <a:ext cx="1346490" cy="307769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B4F84872-DFF1-43FD-B8B4-1528C82A2A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02210" y="1302873"/>
            <a:ext cx="1346490" cy="30776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B978E41-ABD9-403F-A37A-774D364885D3}"/>
              </a:ext>
            </a:extLst>
          </p:cNvPr>
          <p:cNvSpPr txBox="1"/>
          <p:nvPr/>
        </p:nvSpPr>
        <p:spPr>
          <a:xfrm>
            <a:off x="719570" y="1341053"/>
            <a:ext cx="205223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indent="0" algn="ctr" fontAlgn="base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개인 </a:t>
            </a:r>
            <a:r>
              <a:rPr lang="en-US" altLang="ko-KR" sz="16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· </a:t>
            </a:r>
            <a:r>
              <a:rPr lang="ko-KR" altLang="en-US" sz="16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집단 형태별 현황</a:t>
            </a:r>
            <a:endParaRPr lang="ko-KR" altLang="en-US" sz="1600" b="1" kern="0" spc="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3041117A-B777-4A3D-B5CD-182F243CE7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207726" y="2422957"/>
            <a:ext cx="4728548" cy="322190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7C26927-E35B-467F-B46A-6690EF2D4FD4}"/>
              </a:ext>
            </a:extLst>
          </p:cNvPr>
          <p:cNvSpPr txBox="1"/>
          <p:nvPr/>
        </p:nvSpPr>
        <p:spPr>
          <a:xfrm>
            <a:off x="5580112" y="2312106"/>
            <a:ext cx="1164057" cy="2231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000" kern="0" spc="-50" dirty="0">
                <a:solidFill>
                  <a:srgbClr val="000000"/>
                </a:solidFill>
                <a:effectLst/>
                <a:latin typeface="나눔고딕OTF Light" panose="020D0904000000000000" pitchFamily="34" charset="-127"/>
                <a:ea typeface="나눔고딕OTF Light" panose="020D0904000000000000" pitchFamily="34" charset="-127"/>
              </a:rPr>
              <a:t>(N=131) </a:t>
            </a:r>
          </a:p>
        </p:txBody>
      </p:sp>
    </p:spTree>
    <p:extLst>
      <p:ext uri="{BB962C8B-B14F-4D97-AF65-F5344CB8AC3E}">
        <p14:creationId xmlns:p14="http://schemas.microsoft.com/office/powerpoint/2010/main" val="1409544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435DEA44-389E-4745-BC53-906C049273BE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9B092-5DE9-4E4B-ABD6-CFA84BF769A8}"/>
              </a:ext>
            </a:extLst>
          </p:cNvPr>
          <p:cNvSpPr txBox="1"/>
          <p:nvPr/>
        </p:nvSpPr>
        <p:spPr>
          <a:xfrm>
            <a:off x="6404378" y="2564904"/>
            <a:ext cx="1164057" cy="2231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000" kern="0" spc="-50" dirty="0">
                <a:solidFill>
                  <a:srgbClr val="000000"/>
                </a:solidFill>
                <a:effectLst/>
                <a:latin typeface="나눔고딕OTF Light" panose="020D0904000000000000" pitchFamily="34" charset="-127"/>
                <a:ea typeface="나눔고딕OTF Light" panose="020D0904000000000000" pitchFamily="34" charset="-127"/>
              </a:rPr>
              <a:t>(N=131)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4AB888-8870-4FD4-B747-C4F46C4B5A4B}"/>
              </a:ext>
            </a:extLst>
          </p:cNvPr>
          <p:cNvSpPr txBox="1"/>
          <p:nvPr/>
        </p:nvSpPr>
        <p:spPr>
          <a:xfrm>
            <a:off x="1547665" y="5828794"/>
            <a:ext cx="6136522" cy="6522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 latinLnBrk="0">
              <a:lnSpc>
                <a:spcPct val="160000"/>
              </a:lnSpc>
            </a:pPr>
            <a:r>
              <a:rPr lang="en-US" altLang="ko-KR" sz="1400" b="1" kern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[ 그림-7 ]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유형별 현황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(’16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~’18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400" kern="0" spc="-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4B625B-9F43-4AEF-8472-F5256F8EB25D}"/>
              </a:ext>
            </a:extLst>
          </p:cNvPr>
          <p:cNvSpPr txBox="1"/>
          <p:nvPr/>
        </p:nvSpPr>
        <p:spPr>
          <a:xfrm>
            <a:off x="747737" y="1196752"/>
            <a:ext cx="2219518" cy="36990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indent="0" algn="ctr" fontAlgn="base" latinLnBrk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-5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유형별 현황</a:t>
            </a:r>
            <a:endParaRPr lang="ko-KR" altLang="en-US" sz="1600" kern="0" spc="0" dirty="0">
              <a:solidFill>
                <a:schemeClr val="bg1"/>
              </a:solidFill>
              <a:effectLst/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B7E930-433B-4B8C-9E35-12B9B5DB1AF3}"/>
              </a:ext>
            </a:extLst>
          </p:cNvPr>
          <p:cNvSpPr txBox="1"/>
          <p:nvPr/>
        </p:nvSpPr>
        <p:spPr>
          <a:xfrm>
            <a:off x="828000" y="1762899"/>
            <a:ext cx="761040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최근 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3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년간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en-US" altLang="ko-KR" sz="1400" kern="0" spc="-1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’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16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년∼</a:t>
            </a:r>
            <a:r>
              <a:rPr lang="en-US" altLang="ko-KR" sz="1400" kern="0" spc="-1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’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18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유형별 분포는 복합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(2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가지 이상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이 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50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명으로 가장 많았으며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성적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괴롭힘 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22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정신적인 괴롭힘 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18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경제적인 괴롭힘 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11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과대한 요구 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10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 순으로 나타남</a:t>
            </a:r>
            <a:endParaRPr lang="ko-KR" altLang="en-US" sz="1400" kern="0" spc="-50" dirty="0">
              <a:solidFill>
                <a:srgbClr val="000000"/>
              </a:solidFill>
              <a:effectLst/>
              <a:latin typeface="바탕체" panose="02030609000101010101" pitchFamily="17" charset="-127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A3E5060A-62E6-459E-BE51-5BB0DC1D7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1867280"/>
            <a:ext cx="162000" cy="162000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9C47DD0D-A401-4A0A-B377-2CD97045FBB4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AFF39A41-44E5-4E47-9136-DAFBB77FBA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C2DDDF2-41D1-483F-8A9A-322B129CF7A6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D5D9BC-7C3B-449B-B18C-04C5EAD7E1B3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14FAFE38-BA91-49B1-B16F-2B4DD96417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D87DAA04-AF83-4CE1-B737-967902F646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475656" y="2716946"/>
            <a:ext cx="6120537" cy="305139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EBEC5623-3661-4AB2-8B5B-FC15B3CD1E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02210" y="1302873"/>
            <a:ext cx="1346490" cy="30776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DB1C8E2-DAA2-4E7A-9E4D-3B1C88D071DF}"/>
              </a:ext>
            </a:extLst>
          </p:cNvPr>
          <p:cNvSpPr txBox="1"/>
          <p:nvPr/>
        </p:nvSpPr>
        <p:spPr>
          <a:xfrm>
            <a:off x="719570" y="1341053"/>
            <a:ext cx="1111771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indent="0" algn="ctr" fontAlgn="base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유형별 현황</a:t>
            </a:r>
            <a:endParaRPr lang="ko-KR" altLang="en-US" sz="1600" b="1" kern="0" spc="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7863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그림 39">
            <a:extLst>
              <a:ext uri="{FF2B5EF4-FFF2-40B4-BE49-F238E27FC236}">
                <a16:creationId xmlns:a16="http://schemas.microsoft.com/office/drawing/2014/main" id="{0969469C-FD7C-4C45-AA86-9293D64565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452" y="1308946"/>
            <a:ext cx="2983986" cy="2214054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ED0196AF-A2E9-484D-8EE5-A8932827489B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E7978BC-851A-4837-B5DF-2A0AB215C3E3}"/>
              </a:ext>
            </a:extLst>
          </p:cNvPr>
          <p:cNvGrpSpPr/>
          <p:nvPr/>
        </p:nvGrpSpPr>
        <p:grpSpPr>
          <a:xfrm>
            <a:off x="515810" y="1303200"/>
            <a:ext cx="8016629" cy="4762595"/>
            <a:chOff x="515810" y="1340768"/>
            <a:chExt cx="8016629" cy="4762595"/>
          </a:xfrm>
        </p:grpSpPr>
        <p:grpSp>
          <p:nvGrpSpPr>
            <p:cNvPr id="16" name="그래픽 44">
              <a:extLst>
                <a:ext uri="{FF2B5EF4-FFF2-40B4-BE49-F238E27FC236}">
                  <a16:creationId xmlns:a16="http://schemas.microsoft.com/office/drawing/2014/main" id="{706479D2-0127-4C2C-96F3-801E0FA914AA}"/>
                </a:ext>
              </a:extLst>
            </p:cNvPr>
            <p:cNvGrpSpPr/>
            <p:nvPr/>
          </p:nvGrpSpPr>
          <p:grpSpPr>
            <a:xfrm>
              <a:off x="539552" y="1340768"/>
              <a:ext cx="5008900" cy="615935"/>
              <a:chOff x="576559" y="1267231"/>
              <a:chExt cx="6105979" cy="750841"/>
            </a:xfrm>
          </p:grpSpPr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8A6C923A-42E1-4C57-BE73-49C974A7DC7F}"/>
                  </a:ext>
                </a:extLst>
              </p:cNvPr>
              <p:cNvSpPr/>
              <p:nvPr/>
            </p:nvSpPr>
            <p:spPr>
              <a:xfrm>
                <a:off x="680884" y="1267231"/>
                <a:ext cx="3761035" cy="672415"/>
              </a:xfrm>
              <a:custGeom>
                <a:avLst/>
                <a:gdLst>
                  <a:gd name="connsiteX0" fmla="*/ 0 w 2735871"/>
                  <a:gd name="connsiteY0" fmla="*/ 0 h 672415"/>
                  <a:gd name="connsiteX1" fmla="*/ 2735871 w 2735871"/>
                  <a:gd name="connsiteY1" fmla="*/ 0 h 672415"/>
                  <a:gd name="connsiteX2" fmla="*/ 2735871 w 2735871"/>
                  <a:gd name="connsiteY2" fmla="*/ 672416 h 672415"/>
                  <a:gd name="connsiteX3" fmla="*/ 0 w 2735871"/>
                  <a:gd name="connsiteY3" fmla="*/ 672416 h 67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5871" h="672415">
                    <a:moveTo>
                      <a:pt x="0" y="0"/>
                    </a:moveTo>
                    <a:lnTo>
                      <a:pt x="2735871" y="0"/>
                    </a:lnTo>
                    <a:lnTo>
                      <a:pt x="2735871" y="672416"/>
                    </a:lnTo>
                    <a:lnTo>
                      <a:pt x="0" y="672416"/>
                    </a:lnTo>
                    <a:close/>
                  </a:path>
                </a:pathLst>
              </a:custGeom>
              <a:solidFill>
                <a:srgbClr val="EFEFE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DB13FF23-5299-4671-A810-8B8A5192C6CA}"/>
                  </a:ext>
                </a:extLst>
              </p:cNvPr>
              <p:cNvSpPr/>
              <p:nvPr/>
            </p:nvSpPr>
            <p:spPr>
              <a:xfrm>
                <a:off x="3940008" y="1268206"/>
                <a:ext cx="2742530" cy="671440"/>
              </a:xfrm>
              <a:custGeom>
                <a:avLst/>
                <a:gdLst>
                  <a:gd name="connsiteX0" fmla="*/ 2735871 w 2735871"/>
                  <a:gd name="connsiteY0" fmla="*/ 553377 h 672415"/>
                  <a:gd name="connsiteX1" fmla="*/ 2616833 w 2735871"/>
                  <a:gd name="connsiteY1" fmla="*/ 672416 h 672415"/>
                  <a:gd name="connsiteX2" fmla="*/ 119039 w 2735871"/>
                  <a:gd name="connsiteY2" fmla="*/ 672416 h 672415"/>
                  <a:gd name="connsiteX3" fmla="*/ 0 w 2735871"/>
                  <a:gd name="connsiteY3" fmla="*/ 553377 h 672415"/>
                  <a:gd name="connsiteX4" fmla="*/ 0 w 2735871"/>
                  <a:gd name="connsiteY4" fmla="*/ 119039 h 672415"/>
                  <a:gd name="connsiteX5" fmla="*/ 119039 w 2735871"/>
                  <a:gd name="connsiteY5" fmla="*/ 0 h 672415"/>
                  <a:gd name="connsiteX6" fmla="*/ 2616784 w 2735871"/>
                  <a:gd name="connsiteY6" fmla="*/ 0 h 672415"/>
                  <a:gd name="connsiteX7" fmla="*/ 2735823 w 2735871"/>
                  <a:gd name="connsiteY7" fmla="*/ 119039 h 672415"/>
                  <a:gd name="connsiteX8" fmla="*/ 2735823 w 2735871"/>
                  <a:gd name="connsiteY8" fmla="*/ 553377 h 67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35871" h="672415">
                    <a:moveTo>
                      <a:pt x="2735871" y="553377"/>
                    </a:moveTo>
                    <a:cubicBezTo>
                      <a:pt x="2735871" y="618877"/>
                      <a:pt x="2682284" y="672416"/>
                      <a:pt x="2616833" y="672416"/>
                    </a:cubicBezTo>
                    <a:lnTo>
                      <a:pt x="119039" y="672416"/>
                    </a:lnTo>
                    <a:cubicBezTo>
                      <a:pt x="53539" y="672416"/>
                      <a:pt x="0" y="618829"/>
                      <a:pt x="0" y="553377"/>
                    </a:cubicBezTo>
                    <a:lnTo>
                      <a:pt x="0" y="119039"/>
                    </a:lnTo>
                    <a:cubicBezTo>
                      <a:pt x="0" y="53587"/>
                      <a:pt x="53587" y="0"/>
                      <a:pt x="119039" y="0"/>
                    </a:cubicBezTo>
                    <a:lnTo>
                      <a:pt x="2616784" y="0"/>
                    </a:lnTo>
                    <a:cubicBezTo>
                      <a:pt x="2682284" y="0"/>
                      <a:pt x="2735823" y="53587"/>
                      <a:pt x="2735823" y="119039"/>
                    </a:cubicBezTo>
                    <a:lnTo>
                      <a:pt x="2735823" y="553377"/>
                    </a:lnTo>
                    <a:close/>
                  </a:path>
                </a:pathLst>
              </a:custGeom>
              <a:solidFill>
                <a:srgbClr val="EFEFE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CFF24090-1DBB-4C0C-BED5-80EA41A0EA6D}"/>
                  </a:ext>
                </a:extLst>
              </p:cNvPr>
              <p:cNvSpPr/>
              <p:nvPr/>
            </p:nvSpPr>
            <p:spPr>
              <a:xfrm>
                <a:off x="576559" y="1348744"/>
                <a:ext cx="606192" cy="669328"/>
              </a:xfrm>
              <a:custGeom>
                <a:avLst/>
                <a:gdLst>
                  <a:gd name="connsiteX0" fmla="*/ 0 w 606192"/>
                  <a:gd name="connsiteY0" fmla="*/ 511510 h 669328"/>
                  <a:gd name="connsiteX1" fmla="*/ 126419 w 606192"/>
                  <a:gd name="connsiteY1" fmla="*/ 669329 h 669328"/>
                  <a:gd name="connsiteX2" fmla="*/ 436509 w 606192"/>
                  <a:gd name="connsiteY2" fmla="*/ 669329 h 669328"/>
                  <a:gd name="connsiteX3" fmla="*/ 606192 w 606192"/>
                  <a:gd name="connsiteY3" fmla="*/ 375445 h 669328"/>
                  <a:gd name="connsiteX4" fmla="*/ 436509 w 606192"/>
                  <a:gd name="connsiteY4" fmla="*/ 81562 h 669328"/>
                  <a:gd name="connsiteX5" fmla="*/ 104328 w 606192"/>
                  <a:gd name="connsiteY5" fmla="*/ 81562 h 669328"/>
                  <a:gd name="connsiteX6" fmla="*/ 81514 w 606192"/>
                  <a:gd name="connsiteY6" fmla="*/ 81562 h 669328"/>
                  <a:gd name="connsiteX7" fmla="*/ 0 w 606192"/>
                  <a:gd name="connsiteY7" fmla="*/ 0 h 669328"/>
                  <a:gd name="connsiteX8" fmla="*/ 0 w 606192"/>
                  <a:gd name="connsiteY8" fmla="*/ 511510 h 66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6192" h="669328">
                    <a:moveTo>
                      <a:pt x="0" y="511510"/>
                    </a:moveTo>
                    <a:cubicBezTo>
                      <a:pt x="0" y="598667"/>
                      <a:pt x="56626" y="669329"/>
                      <a:pt x="126419" y="669329"/>
                    </a:cubicBezTo>
                    <a:lnTo>
                      <a:pt x="436509" y="669329"/>
                    </a:lnTo>
                    <a:lnTo>
                      <a:pt x="606192" y="375445"/>
                    </a:lnTo>
                    <a:lnTo>
                      <a:pt x="436509" y="81562"/>
                    </a:lnTo>
                    <a:lnTo>
                      <a:pt x="104328" y="81562"/>
                    </a:lnTo>
                    <a:lnTo>
                      <a:pt x="81514" y="81562"/>
                    </a:lnTo>
                    <a:cubicBezTo>
                      <a:pt x="36512" y="81562"/>
                      <a:pt x="0" y="45050"/>
                      <a:pt x="0" y="0"/>
                    </a:cubicBezTo>
                    <a:lnTo>
                      <a:pt x="0" y="511510"/>
                    </a:lnTo>
                    <a:close/>
                  </a:path>
                </a:pathLst>
              </a:custGeom>
              <a:solidFill>
                <a:srgbClr val="7A82B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2491F59F-D693-4FDF-BB44-F6B34C917DD2}"/>
                  </a:ext>
                </a:extLst>
              </p:cNvPr>
              <p:cNvSpPr/>
              <p:nvPr/>
            </p:nvSpPr>
            <p:spPr>
              <a:xfrm>
                <a:off x="576559" y="1267231"/>
                <a:ext cx="104279" cy="163027"/>
              </a:xfrm>
              <a:custGeom>
                <a:avLst/>
                <a:gdLst>
                  <a:gd name="connsiteX0" fmla="*/ 0 w 104279"/>
                  <a:gd name="connsiteY0" fmla="*/ 81514 h 163027"/>
                  <a:gd name="connsiteX1" fmla="*/ 81514 w 104279"/>
                  <a:gd name="connsiteY1" fmla="*/ 163027 h 163027"/>
                  <a:gd name="connsiteX2" fmla="*/ 104280 w 104279"/>
                  <a:gd name="connsiteY2" fmla="*/ 163027 h 163027"/>
                  <a:gd name="connsiteX3" fmla="*/ 104280 w 104279"/>
                  <a:gd name="connsiteY3" fmla="*/ 0 h 163027"/>
                  <a:gd name="connsiteX4" fmla="*/ 81514 w 104279"/>
                  <a:gd name="connsiteY4" fmla="*/ 0 h 163027"/>
                  <a:gd name="connsiteX5" fmla="*/ 0 w 104279"/>
                  <a:gd name="connsiteY5" fmla="*/ 81514 h 163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279" h="163027">
                    <a:moveTo>
                      <a:pt x="0" y="81514"/>
                    </a:moveTo>
                    <a:cubicBezTo>
                      <a:pt x="0" y="126563"/>
                      <a:pt x="36512" y="163027"/>
                      <a:pt x="81514" y="163027"/>
                    </a:cubicBezTo>
                    <a:lnTo>
                      <a:pt x="104280" y="163027"/>
                    </a:lnTo>
                    <a:lnTo>
                      <a:pt x="104280" y="0"/>
                    </a:lnTo>
                    <a:lnTo>
                      <a:pt x="81514" y="0"/>
                    </a:lnTo>
                    <a:cubicBezTo>
                      <a:pt x="36512" y="0"/>
                      <a:pt x="0" y="36512"/>
                      <a:pt x="0" y="81514"/>
                    </a:cubicBezTo>
                    <a:close/>
                  </a:path>
                </a:pathLst>
              </a:custGeom>
              <a:solidFill>
                <a:srgbClr val="43418A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9A248B2-7409-4EBD-86B4-99ABCCDECA85}"/>
                </a:ext>
              </a:extLst>
            </p:cNvPr>
            <p:cNvSpPr txBox="1"/>
            <p:nvPr/>
          </p:nvSpPr>
          <p:spPr>
            <a:xfrm>
              <a:off x="1041663" y="1407240"/>
              <a:ext cx="468246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o-KR" altLang="en-US" sz="2500" dirty="0">
                  <a:solidFill>
                    <a:srgbClr val="7A82BF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직장 내 괴롭힘 유형 및 재해 사례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326602C-2D75-4088-A70D-D72523311532}"/>
                </a:ext>
              </a:extLst>
            </p:cNvPr>
            <p:cNvSpPr txBox="1"/>
            <p:nvPr/>
          </p:nvSpPr>
          <p:spPr>
            <a:xfrm>
              <a:off x="515810" y="1535268"/>
              <a:ext cx="599806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2100" dirty="0">
                  <a:solidFill>
                    <a:schemeClr val="bg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04</a:t>
              </a:r>
              <a:endParaRPr lang="ko-KR" altLang="en-US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8826B98-0360-47A5-AE93-A117636DE8F0}"/>
                </a:ext>
              </a:extLst>
            </p:cNvPr>
            <p:cNvSpPr txBox="1"/>
            <p:nvPr/>
          </p:nvSpPr>
          <p:spPr>
            <a:xfrm>
              <a:off x="602210" y="2158117"/>
              <a:ext cx="7930228" cy="31912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just" fontAlgn="base">
                <a:lnSpc>
                  <a:spcPct val="151000"/>
                </a:lnSpc>
                <a:spcBef>
                  <a:spcPts val="1500"/>
                </a:spcBef>
              </a:pPr>
              <a:r>
                <a:rPr lang="ko-KR" altLang="en-US" sz="1500" b="1" kern="0" spc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➊</a:t>
              </a:r>
              <a:r>
                <a:rPr lang="ko-KR" altLang="en-US" sz="1500" b="1" kern="0" spc="0" dirty="0">
                  <a:solidFill>
                    <a:srgbClr val="7A82BF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7A82BF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신체 괴롭힘</a:t>
              </a:r>
              <a:r>
                <a:rPr lang="en-US" altLang="ko-KR" sz="1500" kern="0" spc="-50" dirty="0">
                  <a:solidFill>
                    <a:srgbClr val="7A82BF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</a:t>
              </a:r>
              <a:r>
                <a:rPr lang="ko-KR" altLang="en-US" sz="1500" kern="0" spc="-50" dirty="0">
                  <a:solidFill>
                    <a:srgbClr val="7A82BF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폭행 </a:t>
              </a:r>
              <a:r>
                <a:rPr lang="en-US" altLang="ko-KR" sz="1500" kern="0" spc="-50" dirty="0">
                  <a:solidFill>
                    <a:srgbClr val="7A82BF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· </a:t>
              </a:r>
              <a:r>
                <a:rPr lang="ko-KR" altLang="en-US" sz="1500" kern="0" spc="-50" dirty="0">
                  <a:solidFill>
                    <a:srgbClr val="7A82BF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상해</a:t>
              </a:r>
              <a:r>
                <a:rPr lang="en-US" altLang="ko-KR" sz="1500" kern="0" spc="-50" dirty="0">
                  <a:solidFill>
                    <a:srgbClr val="7A82BF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)</a:t>
              </a:r>
              <a:endParaRPr lang="ko-KR" altLang="en-US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F0D59A0-12F0-4865-9C47-2DB59EA86CB8}"/>
                </a:ext>
              </a:extLst>
            </p:cNvPr>
            <p:cNvSpPr txBox="1"/>
            <p:nvPr/>
          </p:nvSpPr>
          <p:spPr>
            <a:xfrm>
              <a:off x="828000" y="2564904"/>
              <a:ext cx="4392072" cy="6145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R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직접적 폭행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물건을 던지는 등의 공격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붙잡음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감금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신체에 </a:t>
              </a:r>
              <a:r>
                <a:rPr lang="ko-KR" altLang="en-US" sz="1400" kern="0" spc="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위해를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가하는 행위</a:t>
              </a: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위압적 태도 등</a:t>
              </a:r>
            </a:p>
          </p:txBody>
        </p:sp>
        <p:pic>
          <p:nvPicPr>
            <p:cNvPr id="26" name="그래픽 25">
              <a:extLst>
                <a:ext uri="{FF2B5EF4-FFF2-40B4-BE49-F238E27FC236}">
                  <a16:creationId xmlns:a16="http://schemas.microsoft.com/office/drawing/2014/main" id="{3BCA5086-60A0-4902-A83B-C2DF081FFC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602210" y="2661992"/>
              <a:ext cx="162000" cy="162000"/>
            </a:xfrm>
            <a:prstGeom prst="rect">
              <a:avLst/>
            </a:prstGeom>
          </p:spPr>
        </p:pic>
        <p:grpSp>
          <p:nvGrpSpPr>
            <p:cNvPr id="30" name="그래픽 28">
              <a:extLst>
                <a:ext uri="{FF2B5EF4-FFF2-40B4-BE49-F238E27FC236}">
                  <a16:creationId xmlns:a16="http://schemas.microsoft.com/office/drawing/2014/main" id="{67440281-4B93-48D7-8CD0-02BBD0D1CDFA}"/>
                </a:ext>
              </a:extLst>
            </p:cNvPr>
            <p:cNvGrpSpPr/>
            <p:nvPr/>
          </p:nvGrpSpPr>
          <p:grpSpPr>
            <a:xfrm>
              <a:off x="828001" y="3532503"/>
              <a:ext cx="7704438" cy="2570860"/>
              <a:chOff x="828000" y="3198501"/>
              <a:chExt cx="7872687" cy="2570860"/>
            </a:xfrm>
          </p:grpSpPr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25E86FAB-EEB3-4EEB-850A-F3B3B6888A20}"/>
                  </a:ext>
                </a:extLst>
              </p:cNvPr>
              <p:cNvSpPr/>
              <p:nvPr/>
            </p:nvSpPr>
            <p:spPr>
              <a:xfrm>
                <a:off x="828000" y="3198501"/>
                <a:ext cx="7872687" cy="1828407"/>
              </a:xfrm>
              <a:custGeom>
                <a:avLst/>
                <a:gdLst>
                  <a:gd name="connsiteX0" fmla="*/ 152308 w 7872687"/>
                  <a:gd name="connsiteY0" fmla="*/ 0 h 1828407"/>
                  <a:gd name="connsiteX1" fmla="*/ 0 w 7872687"/>
                  <a:gd name="connsiteY1" fmla="*/ 152308 h 1828407"/>
                  <a:gd name="connsiteX2" fmla="*/ 0 w 7872687"/>
                  <a:gd name="connsiteY2" fmla="*/ 1676100 h 1828407"/>
                  <a:gd name="connsiteX3" fmla="*/ 152308 w 7872687"/>
                  <a:gd name="connsiteY3" fmla="*/ 1828407 h 1828407"/>
                  <a:gd name="connsiteX4" fmla="*/ 7720380 w 7872687"/>
                  <a:gd name="connsiteY4" fmla="*/ 1828407 h 1828407"/>
                  <a:gd name="connsiteX5" fmla="*/ 7872688 w 7872687"/>
                  <a:gd name="connsiteY5" fmla="*/ 1676100 h 1828407"/>
                  <a:gd name="connsiteX6" fmla="*/ 7872688 w 7872687"/>
                  <a:gd name="connsiteY6" fmla="*/ 152308 h 1828407"/>
                  <a:gd name="connsiteX7" fmla="*/ 7720380 w 7872687"/>
                  <a:gd name="connsiteY7" fmla="*/ 0 h 1828407"/>
                  <a:gd name="connsiteX8" fmla="*/ 152308 w 7872687"/>
                  <a:gd name="connsiteY8" fmla="*/ 0 h 182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2687" h="1828407">
                    <a:moveTo>
                      <a:pt x="152308" y="0"/>
                    </a:moveTo>
                    <a:cubicBezTo>
                      <a:pt x="68270" y="0"/>
                      <a:pt x="0" y="68270"/>
                      <a:pt x="0" y="152308"/>
                    </a:cubicBezTo>
                    <a:lnTo>
                      <a:pt x="0" y="1676100"/>
                    </a:lnTo>
                    <a:cubicBezTo>
                      <a:pt x="0" y="1760317"/>
                      <a:pt x="68270" y="1828407"/>
                      <a:pt x="152308" y="1828407"/>
                    </a:cubicBezTo>
                    <a:lnTo>
                      <a:pt x="7720380" y="1828407"/>
                    </a:lnTo>
                    <a:cubicBezTo>
                      <a:pt x="7804597" y="1828407"/>
                      <a:pt x="7872688" y="1760138"/>
                      <a:pt x="7872688" y="1676100"/>
                    </a:cubicBezTo>
                    <a:lnTo>
                      <a:pt x="7872688" y="152308"/>
                    </a:lnTo>
                    <a:cubicBezTo>
                      <a:pt x="7872688" y="68090"/>
                      <a:pt x="7804418" y="0"/>
                      <a:pt x="7720380" y="0"/>
                    </a:cubicBezTo>
                    <a:lnTo>
                      <a:pt x="152308" y="0"/>
                    </a:lnTo>
                    <a:close/>
                  </a:path>
                </a:pathLst>
              </a:custGeom>
              <a:solidFill>
                <a:srgbClr val="EFEFEF"/>
              </a:solidFill>
              <a:ln w="179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731AF17D-5304-416B-94AC-5ABB39388AAB}"/>
                  </a:ext>
                </a:extLst>
              </p:cNvPr>
              <p:cNvSpPr/>
              <p:nvPr/>
            </p:nvSpPr>
            <p:spPr>
              <a:xfrm>
                <a:off x="828000" y="3940954"/>
                <a:ext cx="7872687" cy="1828407"/>
              </a:xfrm>
              <a:custGeom>
                <a:avLst/>
                <a:gdLst>
                  <a:gd name="connsiteX0" fmla="*/ 152308 w 7872687"/>
                  <a:gd name="connsiteY0" fmla="*/ 0 h 1828407"/>
                  <a:gd name="connsiteX1" fmla="*/ 0 w 7872687"/>
                  <a:gd name="connsiteY1" fmla="*/ 152308 h 1828407"/>
                  <a:gd name="connsiteX2" fmla="*/ 0 w 7872687"/>
                  <a:gd name="connsiteY2" fmla="*/ 1676100 h 1828407"/>
                  <a:gd name="connsiteX3" fmla="*/ 152308 w 7872687"/>
                  <a:gd name="connsiteY3" fmla="*/ 1828407 h 1828407"/>
                  <a:gd name="connsiteX4" fmla="*/ 7720380 w 7872687"/>
                  <a:gd name="connsiteY4" fmla="*/ 1828407 h 1828407"/>
                  <a:gd name="connsiteX5" fmla="*/ 7872688 w 7872687"/>
                  <a:gd name="connsiteY5" fmla="*/ 1676100 h 1828407"/>
                  <a:gd name="connsiteX6" fmla="*/ 7872688 w 7872687"/>
                  <a:gd name="connsiteY6" fmla="*/ 152308 h 1828407"/>
                  <a:gd name="connsiteX7" fmla="*/ 7720380 w 7872687"/>
                  <a:gd name="connsiteY7" fmla="*/ 0 h 1828407"/>
                  <a:gd name="connsiteX8" fmla="*/ 152308 w 7872687"/>
                  <a:gd name="connsiteY8" fmla="*/ 0 h 182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2687" h="1828407">
                    <a:moveTo>
                      <a:pt x="152308" y="0"/>
                    </a:moveTo>
                    <a:cubicBezTo>
                      <a:pt x="68090" y="0"/>
                      <a:pt x="0" y="68270"/>
                      <a:pt x="0" y="152308"/>
                    </a:cubicBezTo>
                    <a:lnTo>
                      <a:pt x="0" y="1676100"/>
                    </a:lnTo>
                    <a:cubicBezTo>
                      <a:pt x="0" y="1760317"/>
                      <a:pt x="68270" y="1828407"/>
                      <a:pt x="152308" y="1828407"/>
                    </a:cubicBezTo>
                    <a:lnTo>
                      <a:pt x="7720380" y="1828407"/>
                    </a:lnTo>
                    <a:cubicBezTo>
                      <a:pt x="7804597" y="1828407"/>
                      <a:pt x="7872688" y="1760138"/>
                      <a:pt x="7872688" y="1676100"/>
                    </a:cubicBezTo>
                    <a:lnTo>
                      <a:pt x="7872688" y="152308"/>
                    </a:lnTo>
                    <a:cubicBezTo>
                      <a:pt x="7872688" y="68090"/>
                      <a:pt x="7804418" y="0"/>
                      <a:pt x="7720380" y="0"/>
                    </a:cubicBezTo>
                    <a:lnTo>
                      <a:pt x="152308" y="0"/>
                    </a:lnTo>
                    <a:close/>
                  </a:path>
                </a:pathLst>
              </a:custGeom>
              <a:solidFill>
                <a:srgbClr val="EFEFEF"/>
              </a:solidFill>
              <a:ln w="179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</p:grpSp>
        <p:pic>
          <p:nvPicPr>
            <p:cNvPr id="33" name="그래픽 32">
              <a:extLst>
                <a:ext uri="{FF2B5EF4-FFF2-40B4-BE49-F238E27FC236}">
                  <a16:creationId xmlns:a16="http://schemas.microsoft.com/office/drawing/2014/main" id="{3767E05B-1ACB-43DF-83C3-F19DE3BBC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226303" y="3725530"/>
              <a:ext cx="668951" cy="351545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6F2E80-BBAA-4BB0-A7E6-73E836E10EB5}"/>
                </a:ext>
              </a:extLst>
            </p:cNvPr>
            <p:cNvSpPr txBox="1"/>
            <p:nvPr/>
          </p:nvSpPr>
          <p:spPr>
            <a:xfrm>
              <a:off x="1342800" y="3839168"/>
              <a:ext cx="469571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just" fontAlgn="base">
                <a:spcBef>
                  <a:spcPts val="1500"/>
                </a:spcBef>
              </a:pPr>
              <a:r>
                <a:rPr lang="ko-KR" altLang="en-US" sz="1200" b="1" kern="0" spc="-50" dirty="0">
                  <a:solidFill>
                    <a:schemeClr val="bg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사례 </a:t>
              </a:r>
              <a:r>
                <a:rPr lang="en-US" altLang="ko-KR" sz="1200" b="1" kern="0" spc="-50" dirty="0">
                  <a:solidFill>
                    <a:schemeClr val="bg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1</a:t>
              </a:r>
              <a:endPara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22213EE-56C1-4E82-9D7C-448F19074A14}"/>
                </a:ext>
              </a:extLst>
            </p:cNvPr>
            <p:cNvSpPr txBox="1"/>
            <p:nvPr/>
          </p:nvSpPr>
          <p:spPr>
            <a:xfrm>
              <a:off x="1991018" y="3775724"/>
              <a:ext cx="6192000" cy="89184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R="0" indent="0" algn="just" fontAlgn="base" latinLnBrk="1">
                <a:lnSpc>
                  <a:spcPts val="24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300" kern="0" spc="-10" dirty="0">
                  <a:solidFill>
                    <a:srgbClr val="000000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재해자가 업무과다로 근로조건 개선에 대해 팀장에게 문제를 제기하자</a:t>
              </a:r>
              <a:r>
                <a:rPr lang="en-US" altLang="ko-KR" sz="1300" kern="0" spc="-10" dirty="0">
                  <a:solidFill>
                    <a:srgbClr val="000000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, </a:t>
              </a:r>
              <a:r>
                <a:rPr lang="ko-KR" altLang="en-US" sz="1300" kern="0" spc="-10" dirty="0">
                  <a:solidFill>
                    <a:srgbClr val="000000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팀장이 선반 위에 있던 </a:t>
              </a:r>
              <a:r>
                <a:rPr lang="ko-KR" altLang="en-US" sz="1300" kern="0" spc="-50" dirty="0">
                  <a:solidFill>
                    <a:srgbClr val="000000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칼을 들고 두 번 휘두르며 위협을 가했고</a:t>
              </a:r>
              <a:r>
                <a:rPr lang="en-US" altLang="ko-KR" sz="1300" kern="0" spc="-50" dirty="0">
                  <a:solidFill>
                    <a:srgbClr val="000000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, </a:t>
              </a:r>
              <a:r>
                <a:rPr lang="ko-KR" altLang="en-US" sz="1300" kern="0" spc="-50" dirty="0">
                  <a:solidFill>
                    <a:srgbClr val="000000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재해자는 생명의 위협을 느낀 이후 불안</a:t>
              </a:r>
              <a:r>
                <a:rPr lang="en-US" altLang="ko-KR" sz="1300" kern="0" spc="-50" dirty="0">
                  <a:solidFill>
                    <a:srgbClr val="000000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‧</a:t>
              </a:r>
              <a:r>
                <a:rPr lang="ko-KR" altLang="en-US" sz="1300" kern="0" spc="-50" dirty="0">
                  <a:solidFill>
                    <a:srgbClr val="000000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불면 등 정신적 </a:t>
              </a:r>
              <a:r>
                <a:rPr lang="ko-KR" altLang="en-US" sz="1300" kern="0" spc="-20" dirty="0">
                  <a:solidFill>
                    <a:srgbClr val="000000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스트레스를 </a:t>
              </a:r>
              <a:r>
                <a:rPr lang="ko-KR" altLang="en-US" sz="1300" kern="0" spc="-10" dirty="0">
                  <a:solidFill>
                    <a:srgbClr val="000000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받음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8FA059E-E859-471E-88B9-D8F693037286}"/>
                </a:ext>
              </a:extLst>
            </p:cNvPr>
            <p:cNvSpPr txBox="1"/>
            <p:nvPr/>
          </p:nvSpPr>
          <p:spPr>
            <a:xfrm>
              <a:off x="1991018" y="4948162"/>
              <a:ext cx="6192000" cy="896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R="0" indent="0" algn="just" fontAlgn="base" latinLnBrk="1">
                <a:lnSpc>
                  <a:spcPts val="24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300" dirty="0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부회장이 운전기사에게 운전이 마음에 들지 않는다며 지속적으로 폭언</a:t>
              </a:r>
              <a:r>
                <a:rPr lang="en-US" altLang="ko-KR" sz="1300" dirty="0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, </a:t>
              </a:r>
              <a:r>
                <a:rPr lang="ko-KR" altLang="en-US" sz="1300" dirty="0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욕설을 하고</a:t>
              </a:r>
              <a:r>
                <a:rPr lang="en-US" altLang="ko-KR" sz="1300" dirty="0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, </a:t>
              </a:r>
              <a:r>
                <a:rPr lang="ko-KR" altLang="en-US" sz="1300" dirty="0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때로는</a:t>
              </a:r>
              <a:r>
                <a:rPr lang="en-US" altLang="ko-KR" sz="1300" dirty="0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/>
              </a:r>
              <a:br>
                <a:rPr lang="en-US" altLang="ko-KR" sz="1300" dirty="0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</a:br>
              <a:r>
                <a:rPr lang="ko-KR" altLang="en-US" sz="1300" dirty="0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운전 중인 운전기사의 머리를 뒤에서 가격하며 마구 때리기도 함</a:t>
              </a:r>
              <a:r>
                <a:rPr lang="en-US" altLang="ko-KR" sz="1300" dirty="0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. </a:t>
              </a:r>
              <a:r>
                <a:rPr lang="ko-KR" altLang="en-US" sz="1300" dirty="0" err="1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룸미러와</a:t>
              </a:r>
              <a:r>
                <a:rPr lang="ko-KR" altLang="en-US" sz="1300" dirty="0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 </a:t>
              </a:r>
              <a:r>
                <a:rPr lang="ko-KR" altLang="en-US" sz="1300" dirty="0" err="1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사이드미러를</a:t>
              </a:r>
              <a:r>
                <a:rPr lang="en-US" altLang="ko-KR" sz="1300" dirty="0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/>
              </a:r>
              <a:br>
                <a:rPr lang="en-US" altLang="ko-KR" sz="1300" dirty="0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</a:br>
              <a:r>
                <a:rPr lang="ko-KR" altLang="en-US" sz="1300" dirty="0"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접은 상태에서 운전하도록 하여 피해자는 극도의 스트레스 속에서 운전업무를 함</a:t>
              </a:r>
            </a:p>
          </p:txBody>
        </p:sp>
        <p:pic>
          <p:nvPicPr>
            <p:cNvPr id="37" name="그래픽 36">
              <a:extLst>
                <a:ext uri="{FF2B5EF4-FFF2-40B4-BE49-F238E27FC236}">
                  <a16:creationId xmlns:a16="http://schemas.microsoft.com/office/drawing/2014/main" id="{D46D15A1-C06D-4CB1-814D-D96F1EDD3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226303" y="4891023"/>
              <a:ext cx="668951" cy="351545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79F2495-D499-4755-AAF6-D6E94CA28B2B}"/>
                </a:ext>
              </a:extLst>
            </p:cNvPr>
            <p:cNvSpPr txBox="1"/>
            <p:nvPr/>
          </p:nvSpPr>
          <p:spPr>
            <a:xfrm>
              <a:off x="1342800" y="5010094"/>
              <a:ext cx="469571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just" fontAlgn="base">
                <a:spcBef>
                  <a:spcPts val="1500"/>
                </a:spcBef>
              </a:pPr>
              <a:r>
                <a:rPr lang="ko-KR" altLang="en-US" sz="1200" b="1" kern="0" spc="-50" dirty="0">
                  <a:solidFill>
                    <a:schemeClr val="bg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사례 </a:t>
              </a:r>
              <a:r>
                <a:rPr lang="en-US" altLang="ko-KR" sz="1200" b="1" kern="0" spc="-50" dirty="0">
                  <a:solidFill>
                    <a:schemeClr val="bg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2</a:t>
              </a:r>
              <a:endPara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</p:grp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294B719-3CDD-4F53-8AFD-C685AB0332AF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F70C498D-50A4-4BD1-8CBC-985096250C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7B14FFE3-8326-4E75-B01A-D300CAD5E989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8701AB6-D19E-4D44-9876-F40CB091EDC2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44" name="그래픽 43">
            <a:extLst>
              <a:ext uri="{FF2B5EF4-FFF2-40B4-BE49-F238E27FC236}">
                <a16:creationId xmlns:a16="http://schemas.microsoft.com/office/drawing/2014/main" id="{C86443CB-1537-4254-8085-CB4C10F679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58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>
            <a:extLst>
              <a:ext uri="{FF2B5EF4-FFF2-40B4-BE49-F238E27FC236}">
                <a16:creationId xmlns:a16="http://schemas.microsoft.com/office/drawing/2014/main" id="{D01523D6-305E-410B-88FE-7926BB99B8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200" y="980728"/>
            <a:ext cx="2619224" cy="22048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6F58F7-9A5B-48DC-8CF8-2971CE25CF90}"/>
              </a:ext>
            </a:extLst>
          </p:cNvPr>
          <p:cNvSpPr txBox="1"/>
          <p:nvPr/>
        </p:nvSpPr>
        <p:spPr>
          <a:xfrm>
            <a:off x="828000" y="1520980"/>
            <a:ext cx="5187298" cy="1265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부적절한 질책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문구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주의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퇴직을 권고하는 발언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누명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트집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</a:t>
            </a:r>
          </a:p>
          <a:p>
            <a:pPr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지나친 간섭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관리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불평등한 취급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재촉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폭언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협박적 발언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</a:t>
            </a:r>
          </a:p>
          <a:p>
            <a:pPr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불쾌한 언행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예의가 없는 발언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일방적 비난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고성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</a:p>
          <a:p>
            <a:pPr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부적절한 호칭 등</a:t>
            </a: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BB64ECCF-A7CA-4547-87C2-4B48E7BD9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2210" y="1618325"/>
            <a:ext cx="162000" cy="162000"/>
          </a:xfrm>
          <a:prstGeom prst="rect">
            <a:avLst/>
          </a:prstGeom>
        </p:spPr>
      </p:pic>
      <p:grpSp>
        <p:nvGrpSpPr>
          <p:cNvPr id="4" name="그래픽 28">
            <a:extLst>
              <a:ext uri="{FF2B5EF4-FFF2-40B4-BE49-F238E27FC236}">
                <a16:creationId xmlns:a16="http://schemas.microsoft.com/office/drawing/2014/main" id="{BA40184E-EA5C-4200-AB08-9032585E8F5A}"/>
              </a:ext>
            </a:extLst>
          </p:cNvPr>
          <p:cNvGrpSpPr/>
          <p:nvPr/>
        </p:nvGrpSpPr>
        <p:grpSpPr>
          <a:xfrm>
            <a:off x="828000" y="3151218"/>
            <a:ext cx="7704000" cy="2294006"/>
            <a:chOff x="828000" y="3169105"/>
            <a:chExt cx="7872687" cy="2294006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E7277DD-096F-462B-87D1-3A06BA9A8676}"/>
                </a:ext>
              </a:extLst>
            </p:cNvPr>
            <p:cNvSpPr/>
            <p:nvPr/>
          </p:nvSpPr>
          <p:spPr>
            <a:xfrm>
              <a:off x="828000" y="3169105"/>
              <a:ext cx="7872687" cy="1828407"/>
            </a:xfrm>
            <a:custGeom>
              <a:avLst/>
              <a:gdLst>
                <a:gd name="connsiteX0" fmla="*/ 152308 w 7872687"/>
                <a:gd name="connsiteY0" fmla="*/ 0 h 1828407"/>
                <a:gd name="connsiteX1" fmla="*/ 0 w 7872687"/>
                <a:gd name="connsiteY1" fmla="*/ 152308 h 1828407"/>
                <a:gd name="connsiteX2" fmla="*/ 0 w 7872687"/>
                <a:gd name="connsiteY2" fmla="*/ 1676100 h 1828407"/>
                <a:gd name="connsiteX3" fmla="*/ 152308 w 7872687"/>
                <a:gd name="connsiteY3" fmla="*/ 1828407 h 1828407"/>
                <a:gd name="connsiteX4" fmla="*/ 7720380 w 7872687"/>
                <a:gd name="connsiteY4" fmla="*/ 1828407 h 1828407"/>
                <a:gd name="connsiteX5" fmla="*/ 7872688 w 7872687"/>
                <a:gd name="connsiteY5" fmla="*/ 1676100 h 1828407"/>
                <a:gd name="connsiteX6" fmla="*/ 7872688 w 7872687"/>
                <a:gd name="connsiteY6" fmla="*/ 152308 h 1828407"/>
                <a:gd name="connsiteX7" fmla="*/ 7720380 w 7872687"/>
                <a:gd name="connsiteY7" fmla="*/ 0 h 1828407"/>
                <a:gd name="connsiteX8" fmla="*/ 152308 w 7872687"/>
                <a:gd name="connsiteY8" fmla="*/ 0 h 182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72687" h="1828407">
                  <a:moveTo>
                    <a:pt x="152308" y="0"/>
                  </a:moveTo>
                  <a:cubicBezTo>
                    <a:pt x="68270" y="0"/>
                    <a:pt x="0" y="68270"/>
                    <a:pt x="0" y="152308"/>
                  </a:cubicBezTo>
                  <a:lnTo>
                    <a:pt x="0" y="1676100"/>
                  </a:lnTo>
                  <a:cubicBezTo>
                    <a:pt x="0" y="1760317"/>
                    <a:pt x="68270" y="1828407"/>
                    <a:pt x="152308" y="1828407"/>
                  </a:cubicBezTo>
                  <a:lnTo>
                    <a:pt x="7720380" y="1828407"/>
                  </a:lnTo>
                  <a:cubicBezTo>
                    <a:pt x="7804597" y="1828407"/>
                    <a:pt x="7872688" y="1760138"/>
                    <a:pt x="7872688" y="1676100"/>
                  </a:cubicBezTo>
                  <a:lnTo>
                    <a:pt x="7872688" y="152308"/>
                  </a:lnTo>
                  <a:cubicBezTo>
                    <a:pt x="7872688" y="68090"/>
                    <a:pt x="7804418" y="0"/>
                    <a:pt x="7720380" y="0"/>
                  </a:cubicBezTo>
                  <a:lnTo>
                    <a:pt x="152308" y="0"/>
                  </a:lnTo>
                  <a:close/>
                </a:path>
              </a:pathLst>
            </a:custGeom>
            <a:solidFill>
              <a:srgbClr val="EFEFEF"/>
            </a:solidFill>
            <a:ln w="17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7F55329D-D5CC-4636-B871-BF237BB459F6}"/>
                </a:ext>
              </a:extLst>
            </p:cNvPr>
            <p:cNvSpPr/>
            <p:nvPr/>
          </p:nvSpPr>
          <p:spPr>
            <a:xfrm>
              <a:off x="828000" y="3634704"/>
              <a:ext cx="7872687" cy="1828407"/>
            </a:xfrm>
            <a:custGeom>
              <a:avLst/>
              <a:gdLst>
                <a:gd name="connsiteX0" fmla="*/ 152308 w 7872687"/>
                <a:gd name="connsiteY0" fmla="*/ 0 h 1828407"/>
                <a:gd name="connsiteX1" fmla="*/ 0 w 7872687"/>
                <a:gd name="connsiteY1" fmla="*/ 152308 h 1828407"/>
                <a:gd name="connsiteX2" fmla="*/ 0 w 7872687"/>
                <a:gd name="connsiteY2" fmla="*/ 1676100 h 1828407"/>
                <a:gd name="connsiteX3" fmla="*/ 152308 w 7872687"/>
                <a:gd name="connsiteY3" fmla="*/ 1828407 h 1828407"/>
                <a:gd name="connsiteX4" fmla="*/ 7720380 w 7872687"/>
                <a:gd name="connsiteY4" fmla="*/ 1828407 h 1828407"/>
                <a:gd name="connsiteX5" fmla="*/ 7872688 w 7872687"/>
                <a:gd name="connsiteY5" fmla="*/ 1676100 h 1828407"/>
                <a:gd name="connsiteX6" fmla="*/ 7872688 w 7872687"/>
                <a:gd name="connsiteY6" fmla="*/ 152308 h 1828407"/>
                <a:gd name="connsiteX7" fmla="*/ 7720380 w 7872687"/>
                <a:gd name="connsiteY7" fmla="*/ 0 h 1828407"/>
                <a:gd name="connsiteX8" fmla="*/ 152308 w 7872687"/>
                <a:gd name="connsiteY8" fmla="*/ 0 h 182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72687" h="1828407">
                  <a:moveTo>
                    <a:pt x="152308" y="0"/>
                  </a:moveTo>
                  <a:cubicBezTo>
                    <a:pt x="68090" y="0"/>
                    <a:pt x="0" y="68270"/>
                    <a:pt x="0" y="152308"/>
                  </a:cubicBezTo>
                  <a:lnTo>
                    <a:pt x="0" y="1676100"/>
                  </a:lnTo>
                  <a:cubicBezTo>
                    <a:pt x="0" y="1760317"/>
                    <a:pt x="68270" y="1828407"/>
                    <a:pt x="152308" y="1828407"/>
                  </a:cubicBezTo>
                  <a:lnTo>
                    <a:pt x="7720380" y="1828407"/>
                  </a:lnTo>
                  <a:cubicBezTo>
                    <a:pt x="7804597" y="1828407"/>
                    <a:pt x="7872688" y="1760138"/>
                    <a:pt x="7872688" y="1676100"/>
                  </a:cubicBezTo>
                  <a:lnTo>
                    <a:pt x="7872688" y="152308"/>
                  </a:lnTo>
                  <a:cubicBezTo>
                    <a:pt x="7872688" y="68090"/>
                    <a:pt x="7804418" y="0"/>
                    <a:pt x="7720380" y="0"/>
                  </a:cubicBezTo>
                  <a:lnTo>
                    <a:pt x="152308" y="0"/>
                  </a:lnTo>
                  <a:close/>
                </a:path>
              </a:pathLst>
            </a:custGeom>
            <a:solidFill>
              <a:srgbClr val="EFEFEF"/>
            </a:solidFill>
            <a:ln w="17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pic>
        <p:nvPicPr>
          <p:cNvPr id="7" name="그래픽 6">
            <a:extLst>
              <a:ext uri="{FF2B5EF4-FFF2-40B4-BE49-F238E27FC236}">
                <a16:creationId xmlns:a16="http://schemas.microsoft.com/office/drawing/2014/main" id="{08A2BFD2-055A-4DB6-96A0-0F1EF96777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35000" y="3367143"/>
            <a:ext cx="683560" cy="3515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9BAE01C-DCD6-4CDC-A02A-E9CCADB184C1}"/>
              </a:ext>
            </a:extLst>
          </p:cNvPr>
          <p:cNvSpPr txBox="1"/>
          <p:nvPr/>
        </p:nvSpPr>
        <p:spPr>
          <a:xfrm>
            <a:off x="1342800" y="3481373"/>
            <a:ext cx="479825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 </a:t>
            </a:r>
            <a:r>
              <a:rPr lang="en-US" altLang="ko-KR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</a:t>
            </a:r>
            <a:endParaRPr lang="ko-KR" altLang="en-US" sz="1200" b="1" kern="0" spc="-5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DEB37-22EF-4E94-973D-083AD53401FE}"/>
              </a:ext>
            </a:extLst>
          </p:cNvPr>
          <p:cNvSpPr txBox="1"/>
          <p:nvPr/>
        </p:nvSpPr>
        <p:spPr>
          <a:xfrm>
            <a:off x="2016416" y="3417337"/>
            <a:ext cx="6192000" cy="5886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재해자가 새로 바뀐 상사로부터 욕설과 모멸감 등 부당한 대우를 받았고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이로 인해 불안감과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초조함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수면장애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소화불량 등 신체적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정신적 스트레스가 반복되어 요양치료를 받음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40E2E3-A796-4934-A5D7-0129815C38EA}"/>
              </a:ext>
            </a:extLst>
          </p:cNvPr>
          <p:cNvSpPr txBox="1"/>
          <p:nvPr/>
        </p:nvSpPr>
        <p:spPr>
          <a:xfrm>
            <a:off x="2016416" y="4267363"/>
            <a:ext cx="6192000" cy="896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파트장의 상습적 고성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폭언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인격 모멸감을 주는 행위와 허위사실 유포로 팀장에게 보고하고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면담하였으나</a:t>
            </a:r>
            <a:r>
              <a:rPr lang="en-US" altLang="ko-KR" sz="1300" kern="0" dirty="0">
                <a:solidFill>
                  <a:srgbClr val="000000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팀장은 비윤리사항을 즉시 보고하지 않고 문제사항이</a:t>
            </a:r>
            <a:r>
              <a:rPr lang="en-US" altLang="ko-KR" sz="1300" kern="0" dirty="0">
                <a:solidFill>
                  <a:srgbClr val="000000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드러날 것을 우려해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 err="1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협박성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발언 등을 하여 불안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수면장애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공황장애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가슴통증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과호흡증세로</a:t>
            </a:r>
            <a:r>
              <a:rPr lang="en-US" altLang="ko-KR" sz="1300" kern="0" dirty="0">
                <a:solidFill>
                  <a:srgbClr val="000000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치료를 받음</a:t>
            </a: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DF3008A8-A4A9-4A90-9C33-81474B5EED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35000" y="4210224"/>
            <a:ext cx="683560" cy="3515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5389C9D-B5B2-4CDE-8769-7E9E2641B2D8}"/>
              </a:ext>
            </a:extLst>
          </p:cNvPr>
          <p:cNvSpPr txBox="1"/>
          <p:nvPr/>
        </p:nvSpPr>
        <p:spPr>
          <a:xfrm>
            <a:off x="1342800" y="4324454"/>
            <a:ext cx="479825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 </a:t>
            </a:r>
            <a:r>
              <a:rPr lang="en-US" altLang="ko-KR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</a:t>
            </a:r>
            <a:endParaRPr lang="ko-KR" altLang="en-US" sz="1200" b="1" kern="0" spc="-5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AD0CA44-54F6-43AE-B726-25F661977D1F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58531D-1987-40C8-AFC9-1F36C3409D4B}"/>
              </a:ext>
            </a:extLst>
          </p:cNvPr>
          <p:cNvSpPr txBox="1"/>
          <p:nvPr/>
        </p:nvSpPr>
        <p:spPr>
          <a:xfrm>
            <a:off x="602210" y="1122115"/>
            <a:ext cx="7930228" cy="3191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lnSpc>
                <a:spcPct val="151000"/>
              </a:lnSpc>
              <a:spcBef>
                <a:spcPts val="1500"/>
              </a:spcBef>
            </a:pPr>
            <a:r>
              <a:rPr lang="ko-KR" altLang="en-US" sz="1500" b="1" kern="0" spc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➋</a:t>
            </a:r>
            <a:r>
              <a:rPr lang="ko-KR" altLang="en-US" sz="1500" b="1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정신 괴롭힘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협박 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· </a:t>
            </a:r>
            <a:r>
              <a:rPr lang="ko-KR" altLang="en-US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명예훼손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모욕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심한 폭언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ko-KR" altLang="en-US" sz="1500" kern="0" spc="-50" dirty="0">
              <a:solidFill>
                <a:srgbClr val="7A82BF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4F40766-C5C6-4081-AAE5-9B4E3B08DC5D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78CCE7BF-5EDF-4FB7-96CC-E1B40FCC2A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01ACD01-791D-4579-9909-775D9E994C1C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6391E29-0AA0-45B2-A0FC-DEDB62EDAD78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AE643D35-E33B-4992-856E-032049C0D3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9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C6E054-B4B8-419E-8FEB-16EFF30DE2A3}"/>
              </a:ext>
            </a:extLst>
          </p:cNvPr>
          <p:cNvSpPr txBox="1"/>
          <p:nvPr/>
        </p:nvSpPr>
        <p:spPr>
          <a:xfrm>
            <a:off x="828000" y="1519048"/>
            <a:ext cx="7776864" cy="296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성적 혐오감을 느끼게 하는 말이나 행동을 하는 것</a:t>
            </a:r>
            <a:endParaRPr lang="ko-KR" altLang="en-US" sz="1400" kern="0" spc="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168390D5-C37F-4423-BCF7-8BACD4001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1616393"/>
            <a:ext cx="162000" cy="162000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4A89591F-D04F-4A1B-8F20-EFDF551C92F3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240788-4929-4A1E-BF0F-7E94DE537E28}"/>
              </a:ext>
            </a:extLst>
          </p:cNvPr>
          <p:cNvSpPr txBox="1"/>
          <p:nvPr/>
        </p:nvSpPr>
        <p:spPr>
          <a:xfrm>
            <a:off x="602210" y="1121923"/>
            <a:ext cx="7930228" cy="3191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lnSpc>
                <a:spcPct val="151000"/>
              </a:lnSpc>
              <a:spcBef>
                <a:spcPts val="1500"/>
              </a:spcBef>
            </a:pPr>
            <a:r>
              <a:rPr lang="ko-KR" altLang="en-US" sz="1500" b="1" kern="0" spc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➌</a:t>
            </a:r>
            <a:r>
              <a:rPr lang="ko-KR" altLang="en-US" sz="1500" b="1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성적 괴롭힘</a:t>
            </a:r>
            <a:endParaRPr lang="ko-KR" altLang="en-US" sz="1500" kern="0" spc="-50" dirty="0">
              <a:solidFill>
                <a:srgbClr val="7A82BF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8B1774C2-F4F9-42A6-9155-CC22ECEE9D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95121"/>
            <a:ext cx="3842643" cy="2989863"/>
          </a:xfrm>
          <a:prstGeom prst="rect">
            <a:avLst/>
          </a:prstGeom>
        </p:spPr>
      </p:pic>
      <p:grpSp>
        <p:nvGrpSpPr>
          <p:cNvPr id="4" name="그래픽 28">
            <a:extLst>
              <a:ext uri="{FF2B5EF4-FFF2-40B4-BE49-F238E27FC236}">
                <a16:creationId xmlns:a16="http://schemas.microsoft.com/office/drawing/2014/main" id="{06C3E53A-981A-42C1-9F40-5090F907B625}"/>
              </a:ext>
            </a:extLst>
          </p:cNvPr>
          <p:cNvGrpSpPr/>
          <p:nvPr/>
        </p:nvGrpSpPr>
        <p:grpSpPr>
          <a:xfrm>
            <a:off x="828000" y="2596461"/>
            <a:ext cx="7704000" cy="2952454"/>
            <a:chOff x="828000" y="3170920"/>
            <a:chExt cx="7872687" cy="2952454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DEBB2C4-D56B-4EB5-B4D2-5E87AEA8BABA}"/>
                </a:ext>
              </a:extLst>
            </p:cNvPr>
            <p:cNvSpPr/>
            <p:nvPr/>
          </p:nvSpPr>
          <p:spPr>
            <a:xfrm>
              <a:off x="828000" y="3170920"/>
              <a:ext cx="7872687" cy="1828407"/>
            </a:xfrm>
            <a:custGeom>
              <a:avLst/>
              <a:gdLst>
                <a:gd name="connsiteX0" fmla="*/ 152308 w 7872687"/>
                <a:gd name="connsiteY0" fmla="*/ 0 h 1828407"/>
                <a:gd name="connsiteX1" fmla="*/ 0 w 7872687"/>
                <a:gd name="connsiteY1" fmla="*/ 152308 h 1828407"/>
                <a:gd name="connsiteX2" fmla="*/ 0 w 7872687"/>
                <a:gd name="connsiteY2" fmla="*/ 1676100 h 1828407"/>
                <a:gd name="connsiteX3" fmla="*/ 152308 w 7872687"/>
                <a:gd name="connsiteY3" fmla="*/ 1828407 h 1828407"/>
                <a:gd name="connsiteX4" fmla="*/ 7720380 w 7872687"/>
                <a:gd name="connsiteY4" fmla="*/ 1828407 h 1828407"/>
                <a:gd name="connsiteX5" fmla="*/ 7872688 w 7872687"/>
                <a:gd name="connsiteY5" fmla="*/ 1676100 h 1828407"/>
                <a:gd name="connsiteX6" fmla="*/ 7872688 w 7872687"/>
                <a:gd name="connsiteY6" fmla="*/ 152308 h 1828407"/>
                <a:gd name="connsiteX7" fmla="*/ 7720380 w 7872687"/>
                <a:gd name="connsiteY7" fmla="*/ 0 h 1828407"/>
                <a:gd name="connsiteX8" fmla="*/ 152308 w 7872687"/>
                <a:gd name="connsiteY8" fmla="*/ 0 h 182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72687" h="1828407">
                  <a:moveTo>
                    <a:pt x="152308" y="0"/>
                  </a:moveTo>
                  <a:cubicBezTo>
                    <a:pt x="68270" y="0"/>
                    <a:pt x="0" y="68270"/>
                    <a:pt x="0" y="152308"/>
                  </a:cubicBezTo>
                  <a:lnTo>
                    <a:pt x="0" y="1676100"/>
                  </a:lnTo>
                  <a:cubicBezTo>
                    <a:pt x="0" y="1760317"/>
                    <a:pt x="68270" y="1828407"/>
                    <a:pt x="152308" y="1828407"/>
                  </a:cubicBezTo>
                  <a:lnTo>
                    <a:pt x="7720380" y="1828407"/>
                  </a:lnTo>
                  <a:cubicBezTo>
                    <a:pt x="7804597" y="1828407"/>
                    <a:pt x="7872688" y="1760138"/>
                    <a:pt x="7872688" y="1676100"/>
                  </a:cubicBezTo>
                  <a:lnTo>
                    <a:pt x="7872688" y="152308"/>
                  </a:lnTo>
                  <a:cubicBezTo>
                    <a:pt x="7872688" y="68090"/>
                    <a:pt x="7804418" y="0"/>
                    <a:pt x="7720380" y="0"/>
                  </a:cubicBezTo>
                  <a:lnTo>
                    <a:pt x="152308" y="0"/>
                  </a:lnTo>
                  <a:close/>
                </a:path>
              </a:pathLst>
            </a:custGeom>
            <a:solidFill>
              <a:srgbClr val="EFEFEF"/>
            </a:solidFill>
            <a:ln w="17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6C9A9FB9-FDAC-4CF7-A0C8-B598A21A0B73}"/>
                </a:ext>
              </a:extLst>
            </p:cNvPr>
            <p:cNvSpPr/>
            <p:nvPr/>
          </p:nvSpPr>
          <p:spPr>
            <a:xfrm>
              <a:off x="828000" y="4294967"/>
              <a:ext cx="7872687" cy="1828407"/>
            </a:xfrm>
            <a:custGeom>
              <a:avLst/>
              <a:gdLst>
                <a:gd name="connsiteX0" fmla="*/ 152308 w 7872687"/>
                <a:gd name="connsiteY0" fmla="*/ 0 h 1828407"/>
                <a:gd name="connsiteX1" fmla="*/ 0 w 7872687"/>
                <a:gd name="connsiteY1" fmla="*/ 152308 h 1828407"/>
                <a:gd name="connsiteX2" fmla="*/ 0 w 7872687"/>
                <a:gd name="connsiteY2" fmla="*/ 1676100 h 1828407"/>
                <a:gd name="connsiteX3" fmla="*/ 152308 w 7872687"/>
                <a:gd name="connsiteY3" fmla="*/ 1828407 h 1828407"/>
                <a:gd name="connsiteX4" fmla="*/ 7720380 w 7872687"/>
                <a:gd name="connsiteY4" fmla="*/ 1828407 h 1828407"/>
                <a:gd name="connsiteX5" fmla="*/ 7872688 w 7872687"/>
                <a:gd name="connsiteY5" fmla="*/ 1676100 h 1828407"/>
                <a:gd name="connsiteX6" fmla="*/ 7872688 w 7872687"/>
                <a:gd name="connsiteY6" fmla="*/ 152308 h 1828407"/>
                <a:gd name="connsiteX7" fmla="*/ 7720380 w 7872687"/>
                <a:gd name="connsiteY7" fmla="*/ 0 h 1828407"/>
                <a:gd name="connsiteX8" fmla="*/ 152308 w 7872687"/>
                <a:gd name="connsiteY8" fmla="*/ 0 h 182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72687" h="1828407">
                  <a:moveTo>
                    <a:pt x="152308" y="0"/>
                  </a:moveTo>
                  <a:cubicBezTo>
                    <a:pt x="68090" y="0"/>
                    <a:pt x="0" y="68270"/>
                    <a:pt x="0" y="152308"/>
                  </a:cubicBezTo>
                  <a:lnTo>
                    <a:pt x="0" y="1676100"/>
                  </a:lnTo>
                  <a:cubicBezTo>
                    <a:pt x="0" y="1760317"/>
                    <a:pt x="68270" y="1828407"/>
                    <a:pt x="152308" y="1828407"/>
                  </a:cubicBezTo>
                  <a:lnTo>
                    <a:pt x="7720380" y="1828407"/>
                  </a:lnTo>
                  <a:cubicBezTo>
                    <a:pt x="7804597" y="1828407"/>
                    <a:pt x="7872688" y="1760138"/>
                    <a:pt x="7872688" y="1676100"/>
                  </a:cubicBezTo>
                  <a:lnTo>
                    <a:pt x="7872688" y="152308"/>
                  </a:lnTo>
                  <a:cubicBezTo>
                    <a:pt x="7872688" y="68090"/>
                    <a:pt x="7804418" y="0"/>
                    <a:pt x="7720380" y="0"/>
                  </a:cubicBezTo>
                  <a:lnTo>
                    <a:pt x="152308" y="0"/>
                  </a:lnTo>
                  <a:close/>
                </a:path>
              </a:pathLst>
            </a:custGeom>
            <a:solidFill>
              <a:srgbClr val="EFEFEF"/>
            </a:solidFill>
            <a:ln w="17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pic>
        <p:nvPicPr>
          <p:cNvPr id="7" name="그래픽 6">
            <a:extLst>
              <a:ext uri="{FF2B5EF4-FFF2-40B4-BE49-F238E27FC236}">
                <a16:creationId xmlns:a16="http://schemas.microsoft.com/office/drawing/2014/main" id="{747FE560-43F4-49CD-B562-A9CE739E35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26279" y="2817069"/>
            <a:ext cx="668913" cy="3515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FC387C-E5F2-4D4D-8226-E4A793B46EAE}"/>
              </a:ext>
            </a:extLst>
          </p:cNvPr>
          <p:cNvSpPr txBox="1"/>
          <p:nvPr/>
        </p:nvSpPr>
        <p:spPr>
          <a:xfrm>
            <a:off x="1342800" y="2934000"/>
            <a:ext cx="469544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 </a:t>
            </a:r>
            <a:r>
              <a:rPr lang="en-US" altLang="ko-KR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</a:t>
            </a:r>
            <a:endParaRPr lang="ko-KR" altLang="en-US" sz="1200" b="1" kern="0" spc="-5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469FC6-3E02-4042-BE2B-C324FEA6B169}"/>
              </a:ext>
            </a:extLst>
          </p:cNvPr>
          <p:cNvSpPr txBox="1"/>
          <p:nvPr/>
        </p:nvSpPr>
        <p:spPr>
          <a:xfrm>
            <a:off x="1990951" y="2867263"/>
            <a:ext cx="6192000" cy="896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직장상사에게 사무실 내외에서 수십 차례에 걸쳐 상습 강제 추행을 당하였으며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인사담당자는 이러한 피해사실을 불특정 </a:t>
            </a:r>
            <a:r>
              <a:rPr lang="ko-KR" altLang="en-US" sz="1300" kern="0" spc="0" dirty="0" err="1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다수에게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유포하여 신청인의 명예를 훼손하여 이로 인해 불면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</a:t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우울 등의 증상으로 치료함</a:t>
            </a: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E2F58156-38E2-46EC-A083-BB96A9B006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26279" y="3940082"/>
            <a:ext cx="668913" cy="3515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C337BC-0C19-4E4F-9B04-46CE2AF2DABE}"/>
              </a:ext>
            </a:extLst>
          </p:cNvPr>
          <p:cNvSpPr txBox="1"/>
          <p:nvPr/>
        </p:nvSpPr>
        <p:spPr>
          <a:xfrm>
            <a:off x="1342800" y="4053600"/>
            <a:ext cx="469544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 </a:t>
            </a:r>
            <a:r>
              <a:rPr lang="en-US" altLang="ko-KR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</a:t>
            </a:r>
            <a:endParaRPr lang="ko-KR" altLang="en-US" sz="1200" b="1" kern="0" spc="-5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248EA7-AEDA-4FC5-B768-A3803D0FDB0B}"/>
              </a:ext>
            </a:extLst>
          </p:cNvPr>
          <p:cNvSpPr txBox="1"/>
          <p:nvPr/>
        </p:nvSpPr>
        <p:spPr>
          <a:xfrm>
            <a:off x="1990952" y="3997221"/>
            <a:ext cx="6192000" cy="12965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-7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업무 시 상사가 허리를 껴안고 어깨를 주무르는 등의 불쾌한 행동을 시작으로</a:t>
            </a:r>
            <a:r>
              <a:rPr lang="en-US" altLang="ko-KR" sz="1300" kern="0" spc="-70" dirty="0">
                <a:solidFill>
                  <a:srgbClr val="000000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ko-KR" altLang="en-US" sz="1300" kern="0" spc="-7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향후에도 상습적으로</a:t>
            </a:r>
            <a:r>
              <a:rPr lang="en-US" altLang="ko-KR" sz="1300" kern="0" spc="-10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-10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이러한 행동을 반복하였고 이러한 행동에 대해</a:t>
            </a:r>
            <a:r>
              <a:rPr lang="en-US" altLang="ko-KR" sz="1300" kern="0" dirty="0">
                <a:solidFill>
                  <a:srgbClr val="000000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명확히 거부의사를 밝히고 회사에 이 문제를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제기하여 해결해줄 것을</a:t>
            </a:r>
            <a:r>
              <a:rPr lang="en-US" altLang="ko-KR" sz="1300" kern="0" dirty="0">
                <a:solidFill>
                  <a:srgbClr val="000000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요구하였으나 개선되지 않고 오히려 이후 인사평가에 의한</a:t>
            </a:r>
            <a:r>
              <a:rPr lang="en-US" altLang="ko-KR" sz="1300" kern="0" dirty="0">
                <a:solidFill>
                  <a:srgbClr val="000000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수상명단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에서</a:t>
            </a:r>
            <a:r>
              <a:rPr lang="en-US" altLang="ko-KR" sz="1300" kern="0" dirty="0">
                <a:solidFill>
                  <a:srgbClr val="000000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제외되는 등 부당한 대우를 받음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84BD4C7-5671-4333-8F67-C351630DA7CE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E12943DF-B4EA-4173-A2ED-C65BE9A226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D651ED2-5455-45F3-9163-77CE31E36AA8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8B4BBB6-EE3D-418B-ACD7-23E49AB27B8D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FBE435B3-06CB-404F-8BBA-5715BEB4B7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416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>
            <a:extLst>
              <a:ext uri="{FF2B5EF4-FFF2-40B4-BE49-F238E27FC236}">
                <a16:creationId xmlns:a16="http://schemas.microsoft.com/office/drawing/2014/main" id="{7AF88CE1-C0E2-476B-9312-013BED8842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556" y="980728"/>
            <a:ext cx="3944926" cy="21410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3269FF-04D4-4814-8381-F5ECB9F381D8}"/>
              </a:ext>
            </a:extLst>
          </p:cNvPr>
          <p:cNvSpPr txBox="1"/>
          <p:nvPr/>
        </p:nvSpPr>
        <p:spPr>
          <a:xfrm>
            <a:off x="828000" y="1518439"/>
            <a:ext cx="5328176" cy="9376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경제 불이익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제재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부당한 평가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성과에 대한 언급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사실상의 해고와 같은</a:t>
            </a:r>
            <a:endParaRPr lang="en-US" altLang="ko-KR" sz="1400" kern="0" spc="-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고용 종료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권고사직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강제 희망퇴직 등 근로일이나 근로시간을</a:t>
            </a:r>
            <a:endParaRPr lang="en-US" altLang="ko-KR" sz="1400" kern="0" spc="-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단축하거나</a:t>
            </a:r>
            <a:r>
              <a:rPr lang="en-US" altLang="ko-KR" sz="1400" kern="0" spc="-5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금지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정당한 권리 박탈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정당한 권리 요구 무시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5F9F0EF1-BD12-4205-9F1F-7AD80691D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2210" y="1615784"/>
            <a:ext cx="162000" cy="16200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2B90B4C-2010-430B-9DAB-1921EAD313C0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0F8F59-1765-40F8-AA7E-D137786ADCC4}"/>
              </a:ext>
            </a:extLst>
          </p:cNvPr>
          <p:cNvSpPr txBox="1"/>
          <p:nvPr/>
        </p:nvSpPr>
        <p:spPr>
          <a:xfrm>
            <a:off x="602210" y="1121314"/>
            <a:ext cx="7930228" cy="3191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lnSpc>
                <a:spcPct val="151000"/>
              </a:lnSpc>
              <a:spcBef>
                <a:spcPts val="1500"/>
              </a:spcBef>
            </a:pPr>
            <a:r>
              <a:rPr lang="ko-KR" altLang="en-US" sz="1500" b="1" kern="0" spc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➍</a:t>
            </a:r>
            <a:r>
              <a:rPr lang="ko-KR" altLang="en-US" sz="1500" b="1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경제적 괴롭힘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경제 불이익 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· </a:t>
            </a:r>
            <a:r>
              <a:rPr lang="ko-KR" altLang="en-US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제제 등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ko-KR" altLang="en-US" sz="1500" kern="0" spc="-50" dirty="0">
              <a:solidFill>
                <a:srgbClr val="7A82BF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grpSp>
        <p:nvGrpSpPr>
          <p:cNvPr id="13" name="그래픽 28">
            <a:extLst>
              <a:ext uri="{FF2B5EF4-FFF2-40B4-BE49-F238E27FC236}">
                <a16:creationId xmlns:a16="http://schemas.microsoft.com/office/drawing/2014/main" id="{D034C4BC-E050-48EA-9BB0-74A5AC67FF36}"/>
              </a:ext>
            </a:extLst>
          </p:cNvPr>
          <p:cNvGrpSpPr/>
          <p:nvPr/>
        </p:nvGrpSpPr>
        <p:grpSpPr>
          <a:xfrm>
            <a:off x="828000" y="2897467"/>
            <a:ext cx="7704000" cy="1978583"/>
            <a:chOff x="828000" y="3201576"/>
            <a:chExt cx="7872687" cy="1978583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2729182-E40B-4B79-8841-FCA35AD2827D}"/>
                </a:ext>
              </a:extLst>
            </p:cNvPr>
            <p:cNvSpPr/>
            <p:nvPr/>
          </p:nvSpPr>
          <p:spPr>
            <a:xfrm>
              <a:off x="828000" y="3201576"/>
              <a:ext cx="7872687" cy="1828407"/>
            </a:xfrm>
            <a:custGeom>
              <a:avLst/>
              <a:gdLst>
                <a:gd name="connsiteX0" fmla="*/ 152308 w 7872687"/>
                <a:gd name="connsiteY0" fmla="*/ 0 h 1828407"/>
                <a:gd name="connsiteX1" fmla="*/ 0 w 7872687"/>
                <a:gd name="connsiteY1" fmla="*/ 152308 h 1828407"/>
                <a:gd name="connsiteX2" fmla="*/ 0 w 7872687"/>
                <a:gd name="connsiteY2" fmla="*/ 1676100 h 1828407"/>
                <a:gd name="connsiteX3" fmla="*/ 152308 w 7872687"/>
                <a:gd name="connsiteY3" fmla="*/ 1828407 h 1828407"/>
                <a:gd name="connsiteX4" fmla="*/ 7720380 w 7872687"/>
                <a:gd name="connsiteY4" fmla="*/ 1828407 h 1828407"/>
                <a:gd name="connsiteX5" fmla="*/ 7872688 w 7872687"/>
                <a:gd name="connsiteY5" fmla="*/ 1676100 h 1828407"/>
                <a:gd name="connsiteX6" fmla="*/ 7872688 w 7872687"/>
                <a:gd name="connsiteY6" fmla="*/ 152308 h 1828407"/>
                <a:gd name="connsiteX7" fmla="*/ 7720380 w 7872687"/>
                <a:gd name="connsiteY7" fmla="*/ 0 h 1828407"/>
                <a:gd name="connsiteX8" fmla="*/ 152308 w 7872687"/>
                <a:gd name="connsiteY8" fmla="*/ 0 h 182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72687" h="1828407">
                  <a:moveTo>
                    <a:pt x="152308" y="0"/>
                  </a:moveTo>
                  <a:cubicBezTo>
                    <a:pt x="68270" y="0"/>
                    <a:pt x="0" y="68270"/>
                    <a:pt x="0" y="152308"/>
                  </a:cubicBezTo>
                  <a:lnTo>
                    <a:pt x="0" y="1676100"/>
                  </a:lnTo>
                  <a:cubicBezTo>
                    <a:pt x="0" y="1760317"/>
                    <a:pt x="68270" y="1828407"/>
                    <a:pt x="152308" y="1828407"/>
                  </a:cubicBezTo>
                  <a:lnTo>
                    <a:pt x="7720380" y="1828407"/>
                  </a:lnTo>
                  <a:cubicBezTo>
                    <a:pt x="7804597" y="1828407"/>
                    <a:pt x="7872688" y="1760138"/>
                    <a:pt x="7872688" y="1676100"/>
                  </a:cubicBezTo>
                  <a:lnTo>
                    <a:pt x="7872688" y="152308"/>
                  </a:lnTo>
                  <a:cubicBezTo>
                    <a:pt x="7872688" y="68090"/>
                    <a:pt x="7804418" y="0"/>
                    <a:pt x="7720380" y="0"/>
                  </a:cubicBezTo>
                  <a:lnTo>
                    <a:pt x="152308" y="0"/>
                  </a:lnTo>
                  <a:close/>
                </a:path>
              </a:pathLst>
            </a:custGeom>
            <a:solidFill>
              <a:srgbClr val="EFEFEF"/>
            </a:solidFill>
            <a:ln w="17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981F162-5FD9-4DF5-9F5D-8AA40A437730}"/>
                </a:ext>
              </a:extLst>
            </p:cNvPr>
            <p:cNvSpPr/>
            <p:nvPr/>
          </p:nvSpPr>
          <p:spPr>
            <a:xfrm>
              <a:off x="828000" y="3351752"/>
              <a:ext cx="7872687" cy="1828407"/>
            </a:xfrm>
            <a:custGeom>
              <a:avLst/>
              <a:gdLst>
                <a:gd name="connsiteX0" fmla="*/ 152308 w 7872687"/>
                <a:gd name="connsiteY0" fmla="*/ 0 h 1828407"/>
                <a:gd name="connsiteX1" fmla="*/ 0 w 7872687"/>
                <a:gd name="connsiteY1" fmla="*/ 152308 h 1828407"/>
                <a:gd name="connsiteX2" fmla="*/ 0 w 7872687"/>
                <a:gd name="connsiteY2" fmla="*/ 1676100 h 1828407"/>
                <a:gd name="connsiteX3" fmla="*/ 152308 w 7872687"/>
                <a:gd name="connsiteY3" fmla="*/ 1828407 h 1828407"/>
                <a:gd name="connsiteX4" fmla="*/ 7720380 w 7872687"/>
                <a:gd name="connsiteY4" fmla="*/ 1828407 h 1828407"/>
                <a:gd name="connsiteX5" fmla="*/ 7872688 w 7872687"/>
                <a:gd name="connsiteY5" fmla="*/ 1676100 h 1828407"/>
                <a:gd name="connsiteX6" fmla="*/ 7872688 w 7872687"/>
                <a:gd name="connsiteY6" fmla="*/ 152308 h 1828407"/>
                <a:gd name="connsiteX7" fmla="*/ 7720380 w 7872687"/>
                <a:gd name="connsiteY7" fmla="*/ 0 h 1828407"/>
                <a:gd name="connsiteX8" fmla="*/ 152308 w 7872687"/>
                <a:gd name="connsiteY8" fmla="*/ 0 h 182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72687" h="1828407">
                  <a:moveTo>
                    <a:pt x="152308" y="0"/>
                  </a:moveTo>
                  <a:cubicBezTo>
                    <a:pt x="68090" y="0"/>
                    <a:pt x="0" y="68270"/>
                    <a:pt x="0" y="152308"/>
                  </a:cubicBezTo>
                  <a:lnTo>
                    <a:pt x="0" y="1676100"/>
                  </a:lnTo>
                  <a:cubicBezTo>
                    <a:pt x="0" y="1760317"/>
                    <a:pt x="68270" y="1828407"/>
                    <a:pt x="152308" y="1828407"/>
                  </a:cubicBezTo>
                  <a:lnTo>
                    <a:pt x="7720380" y="1828407"/>
                  </a:lnTo>
                  <a:cubicBezTo>
                    <a:pt x="7804597" y="1828407"/>
                    <a:pt x="7872688" y="1760138"/>
                    <a:pt x="7872688" y="1676100"/>
                  </a:cubicBezTo>
                  <a:lnTo>
                    <a:pt x="7872688" y="152308"/>
                  </a:lnTo>
                  <a:cubicBezTo>
                    <a:pt x="7872688" y="68090"/>
                    <a:pt x="7804418" y="0"/>
                    <a:pt x="7720380" y="0"/>
                  </a:cubicBezTo>
                  <a:lnTo>
                    <a:pt x="152308" y="0"/>
                  </a:lnTo>
                  <a:close/>
                </a:path>
              </a:pathLst>
            </a:custGeom>
            <a:solidFill>
              <a:srgbClr val="EFEFEF"/>
            </a:solidFill>
            <a:ln w="17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pic>
        <p:nvPicPr>
          <p:cNvPr id="14" name="그래픽 13">
            <a:extLst>
              <a:ext uri="{FF2B5EF4-FFF2-40B4-BE49-F238E27FC236}">
                <a16:creationId xmlns:a16="http://schemas.microsoft.com/office/drawing/2014/main" id="{B9437B92-0494-4A8F-AF5F-A262C56092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35000" y="3122442"/>
            <a:ext cx="683560" cy="3515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BF9734C-C66A-4F1B-B6D8-3FB34814487D}"/>
              </a:ext>
            </a:extLst>
          </p:cNvPr>
          <p:cNvSpPr txBox="1"/>
          <p:nvPr/>
        </p:nvSpPr>
        <p:spPr>
          <a:xfrm>
            <a:off x="1342800" y="3244334"/>
            <a:ext cx="479825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 </a:t>
            </a:r>
            <a:r>
              <a:rPr lang="en-US" altLang="ko-KR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</a:t>
            </a:r>
            <a:endParaRPr lang="ko-KR" altLang="en-US" sz="1200" b="1" kern="0" spc="-5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0340EF-CB07-4617-ABEA-0369B0EEE0A7}"/>
              </a:ext>
            </a:extLst>
          </p:cNvPr>
          <p:cNvSpPr txBox="1"/>
          <p:nvPr/>
        </p:nvSpPr>
        <p:spPr>
          <a:xfrm>
            <a:off x="2016416" y="3137613"/>
            <a:ext cx="6192000" cy="5886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-5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고속버스 운전기사인 재해자가 장기간에 걸친 부당한 대기발령과 정직</a:t>
            </a:r>
            <a:r>
              <a:rPr lang="en-US" altLang="ko-KR" sz="1300" kern="0" spc="-5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-5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전보</a:t>
            </a:r>
            <a:r>
              <a:rPr lang="en-US" altLang="ko-KR" sz="1300" kern="0" spc="-5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-5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해고 등의 징계로</a:t>
            </a:r>
            <a:r>
              <a:rPr lang="en-US" altLang="ko-KR" sz="1300" kern="0" spc="-5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-5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정신적 스트레스를 받음</a:t>
            </a: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51E2FC64-46FF-44DE-998C-CA61669C45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35000" y="3942197"/>
            <a:ext cx="683560" cy="35154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B1A171D-63C0-4D74-A580-D6589EDCAC88}"/>
              </a:ext>
            </a:extLst>
          </p:cNvPr>
          <p:cNvSpPr txBox="1"/>
          <p:nvPr/>
        </p:nvSpPr>
        <p:spPr>
          <a:xfrm>
            <a:off x="1342800" y="4057639"/>
            <a:ext cx="479825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 </a:t>
            </a:r>
            <a:r>
              <a:rPr lang="en-US" altLang="ko-KR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</a:t>
            </a:r>
            <a:endParaRPr lang="ko-KR" altLang="en-US" sz="1200" b="1" kern="0" spc="-5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FA155B-48BC-46C1-A01C-D27FAA2A8982}"/>
              </a:ext>
            </a:extLst>
          </p:cNvPr>
          <p:cNvSpPr txBox="1"/>
          <p:nvPr/>
        </p:nvSpPr>
        <p:spPr>
          <a:xfrm>
            <a:off x="2016416" y="3999336"/>
            <a:ext cx="6192000" cy="587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회사의 부당해고로 인한 노동위원회 구제신청 및 행정소송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형사고발 등의 다툼 과정에서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재해자가 두통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시야의 변화 등의 증상이 있어 의료기관 내원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6267562-CCD0-4506-B863-75A6AFF73D14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127560E7-A9AF-461D-942A-516AD7BEC2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C075B96-857D-47BB-88AC-983729743069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B9B395-E905-43F4-8332-3BB6C26CD474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8B769DF9-8E5D-4248-96C9-D2AA8136A5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553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7AC0231-0DBE-4C21-A7A6-AB4AE8E0B5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44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>
            <a:extLst>
              <a:ext uri="{FF2B5EF4-FFF2-40B4-BE49-F238E27FC236}">
                <a16:creationId xmlns:a16="http://schemas.microsoft.com/office/drawing/2014/main" id="{96A72B61-C263-4616-B146-6ACB4ECDF8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131" y="301230"/>
            <a:ext cx="3252317" cy="42798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FE722E-904B-4AD1-A006-2C67F30610D4}"/>
              </a:ext>
            </a:extLst>
          </p:cNvPr>
          <p:cNvSpPr txBox="1"/>
          <p:nvPr/>
        </p:nvSpPr>
        <p:spPr>
          <a:xfrm>
            <a:off x="827999" y="1519242"/>
            <a:ext cx="4680105" cy="15888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낮은 업무평가 내용 유포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다른 </a:t>
            </a:r>
            <a:r>
              <a:rPr lang="ko-KR" altLang="en-US" sz="1400" kern="0" spc="-5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사람들과의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소통 저지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불리한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불평등한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목적으로 부서이동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배치전환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부서이동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배치전환의 사유를 알려주지 않음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조롱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무시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예의 없는 행동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상사 등이 업무 개선 등에 관한 의견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제안을 묵살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일방적인 약속 취소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상사의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지시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명령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제안 무시 등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053AD137-5923-43E5-8B23-12313225E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2210" y="1616587"/>
            <a:ext cx="162000" cy="16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27AFB9-05B9-4420-938C-D95282C908F1}"/>
              </a:ext>
            </a:extLst>
          </p:cNvPr>
          <p:cNvSpPr txBox="1"/>
          <p:nvPr/>
        </p:nvSpPr>
        <p:spPr>
          <a:xfrm>
            <a:off x="535134" y="408869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2307E60-7CC0-45BE-94DF-3004483DEEF0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F5DAF7-A5AC-4AAF-88DF-E7C20A6CBA65}"/>
              </a:ext>
            </a:extLst>
          </p:cNvPr>
          <p:cNvSpPr txBox="1"/>
          <p:nvPr/>
        </p:nvSpPr>
        <p:spPr>
          <a:xfrm>
            <a:off x="602210" y="1122115"/>
            <a:ext cx="7930228" cy="3191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lnSpc>
                <a:spcPct val="151000"/>
              </a:lnSpc>
              <a:spcBef>
                <a:spcPts val="1500"/>
              </a:spcBef>
            </a:pPr>
            <a:r>
              <a:rPr lang="ko-KR" altLang="en-US" sz="1500" b="1" kern="0" spc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➎</a:t>
            </a:r>
            <a:r>
              <a:rPr lang="ko-KR" altLang="en-US" sz="1500" b="1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인간관계에서 괴롭힘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격리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동료분리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무시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ko-KR" altLang="en-US" sz="1500" kern="0" spc="0" dirty="0">
              <a:solidFill>
                <a:srgbClr val="7A82BF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grpSp>
        <p:nvGrpSpPr>
          <p:cNvPr id="14" name="그래픽 28">
            <a:extLst>
              <a:ext uri="{FF2B5EF4-FFF2-40B4-BE49-F238E27FC236}">
                <a16:creationId xmlns:a16="http://schemas.microsoft.com/office/drawing/2014/main" id="{71CD257B-9799-4374-B417-5FCD867E3F4C}"/>
              </a:ext>
            </a:extLst>
          </p:cNvPr>
          <p:cNvGrpSpPr/>
          <p:nvPr/>
        </p:nvGrpSpPr>
        <p:grpSpPr>
          <a:xfrm>
            <a:off x="828000" y="3501008"/>
            <a:ext cx="7704000" cy="2264237"/>
            <a:chOff x="828000" y="3211356"/>
            <a:chExt cx="7872687" cy="2264237"/>
          </a:xfrm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868C449-BC09-40E3-99D7-9691BC7A9EAD}"/>
                </a:ext>
              </a:extLst>
            </p:cNvPr>
            <p:cNvSpPr/>
            <p:nvPr/>
          </p:nvSpPr>
          <p:spPr>
            <a:xfrm>
              <a:off x="828000" y="3211356"/>
              <a:ext cx="7872687" cy="1828407"/>
            </a:xfrm>
            <a:custGeom>
              <a:avLst/>
              <a:gdLst>
                <a:gd name="connsiteX0" fmla="*/ 152308 w 7872687"/>
                <a:gd name="connsiteY0" fmla="*/ 0 h 1828407"/>
                <a:gd name="connsiteX1" fmla="*/ 0 w 7872687"/>
                <a:gd name="connsiteY1" fmla="*/ 152308 h 1828407"/>
                <a:gd name="connsiteX2" fmla="*/ 0 w 7872687"/>
                <a:gd name="connsiteY2" fmla="*/ 1676100 h 1828407"/>
                <a:gd name="connsiteX3" fmla="*/ 152308 w 7872687"/>
                <a:gd name="connsiteY3" fmla="*/ 1828407 h 1828407"/>
                <a:gd name="connsiteX4" fmla="*/ 7720380 w 7872687"/>
                <a:gd name="connsiteY4" fmla="*/ 1828407 h 1828407"/>
                <a:gd name="connsiteX5" fmla="*/ 7872688 w 7872687"/>
                <a:gd name="connsiteY5" fmla="*/ 1676100 h 1828407"/>
                <a:gd name="connsiteX6" fmla="*/ 7872688 w 7872687"/>
                <a:gd name="connsiteY6" fmla="*/ 152308 h 1828407"/>
                <a:gd name="connsiteX7" fmla="*/ 7720380 w 7872687"/>
                <a:gd name="connsiteY7" fmla="*/ 0 h 1828407"/>
                <a:gd name="connsiteX8" fmla="*/ 152308 w 7872687"/>
                <a:gd name="connsiteY8" fmla="*/ 0 h 182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72687" h="1828407">
                  <a:moveTo>
                    <a:pt x="152308" y="0"/>
                  </a:moveTo>
                  <a:cubicBezTo>
                    <a:pt x="68270" y="0"/>
                    <a:pt x="0" y="68270"/>
                    <a:pt x="0" y="152308"/>
                  </a:cubicBezTo>
                  <a:lnTo>
                    <a:pt x="0" y="1676100"/>
                  </a:lnTo>
                  <a:cubicBezTo>
                    <a:pt x="0" y="1760317"/>
                    <a:pt x="68270" y="1828407"/>
                    <a:pt x="152308" y="1828407"/>
                  </a:cubicBezTo>
                  <a:lnTo>
                    <a:pt x="7720380" y="1828407"/>
                  </a:lnTo>
                  <a:cubicBezTo>
                    <a:pt x="7804597" y="1828407"/>
                    <a:pt x="7872688" y="1760138"/>
                    <a:pt x="7872688" y="1676100"/>
                  </a:cubicBezTo>
                  <a:lnTo>
                    <a:pt x="7872688" y="152308"/>
                  </a:lnTo>
                  <a:cubicBezTo>
                    <a:pt x="7872688" y="68090"/>
                    <a:pt x="7804418" y="0"/>
                    <a:pt x="7720380" y="0"/>
                  </a:cubicBezTo>
                  <a:lnTo>
                    <a:pt x="152308" y="0"/>
                  </a:lnTo>
                  <a:close/>
                </a:path>
              </a:pathLst>
            </a:custGeom>
            <a:solidFill>
              <a:srgbClr val="EFEFEF"/>
            </a:solidFill>
            <a:ln w="17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3647100-6CFB-4E74-BE71-41244E12AD13}"/>
                </a:ext>
              </a:extLst>
            </p:cNvPr>
            <p:cNvSpPr/>
            <p:nvPr/>
          </p:nvSpPr>
          <p:spPr>
            <a:xfrm>
              <a:off x="828000" y="3647186"/>
              <a:ext cx="7872687" cy="1828407"/>
            </a:xfrm>
            <a:custGeom>
              <a:avLst/>
              <a:gdLst>
                <a:gd name="connsiteX0" fmla="*/ 152308 w 7872687"/>
                <a:gd name="connsiteY0" fmla="*/ 0 h 1828407"/>
                <a:gd name="connsiteX1" fmla="*/ 0 w 7872687"/>
                <a:gd name="connsiteY1" fmla="*/ 152308 h 1828407"/>
                <a:gd name="connsiteX2" fmla="*/ 0 w 7872687"/>
                <a:gd name="connsiteY2" fmla="*/ 1676100 h 1828407"/>
                <a:gd name="connsiteX3" fmla="*/ 152308 w 7872687"/>
                <a:gd name="connsiteY3" fmla="*/ 1828407 h 1828407"/>
                <a:gd name="connsiteX4" fmla="*/ 7720380 w 7872687"/>
                <a:gd name="connsiteY4" fmla="*/ 1828407 h 1828407"/>
                <a:gd name="connsiteX5" fmla="*/ 7872688 w 7872687"/>
                <a:gd name="connsiteY5" fmla="*/ 1676100 h 1828407"/>
                <a:gd name="connsiteX6" fmla="*/ 7872688 w 7872687"/>
                <a:gd name="connsiteY6" fmla="*/ 152308 h 1828407"/>
                <a:gd name="connsiteX7" fmla="*/ 7720380 w 7872687"/>
                <a:gd name="connsiteY7" fmla="*/ 0 h 1828407"/>
                <a:gd name="connsiteX8" fmla="*/ 152308 w 7872687"/>
                <a:gd name="connsiteY8" fmla="*/ 0 h 182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72687" h="1828407">
                  <a:moveTo>
                    <a:pt x="152308" y="0"/>
                  </a:moveTo>
                  <a:cubicBezTo>
                    <a:pt x="68090" y="0"/>
                    <a:pt x="0" y="68270"/>
                    <a:pt x="0" y="152308"/>
                  </a:cubicBezTo>
                  <a:lnTo>
                    <a:pt x="0" y="1676100"/>
                  </a:lnTo>
                  <a:cubicBezTo>
                    <a:pt x="0" y="1760317"/>
                    <a:pt x="68270" y="1828407"/>
                    <a:pt x="152308" y="1828407"/>
                  </a:cubicBezTo>
                  <a:lnTo>
                    <a:pt x="7720380" y="1828407"/>
                  </a:lnTo>
                  <a:cubicBezTo>
                    <a:pt x="7804597" y="1828407"/>
                    <a:pt x="7872688" y="1760138"/>
                    <a:pt x="7872688" y="1676100"/>
                  </a:cubicBezTo>
                  <a:lnTo>
                    <a:pt x="7872688" y="152308"/>
                  </a:lnTo>
                  <a:cubicBezTo>
                    <a:pt x="7872688" y="68090"/>
                    <a:pt x="7804418" y="0"/>
                    <a:pt x="7720380" y="0"/>
                  </a:cubicBezTo>
                  <a:lnTo>
                    <a:pt x="152308" y="0"/>
                  </a:lnTo>
                  <a:close/>
                </a:path>
              </a:pathLst>
            </a:custGeom>
            <a:solidFill>
              <a:srgbClr val="EFEFEF"/>
            </a:solidFill>
            <a:ln w="17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pic>
        <p:nvPicPr>
          <p:cNvPr id="15" name="그래픽 14">
            <a:extLst>
              <a:ext uri="{FF2B5EF4-FFF2-40B4-BE49-F238E27FC236}">
                <a16:creationId xmlns:a16="http://schemas.microsoft.com/office/drawing/2014/main" id="{CC9FCDAC-F55C-4DBF-9E91-E44F0F9B33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35000" y="3681180"/>
            <a:ext cx="683560" cy="3515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0A611E1-1C98-4707-B9A0-B39BB7043B7C}"/>
              </a:ext>
            </a:extLst>
          </p:cNvPr>
          <p:cNvSpPr txBox="1"/>
          <p:nvPr/>
        </p:nvSpPr>
        <p:spPr>
          <a:xfrm>
            <a:off x="1342800" y="3789040"/>
            <a:ext cx="479825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 </a:t>
            </a:r>
            <a:r>
              <a:rPr lang="en-US" altLang="ko-KR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</a:t>
            </a:r>
            <a:endParaRPr lang="ko-KR" altLang="en-US" sz="1200" b="1" kern="0" spc="-5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891985-E81D-46D8-8970-9CEAC9FBB683}"/>
              </a:ext>
            </a:extLst>
          </p:cNvPr>
          <p:cNvSpPr txBox="1"/>
          <p:nvPr/>
        </p:nvSpPr>
        <p:spPr>
          <a:xfrm>
            <a:off x="2016416" y="3731374"/>
            <a:ext cx="6192000" cy="5886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극심한 노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·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사 대립관계에서 나타나는 회사의 차별과 경제적 어려움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동료 간의 갈등 등 작업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환경에서 재해자가 업무상 스트레스를 받음</a:t>
            </a: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1AF7FD3E-D35E-4BD2-A8B9-8D9EF068AA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35000" y="4535958"/>
            <a:ext cx="683560" cy="35154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AE540D6-BBEA-41E1-9D9F-AE8578A3AE50}"/>
              </a:ext>
            </a:extLst>
          </p:cNvPr>
          <p:cNvSpPr txBox="1"/>
          <p:nvPr/>
        </p:nvSpPr>
        <p:spPr>
          <a:xfrm>
            <a:off x="1342800" y="4643818"/>
            <a:ext cx="479825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 </a:t>
            </a:r>
            <a:r>
              <a:rPr lang="en-US" altLang="ko-KR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</a:t>
            </a:r>
            <a:endParaRPr lang="ko-KR" altLang="en-US" sz="1200" b="1" kern="0" spc="-5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1C2A32-7A6C-4806-936F-9BFDD7BD5267}"/>
              </a:ext>
            </a:extLst>
          </p:cNvPr>
          <p:cNvSpPr txBox="1"/>
          <p:nvPr/>
        </p:nvSpPr>
        <p:spPr>
          <a:xfrm>
            <a:off x="2016416" y="4593097"/>
            <a:ext cx="6192000" cy="8918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새로운 상사가 와서 계속적으로 사직을 강요하면서 업무제외 당하고 대화도 </a:t>
            </a:r>
            <a:r>
              <a:rPr lang="ko-KR" altLang="en-US" sz="1300" kern="0" spc="0" dirty="0" err="1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단절당한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가운데 </a:t>
            </a:r>
            <a:r>
              <a:rPr lang="ko-KR" altLang="en-US" sz="1300" kern="0" spc="0" dirty="0" err="1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사내따돌림과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부서 내에서 공개적으로 질책을 받는 등 업무와 관련된 스트레스로 인한 우울증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불안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불면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실증 등의 증상으로 보여 병원진료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B05D14B-1082-4A7E-894D-910427077144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52F053AA-AAD0-4657-B68B-180F0C9AF8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A999610-506E-45BD-BCC4-5154759AB0ED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E20FFA25-B003-4863-AA60-50DB4B028A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51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>
            <a:extLst>
              <a:ext uri="{FF2B5EF4-FFF2-40B4-BE49-F238E27FC236}">
                <a16:creationId xmlns:a16="http://schemas.microsoft.com/office/drawing/2014/main" id="{F50FD03D-F603-4689-89F2-7FCD1DB6F4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567" y="911164"/>
            <a:ext cx="2772819" cy="23045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A277DB-78A9-4740-BA1A-DE2AD31C468C}"/>
              </a:ext>
            </a:extLst>
          </p:cNvPr>
          <p:cNvSpPr txBox="1"/>
          <p:nvPr/>
        </p:nvSpPr>
        <p:spPr>
          <a:xfrm>
            <a:off x="828000" y="1519242"/>
            <a:ext cx="4752112" cy="1265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무리한 지시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이동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/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배치전환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필요한 정보를 주지 않음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업무지시를 명확하게 하지 않음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질병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/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부상 등에 배려하지 않음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협조하지 않음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사적인 일의 강제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과도한 요구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과도한 간섭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/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관리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부적절한 시말서 등 작성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불평등 취급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불법내용 지시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계약 외 지시 등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509BFD8F-6226-42F9-A72A-71EA0C6BD9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2210" y="1616587"/>
            <a:ext cx="162000" cy="162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66CC8D87-F96E-464F-AA5B-5513B8D54944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80A664-2E52-48BF-BD2D-180229CA2DFB}"/>
              </a:ext>
            </a:extLst>
          </p:cNvPr>
          <p:cNvSpPr txBox="1"/>
          <p:nvPr/>
        </p:nvSpPr>
        <p:spPr>
          <a:xfrm>
            <a:off x="602210" y="1122115"/>
            <a:ext cx="7930228" cy="3191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lnSpc>
                <a:spcPct val="151000"/>
              </a:lnSpc>
              <a:spcBef>
                <a:spcPts val="1500"/>
              </a:spcBef>
            </a:pPr>
            <a:r>
              <a:rPr lang="ko-KR" altLang="en-US" sz="1500" kern="0" spc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➏</a:t>
            </a:r>
            <a:r>
              <a:rPr lang="ko-KR" altLang="en-US" sz="1500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과대한 요구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업무상 불필요한 것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수행 불가능한 것 등의 강제 등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ko-KR" altLang="en-US" sz="1500" kern="0" spc="0" dirty="0">
              <a:solidFill>
                <a:srgbClr val="7A82BF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230C4885-C0EB-4A83-A2A7-31E9499830D7}"/>
              </a:ext>
            </a:extLst>
          </p:cNvPr>
          <p:cNvGrpSpPr/>
          <p:nvPr/>
        </p:nvGrpSpPr>
        <p:grpSpPr>
          <a:xfrm>
            <a:off x="828000" y="3033482"/>
            <a:ext cx="7704000" cy="3117667"/>
            <a:chOff x="828000" y="3139710"/>
            <a:chExt cx="7872687" cy="3117667"/>
          </a:xfrm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1EDD99F-6729-44B2-AF76-75F0D5D5455A}"/>
                </a:ext>
              </a:extLst>
            </p:cNvPr>
            <p:cNvSpPr/>
            <p:nvPr/>
          </p:nvSpPr>
          <p:spPr>
            <a:xfrm>
              <a:off x="828000" y="3139710"/>
              <a:ext cx="7872687" cy="1828407"/>
            </a:xfrm>
            <a:custGeom>
              <a:avLst/>
              <a:gdLst>
                <a:gd name="connsiteX0" fmla="*/ 152308 w 7872687"/>
                <a:gd name="connsiteY0" fmla="*/ 0 h 1828407"/>
                <a:gd name="connsiteX1" fmla="*/ 0 w 7872687"/>
                <a:gd name="connsiteY1" fmla="*/ 152308 h 1828407"/>
                <a:gd name="connsiteX2" fmla="*/ 0 w 7872687"/>
                <a:gd name="connsiteY2" fmla="*/ 1676100 h 1828407"/>
                <a:gd name="connsiteX3" fmla="*/ 152308 w 7872687"/>
                <a:gd name="connsiteY3" fmla="*/ 1828407 h 1828407"/>
                <a:gd name="connsiteX4" fmla="*/ 7720380 w 7872687"/>
                <a:gd name="connsiteY4" fmla="*/ 1828407 h 1828407"/>
                <a:gd name="connsiteX5" fmla="*/ 7872688 w 7872687"/>
                <a:gd name="connsiteY5" fmla="*/ 1676100 h 1828407"/>
                <a:gd name="connsiteX6" fmla="*/ 7872688 w 7872687"/>
                <a:gd name="connsiteY6" fmla="*/ 152308 h 1828407"/>
                <a:gd name="connsiteX7" fmla="*/ 7720380 w 7872687"/>
                <a:gd name="connsiteY7" fmla="*/ 0 h 1828407"/>
                <a:gd name="connsiteX8" fmla="*/ 152308 w 7872687"/>
                <a:gd name="connsiteY8" fmla="*/ 0 h 182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72687" h="1828407">
                  <a:moveTo>
                    <a:pt x="152308" y="0"/>
                  </a:moveTo>
                  <a:cubicBezTo>
                    <a:pt x="68270" y="0"/>
                    <a:pt x="0" y="68270"/>
                    <a:pt x="0" y="152308"/>
                  </a:cubicBezTo>
                  <a:lnTo>
                    <a:pt x="0" y="1676100"/>
                  </a:lnTo>
                  <a:cubicBezTo>
                    <a:pt x="0" y="1760317"/>
                    <a:pt x="68270" y="1828407"/>
                    <a:pt x="152308" y="1828407"/>
                  </a:cubicBezTo>
                  <a:lnTo>
                    <a:pt x="7720380" y="1828407"/>
                  </a:lnTo>
                  <a:cubicBezTo>
                    <a:pt x="7804597" y="1828407"/>
                    <a:pt x="7872688" y="1760138"/>
                    <a:pt x="7872688" y="1676100"/>
                  </a:cubicBezTo>
                  <a:lnTo>
                    <a:pt x="7872688" y="152308"/>
                  </a:lnTo>
                  <a:cubicBezTo>
                    <a:pt x="7872688" y="68090"/>
                    <a:pt x="7804418" y="0"/>
                    <a:pt x="7720380" y="0"/>
                  </a:cubicBezTo>
                  <a:lnTo>
                    <a:pt x="152308" y="0"/>
                  </a:lnTo>
                  <a:close/>
                </a:path>
              </a:pathLst>
            </a:custGeom>
            <a:solidFill>
              <a:srgbClr val="EFEFEF"/>
            </a:solidFill>
            <a:ln w="17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5624DB6-D64C-4E4B-8FAA-5D7947CE94E7}"/>
                </a:ext>
              </a:extLst>
            </p:cNvPr>
            <p:cNvSpPr/>
            <p:nvPr/>
          </p:nvSpPr>
          <p:spPr>
            <a:xfrm>
              <a:off x="828000" y="4241782"/>
              <a:ext cx="7872687" cy="2015595"/>
            </a:xfrm>
            <a:custGeom>
              <a:avLst/>
              <a:gdLst>
                <a:gd name="connsiteX0" fmla="*/ 152308 w 7872687"/>
                <a:gd name="connsiteY0" fmla="*/ 0 h 1828407"/>
                <a:gd name="connsiteX1" fmla="*/ 0 w 7872687"/>
                <a:gd name="connsiteY1" fmla="*/ 152308 h 1828407"/>
                <a:gd name="connsiteX2" fmla="*/ 0 w 7872687"/>
                <a:gd name="connsiteY2" fmla="*/ 1676100 h 1828407"/>
                <a:gd name="connsiteX3" fmla="*/ 152308 w 7872687"/>
                <a:gd name="connsiteY3" fmla="*/ 1828407 h 1828407"/>
                <a:gd name="connsiteX4" fmla="*/ 7720380 w 7872687"/>
                <a:gd name="connsiteY4" fmla="*/ 1828407 h 1828407"/>
                <a:gd name="connsiteX5" fmla="*/ 7872688 w 7872687"/>
                <a:gd name="connsiteY5" fmla="*/ 1676100 h 1828407"/>
                <a:gd name="connsiteX6" fmla="*/ 7872688 w 7872687"/>
                <a:gd name="connsiteY6" fmla="*/ 152308 h 1828407"/>
                <a:gd name="connsiteX7" fmla="*/ 7720380 w 7872687"/>
                <a:gd name="connsiteY7" fmla="*/ 0 h 1828407"/>
                <a:gd name="connsiteX8" fmla="*/ 152308 w 7872687"/>
                <a:gd name="connsiteY8" fmla="*/ 0 h 182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72687" h="1828407">
                  <a:moveTo>
                    <a:pt x="152308" y="0"/>
                  </a:moveTo>
                  <a:cubicBezTo>
                    <a:pt x="68090" y="0"/>
                    <a:pt x="0" y="68270"/>
                    <a:pt x="0" y="152308"/>
                  </a:cubicBezTo>
                  <a:lnTo>
                    <a:pt x="0" y="1676100"/>
                  </a:lnTo>
                  <a:cubicBezTo>
                    <a:pt x="0" y="1760317"/>
                    <a:pt x="68270" y="1828407"/>
                    <a:pt x="152308" y="1828407"/>
                  </a:cubicBezTo>
                  <a:lnTo>
                    <a:pt x="7720380" y="1828407"/>
                  </a:lnTo>
                  <a:cubicBezTo>
                    <a:pt x="7804597" y="1828407"/>
                    <a:pt x="7872688" y="1760138"/>
                    <a:pt x="7872688" y="1676100"/>
                  </a:cubicBezTo>
                  <a:lnTo>
                    <a:pt x="7872688" y="152308"/>
                  </a:lnTo>
                  <a:cubicBezTo>
                    <a:pt x="7872688" y="68090"/>
                    <a:pt x="7804418" y="0"/>
                    <a:pt x="7720380" y="0"/>
                  </a:cubicBezTo>
                  <a:lnTo>
                    <a:pt x="152308" y="0"/>
                  </a:lnTo>
                  <a:close/>
                </a:path>
              </a:pathLst>
            </a:custGeom>
            <a:solidFill>
              <a:srgbClr val="EFEFEF"/>
            </a:solidFill>
            <a:ln w="17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pic>
        <p:nvPicPr>
          <p:cNvPr id="15" name="그래픽 14">
            <a:extLst>
              <a:ext uri="{FF2B5EF4-FFF2-40B4-BE49-F238E27FC236}">
                <a16:creationId xmlns:a16="http://schemas.microsoft.com/office/drawing/2014/main" id="{34CF4CCB-63A5-4781-8356-48C2EA2286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35000" y="3178756"/>
            <a:ext cx="683560" cy="3515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D1C8263-D09F-4EA4-9D81-AA7E550105E0}"/>
              </a:ext>
            </a:extLst>
          </p:cNvPr>
          <p:cNvSpPr txBox="1"/>
          <p:nvPr/>
        </p:nvSpPr>
        <p:spPr>
          <a:xfrm>
            <a:off x="1342800" y="3294000"/>
            <a:ext cx="479825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 </a:t>
            </a:r>
            <a:r>
              <a:rPr lang="en-US" altLang="ko-KR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</a:t>
            </a:r>
            <a:endParaRPr lang="ko-KR" altLang="en-US" sz="1200" b="1" kern="0" spc="-5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2DDC1C-8497-49E5-8E1F-9F1BA19C36D3}"/>
              </a:ext>
            </a:extLst>
          </p:cNvPr>
          <p:cNvSpPr txBox="1"/>
          <p:nvPr/>
        </p:nvSpPr>
        <p:spPr>
          <a:xfrm>
            <a:off x="2016416" y="3228950"/>
            <a:ext cx="6192000" cy="8258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회사의 인사발령 후 업무 규정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전산시스템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업무 처리절차 등이 변경되면서 업무 난이도 및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부담이 증가했고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이로 인해 재해자가 스트레스를 받고 심한 두통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어지러움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가슴이 찢어지는 느낌 등의 증세를 겪음</a:t>
            </a: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2C9E2820-F84C-43B0-8ACE-E44CE36740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35000" y="4211526"/>
            <a:ext cx="683560" cy="35154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C637071-2C9A-45C0-88B3-8569FE9B892D}"/>
              </a:ext>
            </a:extLst>
          </p:cNvPr>
          <p:cNvSpPr txBox="1"/>
          <p:nvPr/>
        </p:nvSpPr>
        <p:spPr>
          <a:xfrm>
            <a:off x="1342800" y="4320000"/>
            <a:ext cx="479825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 </a:t>
            </a:r>
            <a:r>
              <a:rPr lang="en-US" altLang="ko-KR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</a:t>
            </a:r>
            <a:endParaRPr lang="ko-KR" altLang="en-US" sz="1200" b="1" kern="0" spc="-5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62B4BD-DCEA-4ACB-B9DF-EB1E15F0CE74}"/>
              </a:ext>
            </a:extLst>
          </p:cNvPr>
          <p:cNvSpPr txBox="1"/>
          <p:nvPr/>
        </p:nvSpPr>
        <p:spPr>
          <a:xfrm>
            <a:off x="2016416" y="4268665"/>
            <a:ext cx="6192000" cy="16722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육아휴직 후 복직하려 했으나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사장은 복직시킬 의사가 없다고 하였고 이에 노동부에 진정을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-4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제기한 결과 복직하게 됨</a:t>
            </a:r>
            <a:r>
              <a:rPr lang="en-US" altLang="ko-KR" sz="1300" kern="0" spc="-4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. </a:t>
            </a:r>
            <a:r>
              <a:rPr lang="ko-KR" altLang="en-US" sz="1300" kern="0" spc="-4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복직 이후 </a:t>
            </a:r>
            <a:r>
              <a:rPr lang="en-US" altLang="ko-KR" sz="1300" kern="0" spc="-4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10</a:t>
            </a:r>
            <a:r>
              <a:rPr lang="ko-KR" altLang="en-US" sz="1300" kern="0" spc="-4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년 간 해왔던 기존 경리업무가 아닌 기술영업부에 속해 </a:t>
            </a:r>
            <a:r>
              <a:rPr lang="en-US" altLang="ko-KR" sz="1300" kern="0" spc="-4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-4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마케팅 업무를 하도록 하고 업무용 컴퓨터 등은 한달 후에 지급 하겠다고 하고 지급하지 않음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. </a:t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9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시 이전에 출근해도 사무실에는 들어오지 못하게 하고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점심시간도 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12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시부터 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13</a:t>
            </a:r>
            <a:r>
              <a:rPr lang="ko-KR" altLang="en-US" sz="1300" kern="0" spc="0" dirty="0" err="1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시까지로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하되 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13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시 이전에는 사무실에 들어오지 못하게 함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.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다른 직원들과 사적으로도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업무적으로도 얘기하지 말라며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모든 대화는 직원을 통해 녹취하겠다고 함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94EA8EF-2976-462B-A3D6-98C53C3FE9A8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8930E0A7-32AE-4651-82BB-6BB8D726A0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E05157C-DC7B-4BB0-8B98-D4A975E2618D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55719F-E22E-46BE-9732-392723350212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4AEFB15C-2B50-4F7A-83FE-1F5B8DC31C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99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>
            <a:extLst>
              <a:ext uri="{FF2B5EF4-FFF2-40B4-BE49-F238E27FC236}">
                <a16:creationId xmlns:a16="http://schemas.microsoft.com/office/drawing/2014/main" id="{DC40E32D-3B32-42DE-A21C-214475A0D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949" y="620688"/>
            <a:ext cx="2658280" cy="34981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8F8837-2F4F-4322-8304-6AA0091E7205}"/>
              </a:ext>
            </a:extLst>
          </p:cNvPr>
          <p:cNvSpPr txBox="1"/>
          <p:nvPr/>
        </p:nvSpPr>
        <p:spPr>
          <a:xfrm>
            <a:off x="828000" y="1591250"/>
            <a:ext cx="4752112" cy="1265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업무를 주지 않음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업무 관련 도구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자원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정보를 주지 않고 업무에 대해 언급함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기회를 주지 않음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근로일이나 근로시간을 단축함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</a:t>
            </a:r>
            <a:b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능력과 경력에 맞지 않는 낮은 직무로 이동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배치전환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계약 외 낮은 수준의 업무 제공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75EF8FB-C57D-46C2-BC4C-5E0ECF563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2210" y="1688595"/>
            <a:ext cx="162000" cy="162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CEA058F5-0E82-42CB-9096-D3DC6C21002B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4142A-B596-4741-AEFC-E013EB46B363}"/>
              </a:ext>
            </a:extLst>
          </p:cNvPr>
          <p:cNvSpPr txBox="1"/>
          <p:nvPr/>
        </p:nvSpPr>
        <p:spPr>
          <a:xfrm>
            <a:off x="602210" y="1194123"/>
            <a:ext cx="7930228" cy="3191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lnSpc>
                <a:spcPct val="151000"/>
              </a:lnSpc>
              <a:spcBef>
                <a:spcPts val="1500"/>
              </a:spcBef>
            </a:pPr>
            <a:r>
              <a:rPr lang="ko-KR" altLang="en-US" sz="1500" kern="0" spc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➐</a:t>
            </a:r>
            <a:r>
              <a:rPr lang="ko-KR" altLang="en-US" sz="1500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9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과소한 요구</a:t>
            </a:r>
            <a:r>
              <a:rPr lang="en-US" altLang="ko-KR" sz="1500" kern="0" spc="-9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500" kern="0" spc="-9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합리적 이유 없이</a:t>
            </a:r>
            <a:r>
              <a:rPr lang="en-US" altLang="ko-KR" sz="1500" kern="0" spc="-9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kern="0" spc="-9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능력보다 낮은 업무나 일을 주지 않는 것</a:t>
            </a:r>
            <a:r>
              <a:rPr lang="en-US" altLang="ko-KR" sz="1500" kern="0" spc="-9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ko-KR" altLang="en-US" sz="1500" kern="0" spc="0" dirty="0">
              <a:solidFill>
                <a:srgbClr val="7A82BF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DEF84D96-60FC-475D-946E-F8E6C9478C07}"/>
              </a:ext>
            </a:extLst>
          </p:cNvPr>
          <p:cNvSpPr/>
          <p:nvPr/>
        </p:nvSpPr>
        <p:spPr>
          <a:xfrm>
            <a:off x="828000" y="3322772"/>
            <a:ext cx="7704000" cy="1718875"/>
          </a:xfrm>
          <a:custGeom>
            <a:avLst/>
            <a:gdLst>
              <a:gd name="connsiteX0" fmla="*/ 152308 w 7872687"/>
              <a:gd name="connsiteY0" fmla="*/ 0 h 1828407"/>
              <a:gd name="connsiteX1" fmla="*/ 0 w 7872687"/>
              <a:gd name="connsiteY1" fmla="*/ 152308 h 1828407"/>
              <a:gd name="connsiteX2" fmla="*/ 0 w 7872687"/>
              <a:gd name="connsiteY2" fmla="*/ 1676100 h 1828407"/>
              <a:gd name="connsiteX3" fmla="*/ 152308 w 7872687"/>
              <a:gd name="connsiteY3" fmla="*/ 1828407 h 1828407"/>
              <a:gd name="connsiteX4" fmla="*/ 7720380 w 7872687"/>
              <a:gd name="connsiteY4" fmla="*/ 1828407 h 1828407"/>
              <a:gd name="connsiteX5" fmla="*/ 7872688 w 7872687"/>
              <a:gd name="connsiteY5" fmla="*/ 1676100 h 1828407"/>
              <a:gd name="connsiteX6" fmla="*/ 7872688 w 7872687"/>
              <a:gd name="connsiteY6" fmla="*/ 152308 h 1828407"/>
              <a:gd name="connsiteX7" fmla="*/ 7720380 w 7872687"/>
              <a:gd name="connsiteY7" fmla="*/ 0 h 1828407"/>
              <a:gd name="connsiteX8" fmla="*/ 152308 w 7872687"/>
              <a:gd name="connsiteY8" fmla="*/ 0 h 182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72687" h="1828407">
                <a:moveTo>
                  <a:pt x="152308" y="0"/>
                </a:moveTo>
                <a:cubicBezTo>
                  <a:pt x="68270" y="0"/>
                  <a:pt x="0" y="68270"/>
                  <a:pt x="0" y="152308"/>
                </a:cubicBezTo>
                <a:lnTo>
                  <a:pt x="0" y="1676100"/>
                </a:lnTo>
                <a:cubicBezTo>
                  <a:pt x="0" y="1760317"/>
                  <a:pt x="68270" y="1828407"/>
                  <a:pt x="152308" y="1828407"/>
                </a:cubicBezTo>
                <a:lnTo>
                  <a:pt x="7720380" y="1828407"/>
                </a:lnTo>
                <a:cubicBezTo>
                  <a:pt x="7804597" y="1828407"/>
                  <a:pt x="7872688" y="1760138"/>
                  <a:pt x="7872688" y="1676100"/>
                </a:cubicBezTo>
                <a:lnTo>
                  <a:pt x="7872688" y="152308"/>
                </a:lnTo>
                <a:cubicBezTo>
                  <a:pt x="7872688" y="68090"/>
                  <a:pt x="7804418" y="0"/>
                  <a:pt x="7720380" y="0"/>
                </a:cubicBezTo>
                <a:lnTo>
                  <a:pt x="152308" y="0"/>
                </a:lnTo>
                <a:close/>
              </a:path>
            </a:pathLst>
          </a:custGeom>
          <a:solidFill>
            <a:srgbClr val="EFEFEF"/>
          </a:solidFill>
          <a:ln w="179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1AC9F00E-CF54-4D77-8857-9FCA99B14B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26279" y="3530072"/>
            <a:ext cx="668913" cy="3515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0697B5C-DE2D-4120-822E-7566A472E66E}"/>
              </a:ext>
            </a:extLst>
          </p:cNvPr>
          <p:cNvSpPr txBox="1"/>
          <p:nvPr/>
        </p:nvSpPr>
        <p:spPr>
          <a:xfrm>
            <a:off x="1391314" y="3645024"/>
            <a:ext cx="452074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</a:t>
            </a:r>
            <a:r>
              <a:rPr lang="ko-KR" altLang="en-US" sz="1200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FDDE8A-8027-43E1-8EFF-155251F87999}"/>
              </a:ext>
            </a:extLst>
          </p:cNvPr>
          <p:cNvSpPr txBox="1"/>
          <p:nvPr/>
        </p:nvSpPr>
        <p:spPr>
          <a:xfrm>
            <a:off x="1990951" y="3580266"/>
            <a:ext cx="6192000" cy="12041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주야간 근무를 하다가 상시주간업무로 변경되었는데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이로 인해 다른 동료들의 업무강도가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강해졌다며 팀장이 회사 내에서 왕따를 시키기 시작함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.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이후 일을 시키지 않다가 출근대기를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3</a:t>
            </a:r>
            <a:r>
              <a:rPr lang="ko-KR" altLang="en-US" sz="1300" kern="0" spc="0" dirty="0" err="1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주시키고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그 이후에는 아무런 기약도 없이 책상에만 앉아 있게 함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.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업무부여를 요청하였으나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업무에서 배제된 채 청소나 잡일 </a:t>
            </a:r>
            <a:r>
              <a:rPr lang="ko-KR" altLang="en-US" sz="1300" kern="0" spc="0" dirty="0" err="1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등만을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지시함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F2A2B24-7672-4C1B-8B7B-60987CB7396A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F8AD8E5A-C25B-4521-B0FF-E882C5B913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4693663-F638-4EFF-8C8E-ABC80214B6A5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A819A4-4E15-427B-B475-3CA16B793077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78841AEA-49DF-4495-A89E-15661A1509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459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CB1F0BDE-4273-4519-96DF-AD74DB0CE1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999" y="1146135"/>
            <a:ext cx="3136735" cy="22043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8F8837-2F4F-4322-8304-6AA0091E7205}"/>
              </a:ext>
            </a:extLst>
          </p:cNvPr>
          <p:cNvSpPr txBox="1"/>
          <p:nvPr/>
        </p:nvSpPr>
        <p:spPr>
          <a:xfrm>
            <a:off x="827999" y="1591250"/>
            <a:ext cx="4344295" cy="9425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개인의 특징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질병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장애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연령에 관한 부적절한 발언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차별적 발언 포함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사생활 간섭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개인정보 등의 유포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휴식시간 등의 간섭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시간 외의 강요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소지품 체크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사생활의 감시 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·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도청 등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75EF8FB-C57D-46C2-BC4C-5E0ECF563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2210" y="1688595"/>
            <a:ext cx="162000" cy="162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CEA058F5-0E82-42CB-9096-D3DC6C21002B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4142A-B596-4741-AEFC-E013EB46B363}"/>
              </a:ext>
            </a:extLst>
          </p:cNvPr>
          <p:cNvSpPr txBox="1"/>
          <p:nvPr/>
        </p:nvSpPr>
        <p:spPr>
          <a:xfrm>
            <a:off x="602210" y="1194123"/>
            <a:ext cx="7930228" cy="3191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lnSpc>
                <a:spcPct val="151000"/>
              </a:lnSpc>
              <a:spcBef>
                <a:spcPts val="1500"/>
              </a:spcBef>
            </a:pPr>
            <a:r>
              <a:rPr lang="ko-KR" altLang="en-US" sz="1500" kern="0" spc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➑</a:t>
            </a:r>
            <a:r>
              <a:rPr lang="ko-KR" altLang="en-US" sz="1500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개인 침해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사적인 일에 지나치게 간섭하는 것</a:t>
            </a:r>
            <a:r>
              <a:rPr lang="en-US" altLang="ko-KR" sz="1500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ko-KR" altLang="en-US" sz="1500" kern="0" spc="0" dirty="0">
              <a:solidFill>
                <a:srgbClr val="7A82BF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DEF84D96-60FC-475D-946E-F8E6C9478C07}"/>
              </a:ext>
            </a:extLst>
          </p:cNvPr>
          <p:cNvSpPr/>
          <p:nvPr/>
        </p:nvSpPr>
        <p:spPr>
          <a:xfrm>
            <a:off x="828000" y="3106748"/>
            <a:ext cx="7704000" cy="1676659"/>
          </a:xfrm>
          <a:custGeom>
            <a:avLst/>
            <a:gdLst>
              <a:gd name="connsiteX0" fmla="*/ 152308 w 7872687"/>
              <a:gd name="connsiteY0" fmla="*/ 0 h 1828407"/>
              <a:gd name="connsiteX1" fmla="*/ 0 w 7872687"/>
              <a:gd name="connsiteY1" fmla="*/ 152308 h 1828407"/>
              <a:gd name="connsiteX2" fmla="*/ 0 w 7872687"/>
              <a:gd name="connsiteY2" fmla="*/ 1676100 h 1828407"/>
              <a:gd name="connsiteX3" fmla="*/ 152308 w 7872687"/>
              <a:gd name="connsiteY3" fmla="*/ 1828407 h 1828407"/>
              <a:gd name="connsiteX4" fmla="*/ 7720380 w 7872687"/>
              <a:gd name="connsiteY4" fmla="*/ 1828407 h 1828407"/>
              <a:gd name="connsiteX5" fmla="*/ 7872688 w 7872687"/>
              <a:gd name="connsiteY5" fmla="*/ 1676100 h 1828407"/>
              <a:gd name="connsiteX6" fmla="*/ 7872688 w 7872687"/>
              <a:gd name="connsiteY6" fmla="*/ 152308 h 1828407"/>
              <a:gd name="connsiteX7" fmla="*/ 7720380 w 7872687"/>
              <a:gd name="connsiteY7" fmla="*/ 0 h 1828407"/>
              <a:gd name="connsiteX8" fmla="*/ 152308 w 7872687"/>
              <a:gd name="connsiteY8" fmla="*/ 0 h 182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72687" h="1828407">
                <a:moveTo>
                  <a:pt x="152308" y="0"/>
                </a:moveTo>
                <a:cubicBezTo>
                  <a:pt x="68270" y="0"/>
                  <a:pt x="0" y="68270"/>
                  <a:pt x="0" y="152308"/>
                </a:cubicBezTo>
                <a:lnTo>
                  <a:pt x="0" y="1676100"/>
                </a:lnTo>
                <a:cubicBezTo>
                  <a:pt x="0" y="1760317"/>
                  <a:pt x="68270" y="1828407"/>
                  <a:pt x="152308" y="1828407"/>
                </a:cubicBezTo>
                <a:lnTo>
                  <a:pt x="7720380" y="1828407"/>
                </a:lnTo>
                <a:cubicBezTo>
                  <a:pt x="7804597" y="1828407"/>
                  <a:pt x="7872688" y="1760138"/>
                  <a:pt x="7872688" y="1676100"/>
                </a:cubicBezTo>
                <a:lnTo>
                  <a:pt x="7872688" y="152308"/>
                </a:lnTo>
                <a:cubicBezTo>
                  <a:pt x="7872688" y="68090"/>
                  <a:pt x="7804418" y="0"/>
                  <a:pt x="7720380" y="0"/>
                </a:cubicBezTo>
                <a:lnTo>
                  <a:pt x="152308" y="0"/>
                </a:lnTo>
                <a:close/>
              </a:path>
            </a:pathLst>
          </a:custGeom>
          <a:solidFill>
            <a:srgbClr val="EFEFEF"/>
          </a:solidFill>
          <a:ln w="179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1AC9F00E-CF54-4D77-8857-9FCA99B14B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35000" y="3266102"/>
            <a:ext cx="683560" cy="3515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0697B5C-DE2D-4120-822E-7566A472E66E}"/>
              </a:ext>
            </a:extLst>
          </p:cNvPr>
          <p:cNvSpPr txBox="1"/>
          <p:nvPr/>
        </p:nvSpPr>
        <p:spPr>
          <a:xfrm>
            <a:off x="1403648" y="3387600"/>
            <a:ext cx="461973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FDDE8A-8027-43E1-8EFF-155251F87999}"/>
              </a:ext>
            </a:extLst>
          </p:cNvPr>
          <p:cNvSpPr txBox="1"/>
          <p:nvPr/>
        </p:nvSpPr>
        <p:spPr>
          <a:xfrm>
            <a:off x="2016416" y="3316296"/>
            <a:ext cx="6192000" cy="12003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-5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회사 내에 </a:t>
            </a:r>
            <a:r>
              <a:rPr lang="en-US" altLang="ko-KR" sz="1300" kern="0" spc="-5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CCTV</a:t>
            </a:r>
            <a:r>
              <a:rPr lang="ko-KR" altLang="en-US" sz="1300" kern="0" spc="-5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가 설치되어 있고 해당 모니터가 중간관리자의 자리에 설치되어 있음</a:t>
            </a:r>
            <a:r>
              <a:rPr lang="en-US" altLang="ko-KR" sz="1300" kern="0" spc="-5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. </a:t>
            </a:r>
            <a:r>
              <a:rPr lang="ko-KR" altLang="en-US" sz="1300" kern="0" spc="-5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출입구</a:t>
            </a:r>
            <a:r>
              <a:rPr lang="en-US" altLang="ko-KR" sz="1300" kern="0" spc="-5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-5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등에 사람이 지키고 있지 않아 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CCTV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외에는 직원들의 움직임을 확인할 수 없는 구조임에도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</a:t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간식을 먹고 난 후 “간식은 </a:t>
            </a:r>
            <a:r>
              <a:rPr lang="ko-KR" altLang="en-US" sz="1300" kern="0" spc="0" dirty="0" err="1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맛있었냐”는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등 실시간으로 모니터로 직원들을 관찰하고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경고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메일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메시지 등을 보내는 방식으로 감시 사실을 직원들에게 주지시킴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0AA1E80-4776-449F-9B20-038D16ED9C3D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8D733C9C-EDF7-40D7-A134-9F8EEBDE2C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613D9F7-BA12-409C-9F84-A0608CBDD259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FCC928-E838-4BE5-B26C-9FF748FD19B5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20315601-9350-4D31-8670-2490A91834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3114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래픽 28">
            <a:extLst>
              <a:ext uri="{FF2B5EF4-FFF2-40B4-BE49-F238E27FC236}">
                <a16:creationId xmlns:a16="http://schemas.microsoft.com/office/drawing/2014/main" id="{64E57CCD-7E4D-479C-9A64-4BA2F5AEF417}"/>
              </a:ext>
            </a:extLst>
          </p:cNvPr>
          <p:cNvGrpSpPr/>
          <p:nvPr/>
        </p:nvGrpSpPr>
        <p:grpSpPr>
          <a:xfrm>
            <a:off x="828000" y="1681807"/>
            <a:ext cx="7704000" cy="4472658"/>
            <a:chOff x="828000" y="3158650"/>
            <a:chExt cx="7872687" cy="4472658"/>
          </a:xfrm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8A513A5-7EEB-46AF-B9B1-7865A1398DC5}"/>
                </a:ext>
              </a:extLst>
            </p:cNvPr>
            <p:cNvSpPr/>
            <p:nvPr/>
          </p:nvSpPr>
          <p:spPr>
            <a:xfrm>
              <a:off x="828000" y="3158650"/>
              <a:ext cx="7872687" cy="1828407"/>
            </a:xfrm>
            <a:custGeom>
              <a:avLst/>
              <a:gdLst>
                <a:gd name="connsiteX0" fmla="*/ 152308 w 7872687"/>
                <a:gd name="connsiteY0" fmla="*/ 0 h 1828407"/>
                <a:gd name="connsiteX1" fmla="*/ 0 w 7872687"/>
                <a:gd name="connsiteY1" fmla="*/ 152308 h 1828407"/>
                <a:gd name="connsiteX2" fmla="*/ 0 w 7872687"/>
                <a:gd name="connsiteY2" fmla="*/ 1676100 h 1828407"/>
                <a:gd name="connsiteX3" fmla="*/ 152308 w 7872687"/>
                <a:gd name="connsiteY3" fmla="*/ 1828407 h 1828407"/>
                <a:gd name="connsiteX4" fmla="*/ 7720380 w 7872687"/>
                <a:gd name="connsiteY4" fmla="*/ 1828407 h 1828407"/>
                <a:gd name="connsiteX5" fmla="*/ 7872688 w 7872687"/>
                <a:gd name="connsiteY5" fmla="*/ 1676100 h 1828407"/>
                <a:gd name="connsiteX6" fmla="*/ 7872688 w 7872687"/>
                <a:gd name="connsiteY6" fmla="*/ 152308 h 1828407"/>
                <a:gd name="connsiteX7" fmla="*/ 7720380 w 7872687"/>
                <a:gd name="connsiteY7" fmla="*/ 0 h 1828407"/>
                <a:gd name="connsiteX8" fmla="*/ 152308 w 7872687"/>
                <a:gd name="connsiteY8" fmla="*/ 0 h 182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72687" h="1828407">
                  <a:moveTo>
                    <a:pt x="152308" y="0"/>
                  </a:moveTo>
                  <a:cubicBezTo>
                    <a:pt x="68270" y="0"/>
                    <a:pt x="0" y="68270"/>
                    <a:pt x="0" y="152308"/>
                  </a:cubicBezTo>
                  <a:lnTo>
                    <a:pt x="0" y="1676100"/>
                  </a:lnTo>
                  <a:cubicBezTo>
                    <a:pt x="0" y="1760317"/>
                    <a:pt x="68270" y="1828407"/>
                    <a:pt x="152308" y="1828407"/>
                  </a:cubicBezTo>
                  <a:lnTo>
                    <a:pt x="7720380" y="1828407"/>
                  </a:lnTo>
                  <a:cubicBezTo>
                    <a:pt x="7804597" y="1828407"/>
                    <a:pt x="7872688" y="1760138"/>
                    <a:pt x="7872688" y="1676100"/>
                  </a:cubicBezTo>
                  <a:lnTo>
                    <a:pt x="7872688" y="152308"/>
                  </a:lnTo>
                  <a:cubicBezTo>
                    <a:pt x="7872688" y="68090"/>
                    <a:pt x="7804418" y="0"/>
                    <a:pt x="7720380" y="0"/>
                  </a:cubicBezTo>
                  <a:lnTo>
                    <a:pt x="152308" y="0"/>
                  </a:lnTo>
                  <a:close/>
                </a:path>
              </a:pathLst>
            </a:custGeom>
            <a:solidFill>
              <a:srgbClr val="EFEFEF"/>
            </a:solidFill>
            <a:ln w="17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49C23EC-11FF-424A-B6F5-F326695886B7}"/>
                </a:ext>
              </a:extLst>
            </p:cNvPr>
            <p:cNvSpPr/>
            <p:nvPr/>
          </p:nvSpPr>
          <p:spPr>
            <a:xfrm>
              <a:off x="828000" y="5802901"/>
              <a:ext cx="7872687" cy="1828407"/>
            </a:xfrm>
            <a:custGeom>
              <a:avLst/>
              <a:gdLst>
                <a:gd name="connsiteX0" fmla="*/ 152308 w 7872687"/>
                <a:gd name="connsiteY0" fmla="*/ 0 h 1828407"/>
                <a:gd name="connsiteX1" fmla="*/ 0 w 7872687"/>
                <a:gd name="connsiteY1" fmla="*/ 152308 h 1828407"/>
                <a:gd name="connsiteX2" fmla="*/ 0 w 7872687"/>
                <a:gd name="connsiteY2" fmla="*/ 1676100 h 1828407"/>
                <a:gd name="connsiteX3" fmla="*/ 152308 w 7872687"/>
                <a:gd name="connsiteY3" fmla="*/ 1828407 h 1828407"/>
                <a:gd name="connsiteX4" fmla="*/ 7720380 w 7872687"/>
                <a:gd name="connsiteY4" fmla="*/ 1828407 h 1828407"/>
                <a:gd name="connsiteX5" fmla="*/ 7872688 w 7872687"/>
                <a:gd name="connsiteY5" fmla="*/ 1676100 h 1828407"/>
                <a:gd name="connsiteX6" fmla="*/ 7872688 w 7872687"/>
                <a:gd name="connsiteY6" fmla="*/ 152308 h 1828407"/>
                <a:gd name="connsiteX7" fmla="*/ 7720380 w 7872687"/>
                <a:gd name="connsiteY7" fmla="*/ 0 h 1828407"/>
                <a:gd name="connsiteX8" fmla="*/ 152308 w 7872687"/>
                <a:gd name="connsiteY8" fmla="*/ 0 h 182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72687" h="1828407">
                  <a:moveTo>
                    <a:pt x="152308" y="0"/>
                  </a:moveTo>
                  <a:cubicBezTo>
                    <a:pt x="68090" y="0"/>
                    <a:pt x="0" y="68270"/>
                    <a:pt x="0" y="152308"/>
                  </a:cubicBezTo>
                  <a:lnTo>
                    <a:pt x="0" y="1676100"/>
                  </a:lnTo>
                  <a:cubicBezTo>
                    <a:pt x="0" y="1760317"/>
                    <a:pt x="68270" y="1828407"/>
                    <a:pt x="152308" y="1828407"/>
                  </a:cubicBezTo>
                  <a:lnTo>
                    <a:pt x="7720380" y="1828407"/>
                  </a:lnTo>
                  <a:cubicBezTo>
                    <a:pt x="7804597" y="1828407"/>
                    <a:pt x="7872688" y="1760138"/>
                    <a:pt x="7872688" y="1676100"/>
                  </a:cubicBezTo>
                  <a:lnTo>
                    <a:pt x="7872688" y="152308"/>
                  </a:lnTo>
                  <a:cubicBezTo>
                    <a:pt x="7872688" y="68090"/>
                    <a:pt x="7804418" y="0"/>
                    <a:pt x="7720380" y="0"/>
                  </a:cubicBezTo>
                  <a:lnTo>
                    <a:pt x="152308" y="0"/>
                  </a:lnTo>
                  <a:close/>
                </a:path>
              </a:pathLst>
            </a:custGeom>
            <a:solidFill>
              <a:srgbClr val="EFEFEF"/>
            </a:solidFill>
            <a:ln w="17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2439664E-1F6A-4795-A49F-FAB18278E683}"/>
                </a:ext>
              </a:extLst>
            </p:cNvPr>
            <p:cNvSpPr/>
            <p:nvPr/>
          </p:nvSpPr>
          <p:spPr>
            <a:xfrm>
              <a:off x="828000" y="4333891"/>
              <a:ext cx="7872687" cy="1828407"/>
            </a:xfrm>
            <a:custGeom>
              <a:avLst/>
              <a:gdLst>
                <a:gd name="connsiteX0" fmla="*/ 152308 w 7872687"/>
                <a:gd name="connsiteY0" fmla="*/ 0 h 1828407"/>
                <a:gd name="connsiteX1" fmla="*/ 0 w 7872687"/>
                <a:gd name="connsiteY1" fmla="*/ 152308 h 1828407"/>
                <a:gd name="connsiteX2" fmla="*/ 0 w 7872687"/>
                <a:gd name="connsiteY2" fmla="*/ 1676100 h 1828407"/>
                <a:gd name="connsiteX3" fmla="*/ 152308 w 7872687"/>
                <a:gd name="connsiteY3" fmla="*/ 1828407 h 1828407"/>
                <a:gd name="connsiteX4" fmla="*/ 7720380 w 7872687"/>
                <a:gd name="connsiteY4" fmla="*/ 1828407 h 1828407"/>
                <a:gd name="connsiteX5" fmla="*/ 7872688 w 7872687"/>
                <a:gd name="connsiteY5" fmla="*/ 1676100 h 1828407"/>
                <a:gd name="connsiteX6" fmla="*/ 7872688 w 7872687"/>
                <a:gd name="connsiteY6" fmla="*/ 152308 h 1828407"/>
                <a:gd name="connsiteX7" fmla="*/ 7720380 w 7872687"/>
                <a:gd name="connsiteY7" fmla="*/ 0 h 1828407"/>
                <a:gd name="connsiteX8" fmla="*/ 152308 w 7872687"/>
                <a:gd name="connsiteY8" fmla="*/ 0 h 182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72687" h="1828407">
                  <a:moveTo>
                    <a:pt x="152308" y="0"/>
                  </a:moveTo>
                  <a:cubicBezTo>
                    <a:pt x="68090" y="0"/>
                    <a:pt x="0" y="68270"/>
                    <a:pt x="0" y="152308"/>
                  </a:cubicBezTo>
                  <a:lnTo>
                    <a:pt x="0" y="1676100"/>
                  </a:lnTo>
                  <a:cubicBezTo>
                    <a:pt x="0" y="1760317"/>
                    <a:pt x="68270" y="1828407"/>
                    <a:pt x="152308" y="1828407"/>
                  </a:cubicBezTo>
                  <a:lnTo>
                    <a:pt x="7720380" y="1828407"/>
                  </a:lnTo>
                  <a:cubicBezTo>
                    <a:pt x="7804597" y="1828407"/>
                    <a:pt x="7872688" y="1760138"/>
                    <a:pt x="7872688" y="1676100"/>
                  </a:cubicBezTo>
                  <a:lnTo>
                    <a:pt x="7872688" y="152308"/>
                  </a:lnTo>
                  <a:cubicBezTo>
                    <a:pt x="7872688" y="68090"/>
                    <a:pt x="7804418" y="0"/>
                    <a:pt x="7720380" y="0"/>
                  </a:cubicBezTo>
                  <a:lnTo>
                    <a:pt x="152308" y="0"/>
                  </a:lnTo>
                  <a:close/>
                </a:path>
              </a:pathLst>
            </a:custGeom>
            <a:solidFill>
              <a:srgbClr val="EFEFEF"/>
            </a:solidFill>
            <a:ln w="17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74DC433-C12F-45C6-BEEE-B44260A52909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928CD4-FCB7-45E0-A717-8D4143562794}"/>
              </a:ext>
            </a:extLst>
          </p:cNvPr>
          <p:cNvSpPr txBox="1"/>
          <p:nvPr/>
        </p:nvSpPr>
        <p:spPr>
          <a:xfrm>
            <a:off x="602210" y="1194123"/>
            <a:ext cx="7930228" cy="3191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lnSpc>
                <a:spcPct val="151000"/>
              </a:lnSpc>
              <a:spcBef>
                <a:spcPts val="1500"/>
              </a:spcBef>
            </a:pPr>
            <a:r>
              <a:rPr lang="ko-KR" altLang="en-US" sz="1500" kern="0" spc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➒</a:t>
            </a:r>
            <a:r>
              <a:rPr lang="ko-KR" altLang="en-US" sz="1500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복합상황</a:t>
            </a:r>
            <a:endParaRPr lang="ko-KR" altLang="en-US" sz="1500" kern="0" spc="0" dirty="0">
              <a:solidFill>
                <a:srgbClr val="7A82BF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9029CC-6D31-4074-9082-B5ACC61B4A41}"/>
              </a:ext>
            </a:extLst>
          </p:cNvPr>
          <p:cNvSpPr txBox="1"/>
          <p:nvPr/>
        </p:nvSpPr>
        <p:spPr>
          <a:xfrm>
            <a:off x="2016416" y="1953540"/>
            <a:ext cx="6192000" cy="896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회사에서 차장이 재해자와 의사 토론 중 직원들이 있는 자리에서 재해자에게 소리치며 주먹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으로 때리려는 위협적인 행동을 하였으며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회의실에서도 위와 같은 폭언 및 의자나 핸드폰을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 err="1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집어던지려는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행동을 보여 재해를 신청함</a:t>
            </a: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21171AA2-154C-4A99-843F-3F5483ED2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35000" y="1931128"/>
            <a:ext cx="683560" cy="35154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26BF50E-E269-406F-AEE5-A062CAE1706B}"/>
              </a:ext>
            </a:extLst>
          </p:cNvPr>
          <p:cNvSpPr txBox="1"/>
          <p:nvPr/>
        </p:nvSpPr>
        <p:spPr>
          <a:xfrm>
            <a:off x="1342800" y="2041204"/>
            <a:ext cx="479825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 </a:t>
            </a:r>
            <a:r>
              <a:rPr lang="en-US" altLang="ko-KR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</a:t>
            </a:r>
            <a:endParaRPr lang="ko-KR" altLang="en-US" sz="1200" b="1" kern="0" spc="-5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95F1C6-A959-47EC-8E9E-9123AC7F7114}"/>
              </a:ext>
            </a:extLst>
          </p:cNvPr>
          <p:cNvSpPr txBox="1"/>
          <p:nvPr/>
        </p:nvSpPr>
        <p:spPr>
          <a:xfrm>
            <a:off x="2016416" y="3151005"/>
            <a:ext cx="6192000" cy="8918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회사에서 회계 등 업무감사에 문제가 없는 것으로 </a:t>
            </a:r>
            <a:r>
              <a:rPr lang="ko-KR" altLang="en-US" sz="1300" kern="0" spc="0" dirty="0" err="1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확인됐음에도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정확한 근거 없이 문제를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제기하며 재해자에게 집요하게 책임을 추궁함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.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이후 대기발령과 </a:t>
            </a:r>
            <a:r>
              <a:rPr lang="ko-KR" altLang="en-US" sz="1300" kern="0" spc="0" dirty="0" err="1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부당전직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 err="1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부당강등으로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인해 재해자는 극심한 직무상 스트레스가 발생함</a:t>
            </a: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5F8EC405-9C1E-44E1-BA14-E7A84F4C4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35000" y="3128593"/>
            <a:ext cx="683560" cy="35154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4AFF934-A87F-4D1E-8915-3115510575A4}"/>
              </a:ext>
            </a:extLst>
          </p:cNvPr>
          <p:cNvSpPr txBox="1"/>
          <p:nvPr/>
        </p:nvSpPr>
        <p:spPr>
          <a:xfrm>
            <a:off x="1342800" y="3240396"/>
            <a:ext cx="479825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 </a:t>
            </a:r>
            <a:r>
              <a:rPr lang="en-US" altLang="ko-KR" sz="1200" b="1" kern="0" spc="-50" dirty="0">
                <a:solidFill>
                  <a:schemeClr val="bg1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2</a:t>
            </a:r>
            <a:endParaRPr lang="ko-KR" altLang="en-US" sz="1200" b="1" kern="0" spc="-5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FDC1FA-A152-4EF8-B1CE-97F6ACAB284C}"/>
              </a:ext>
            </a:extLst>
          </p:cNvPr>
          <p:cNvSpPr txBox="1"/>
          <p:nvPr/>
        </p:nvSpPr>
        <p:spPr>
          <a:xfrm>
            <a:off x="2016416" y="4353296"/>
            <a:ext cx="6192000" cy="15119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algn="just" fontAlgn="base" latinLnBrk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kern="0" spc="-3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병동에서 근무하던 재해자는 다른 병동으로 전환배치 후 업무실수가 발생하여 이에 트레이닝을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요청하였으나 조치를 받지 못했으며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 err="1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업무실수를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할 경우 직장동료가 인격 모독 발언 및 가혹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/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행위인 태움을 가함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.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직장동료의 폭언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괴롭힘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따돌림 내지 상사와의 갈등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3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교대 근무형태에 따른 간호사의 업무특성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업무실패에 따른 과중한 책임 및 업무내용 변화에 따른 신체적</a:t>
            </a:r>
            <a: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·</a:t>
            </a:r>
            <a:br>
              <a:rPr lang="en-US" altLang="ko-KR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</a:br>
            <a:r>
              <a:rPr lang="ko-KR" altLang="en-US" sz="1300" kern="0" spc="0" dirty="0">
                <a:solidFill>
                  <a:srgbClr val="000000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정신적 부담으로 근무 중 호흡곤란 등 정신질환 발생함</a:t>
            </a:r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339D9668-BD3D-4107-91DD-5C67934857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35000" y="4330884"/>
            <a:ext cx="683560" cy="35154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8DC770A-1EBD-4131-92E7-0029244169C4}"/>
              </a:ext>
            </a:extLst>
          </p:cNvPr>
          <p:cNvSpPr txBox="1"/>
          <p:nvPr/>
        </p:nvSpPr>
        <p:spPr>
          <a:xfrm>
            <a:off x="1342800" y="4442021"/>
            <a:ext cx="479825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spcBef>
                <a:spcPts val="1500"/>
              </a:spcBef>
            </a:pPr>
            <a:r>
              <a:rPr lang="ko-KR" altLang="en-US" sz="12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사례 </a:t>
            </a:r>
            <a:r>
              <a:rPr lang="en-US" altLang="ko-KR" sz="1200" b="1" kern="0" spc="-50" dirty="0">
                <a:solidFill>
                  <a:schemeClr val="bg1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3</a:t>
            </a:r>
            <a:endParaRPr lang="ko-KR" altLang="en-US" sz="1200" b="1" kern="0" spc="-5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006CAB7-4C70-4CE9-8FE7-14A62812FFE1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87B76555-11A6-4555-BE6B-BCCC76970C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A8CD0B8-BA50-43D8-85A3-0092772B9E28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366E81-3D23-49AE-B3A3-B2D91346864E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8D92974D-2B23-407C-8C3B-36C4D7981C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982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7B61840-0BFE-4557-81B4-D29DD8C0748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4B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7A82BF"/>
              </a:solidFill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ACDA43B5-1345-4C95-BA29-1991E2950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03548" y="548680"/>
            <a:ext cx="8136904" cy="57606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F2CDDF-B2D0-4C71-A308-0047D50190F5}"/>
              </a:ext>
            </a:extLst>
          </p:cNvPr>
          <p:cNvSpPr txBox="1"/>
          <p:nvPr/>
        </p:nvSpPr>
        <p:spPr>
          <a:xfrm>
            <a:off x="1189883" y="2124000"/>
            <a:ext cx="5542358" cy="12912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indent="0" fontAlgn="base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kern="0" spc="-20" dirty="0">
                <a:solidFill>
                  <a:schemeClr val="bg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괴롭힘이 </a:t>
            </a:r>
            <a:endParaRPr lang="ko-KR" altLang="en-US" sz="3600" kern="0" spc="0" dirty="0">
              <a:solidFill>
                <a:schemeClr val="bg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  <a:p>
            <a:pPr marL="0" marR="0" indent="0" fontAlgn="base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kern="0" spc="-20" dirty="0">
                <a:solidFill>
                  <a:schemeClr val="bg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개인 및 조직에 미치는 영향</a:t>
            </a:r>
            <a:endParaRPr lang="ko-KR" altLang="en-US" sz="3600" kern="0" spc="0" dirty="0">
              <a:solidFill>
                <a:schemeClr val="bg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85EFFC-5633-44DA-9E45-CBE292D71191}"/>
              </a:ext>
            </a:extLst>
          </p:cNvPr>
          <p:cNvSpPr txBox="1"/>
          <p:nvPr/>
        </p:nvSpPr>
        <p:spPr>
          <a:xfrm>
            <a:off x="1189883" y="3635710"/>
            <a:ext cx="4734272" cy="803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63500" marR="63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1. </a:t>
            </a:r>
            <a:r>
              <a:rPr lang="ko-KR" altLang="en-US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괴롭힘의 개인적 건강 영향 </a:t>
            </a:r>
          </a:p>
          <a:p>
            <a:pPr marL="63500" marR="63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2. </a:t>
            </a:r>
            <a:r>
              <a:rPr lang="ko-KR" altLang="en-US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괴롭힘의 조직적 영향 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4C578D86-BFD7-4DE9-8768-702A4D7289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508103" y="3789040"/>
            <a:ext cx="3056095" cy="230256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1FEC279-97A4-484F-8B3C-84E3465EA8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060794" y="2881895"/>
            <a:ext cx="2089543" cy="109420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C62F5EF-8758-4FF4-961A-63C0BD7A31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892743" y="1210538"/>
            <a:ext cx="171450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7192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30CDE21-6DB0-4143-B37A-945DD78E35AE}"/>
              </a:ext>
            </a:extLst>
          </p:cNvPr>
          <p:cNvSpPr/>
          <p:nvPr/>
        </p:nvSpPr>
        <p:spPr>
          <a:xfrm>
            <a:off x="8700686" y="2563163"/>
            <a:ext cx="443313" cy="936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06DD60C-3D6A-45EA-AC64-1D453CB0F6B2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64BBB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0B95946-0D6D-45C4-9423-C88D2C96E0F6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64BBB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C0A6E8D6-FAE3-4D58-AC08-13B41275F2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8343AFC-009E-412D-92FC-9D7C3E0A7A11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2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64BBBA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괴롭힘이 개인 및 조직에 미치는 영향</a:t>
            </a:r>
            <a:endParaRPr lang="ko-KR" altLang="en-US" sz="1800" kern="0" spc="0" dirty="0">
              <a:solidFill>
                <a:srgbClr val="64BBBA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2DCE67-FBE7-4D86-8B40-45490391C95E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58EA659A-F242-4DB9-A6E1-D0B42891DB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72" name="그룹 71">
            <a:extLst>
              <a:ext uri="{FF2B5EF4-FFF2-40B4-BE49-F238E27FC236}">
                <a16:creationId xmlns:a16="http://schemas.microsoft.com/office/drawing/2014/main" id="{DB47C7BA-943E-4D90-A139-63C516385B3B}"/>
              </a:ext>
            </a:extLst>
          </p:cNvPr>
          <p:cNvGrpSpPr/>
          <p:nvPr/>
        </p:nvGrpSpPr>
        <p:grpSpPr>
          <a:xfrm>
            <a:off x="515810" y="1303200"/>
            <a:ext cx="8050200" cy="4805548"/>
            <a:chOff x="515810" y="1340768"/>
            <a:chExt cx="8050200" cy="480554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2A9EC68-FDCE-4CAE-8688-35C9D063EFDD}"/>
                </a:ext>
              </a:extLst>
            </p:cNvPr>
            <p:cNvSpPr txBox="1"/>
            <p:nvPr/>
          </p:nvSpPr>
          <p:spPr>
            <a:xfrm>
              <a:off x="625095" y="2716274"/>
              <a:ext cx="7930228" cy="343004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indent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tabLst>
                  <a:tab pos="78740" algn="l"/>
                </a:tabLst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➊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두통</a:t>
              </a:r>
              <a:r>
                <a:rPr lang="en-US" altLang="ko-KR" sz="1500" b="1" kern="0" spc="-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500" b="1" kern="0" spc="-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위장질환</a:t>
              </a:r>
              <a:r>
                <a:rPr lang="en-US" altLang="ko-KR" sz="1500" b="1" kern="0" spc="-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500" b="1" kern="0" spc="-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만성피로증후군</a:t>
              </a:r>
              <a:r>
                <a:rPr lang="ko-KR" altLang="en-US" sz="1500" kern="0" spc="-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과 같은 생리적인 문제를 일으킬 수 있음</a:t>
              </a:r>
              <a:endParaRPr lang="ko-KR" altLang="en-US" sz="15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10160" marR="0" indent="-1016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➋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섬유근통</a:t>
              </a:r>
              <a:r>
                <a:rPr lang="en-US" altLang="ko-KR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만성경부통증 등</a:t>
              </a:r>
              <a:r>
                <a:rPr lang="ko-KR" altLang="en-US" sz="15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근골격계 질환이 발생할 수 있음</a:t>
              </a:r>
            </a:p>
            <a:p>
              <a:pPr marL="0" marR="0" indent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➌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괴롭힘을 당한 사람이 일반인보다 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당뇨병 발생 위험이 </a:t>
              </a:r>
              <a:r>
                <a:rPr lang="en-US" altLang="ko-KR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1.46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배 높음</a:t>
              </a:r>
              <a:endParaRPr lang="ko-KR" altLang="en-US" sz="15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➍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섭식장애</a:t>
              </a:r>
              <a:r>
                <a:rPr lang="ko-KR" altLang="en-US" sz="15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가 발생할 가능성이 높음</a:t>
              </a:r>
              <a:endParaRPr lang="ko-KR" altLang="en-US" sz="15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altLang="ko-KR" sz="15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altLang="ko-KR" sz="1500" b="1" kern="0" spc="-5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➎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호르몬분비 기능 저하</a:t>
              </a:r>
              <a:r>
                <a:rPr lang="en-US" altLang="ko-KR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자율신경 조절장애</a:t>
              </a:r>
              <a:r>
                <a:rPr lang="en-US" altLang="ko-KR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면역기능 저하</a:t>
              </a:r>
              <a:r>
                <a:rPr lang="ko-KR" altLang="en-US" sz="15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를 일으킬 수 있음</a:t>
              </a:r>
              <a:endParaRPr lang="ko-KR" altLang="en-US" sz="15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➏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심</a:t>
              </a:r>
              <a:r>
                <a:rPr lang="en-US" altLang="ko-KR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·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뇌혈관질환 발생 가능성이 높음</a:t>
              </a:r>
              <a:endParaRPr lang="ko-KR" altLang="en-US" sz="15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grpSp>
          <p:nvGrpSpPr>
            <p:cNvPr id="38" name="그래픽 44">
              <a:extLst>
                <a:ext uri="{FF2B5EF4-FFF2-40B4-BE49-F238E27FC236}">
                  <a16:creationId xmlns:a16="http://schemas.microsoft.com/office/drawing/2014/main" id="{FEB69B67-907C-4528-BA4F-B9F6FE75A33F}"/>
                </a:ext>
              </a:extLst>
            </p:cNvPr>
            <p:cNvGrpSpPr/>
            <p:nvPr/>
          </p:nvGrpSpPr>
          <p:grpSpPr>
            <a:xfrm>
              <a:off x="539552" y="1340768"/>
              <a:ext cx="5175544" cy="615935"/>
              <a:chOff x="576559" y="1267231"/>
              <a:chExt cx="6309121" cy="750841"/>
            </a:xfrm>
          </p:grpSpPr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27892C4C-812E-407B-AFDF-DAE3D1887B18}"/>
                  </a:ext>
                </a:extLst>
              </p:cNvPr>
              <p:cNvSpPr/>
              <p:nvPr/>
            </p:nvSpPr>
            <p:spPr>
              <a:xfrm>
                <a:off x="680886" y="1267231"/>
                <a:ext cx="3933535" cy="672415"/>
              </a:xfrm>
              <a:custGeom>
                <a:avLst/>
                <a:gdLst>
                  <a:gd name="connsiteX0" fmla="*/ 0 w 2735871"/>
                  <a:gd name="connsiteY0" fmla="*/ 0 h 672415"/>
                  <a:gd name="connsiteX1" fmla="*/ 2735871 w 2735871"/>
                  <a:gd name="connsiteY1" fmla="*/ 0 h 672415"/>
                  <a:gd name="connsiteX2" fmla="*/ 2735871 w 2735871"/>
                  <a:gd name="connsiteY2" fmla="*/ 672416 h 672415"/>
                  <a:gd name="connsiteX3" fmla="*/ 0 w 2735871"/>
                  <a:gd name="connsiteY3" fmla="*/ 672416 h 67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5871" h="672415">
                    <a:moveTo>
                      <a:pt x="0" y="0"/>
                    </a:moveTo>
                    <a:lnTo>
                      <a:pt x="2735871" y="0"/>
                    </a:lnTo>
                    <a:lnTo>
                      <a:pt x="2735871" y="672416"/>
                    </a:lnTo>
                    <a:lnTo>
                      <a:pt x="0" y="672416"/>
                    </a:lnTo>
                    <a:close/>
                  </a:path>
                </a:pathLst>
              </a:custGeom>
              <a:solidFill>
                <a:srgbClr val="EFEFE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E27CD743-5F14-414C-9D9C-A75A817DCBD4}"/>
                  </a:ext>
                </a:extLst>
              </p:cNvPr>
              <p:cNvSpPr/>
              <p:nvPr/>
            </p:nvSpPr>
            <p:spPr>
              <a:xfrm>
                <a:off x="4143148" y="1268206"/>
                <a:ext cx="2742532" cy="671440"/>
              </a:xfrm>
              <a:custGeom>
                <a:avLst/>
                <a:gdLst>
                  <a:gd name="connsiteX0" fmla="*/ 2735871 w 2735871"/>
                  <a:gd name="connsiteY0" fmla="*/ 553377 h 672415"/>
                  <a:gd name="connsiteX1" fmla="*/ 2616833 w 2735871"/>
                  <a:gd name="connsiteY1" fmla="*/ 672416 h 672415"/>
                  <a:gd name="connsiteX2" fmla="*/ 119039 w 2735871"/>
                  <a:gd name="connsiteY2" fmla="*/ 672416 h 672415"/>
                  <a:gd name="connsiteX3" fmla="*/ 0 w 2735871"/>
                  <a:gd name="connsiteY3" fmla="*/ 553377 h 672415"/>
                  <a:gd name="connsiteX4" fmla="*/ 0 w 2735871"/>
                  <a:gd name="connsiteY4" fmla="*/ 119039 h 672415"/>
                  <a:gd name="connsiteX5" fmla="*/ 119039 w 2735871"/>
                  <a:gd name="connsiteY5" fmla="*/ 0 h 672415"/>
                  <a:gd name="connsiteX6" fmla="*/ 2616784 w 2735871"/>
                  <a:gd name="connsiteY6" fmla="*/ 0 h 672415"/>
                  <a:gd name="connsiteX7" fmla="*/ 2735823 w 2735871"/>
                  <a:gd name="connsiteY7" fmla="*/ 119039 h 672415"/>
                  <a:gd name="connsiteX8" fmla="*/ 2735823 w 2735871"/>
                  <a:gd name="connsiteY8" fmla="*/ 553377 h 67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35871" h="672415">
                    <a:moveTo>
                      <a:pt x="2735871" y="553377"/>
                    </a:moveTo>
                    <a:cubicBezTo>
                      <a:pt x="2735871" y="618877"/>
                      <a:pt x="2682284" y="672416"/>
                      <a:pt x="2616833" y="672416"/>
                    </a:cubicBezTo>
                    <a:lnTo>
                      <a:pt x="119039" y="672416"/>
                    </a:lnTo>
                    <a:cubicBezTo>
                      <a:pt x="53539" y="672416"/>
                      <a:pt x="0" y="618829"/>
                      <a:pt x="0" y="553377"/>
                    </a:cubicBezTo>
                    <a:lnTo>
                      <a:pt x="0" y="119039"/>
                    </a:lnTo>
                    <a:cubicBezTo>
                      <a:pt x="0" y="53587"/>
                      <a:pt x="53587" y="0"/>
                      <a:pt x="119039" y="0"/>
                    </a:cubicBezTo>
                    <a:lnTo>
                      <a:pt x="2616784" y="0"/>
                    </a:lnTo>
                    <a:cubicBezTo>
                      <a:pt x="2682284" y="0"/>
                      <a:pt x="2735823" y="53587"/>
                      <a:pt x="2735823" y="119039"/>
                    </a:cubicBezTo>
                    <a:lnTo>
                      <a:pt x="2735823" y="553377"/>
                    </a:lnTo>
                    <a:close/>
                  </a:path>
                </a:pathLst>
              </a:custGeom>
              <a:solidFill>
                <a:srgbClr val="EFEFE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9A93BD3B-B928-4F43-B261-1588705691BA}"/>
                  </a:ext>
                </a:extLst>
              </p:cNvPr>
              <p:cNvSpPr/>
              <p:nvPr/>
            </p:nvSpPr>
            <p:spPr>
              <a:xfrm>
                <a:off x="576559" y="1348744"/>
                <a:ext cx="606192" cy="669328"/>
              </a:xfrm>
              <a:custGeom>
                <a:avLst/>
                <a:gdLst>
                  <a:gd name="connsiteX0" fmla="*/ 0 w 606192"/>
                  <a:gd name="connsiteY0" fmla="*/ 511510 h 669328"/>
                  <a:gd name="connsiteX1" fmla="*/ 126419 w 606192"/>
                  <a:gd name="connsiteY1" fmla="*/ 669329 h 669328"/>
                  <a:gd name="connsiteX2" fmla="*/ 436509 w 606192"/>
                  <a:gd name="connsiteY2" fmla="*/ 669329 h 669328"/>
                  <a:gd name="connsiteX3" fmla="*/ 606192 w 606192"/>
                  <a:gd name="connsiteY3" fmla="*/ 375445 h 669328"/>
                  <a:gd name="connsiteX4" fmla="*/ 436509 w 606192"/>
                  <a:gd name="connsiteY4" fmla="*/ 81562 h 669328"/>
                  <a:gd name="connsiteX5" fmla="*/ 104328 w 606192"/>
                  <a:gd name="connsiteY5" fmla="*/ 81562 h 669328"/>
                  <a:gd name="connsiteX6" fmla="*/ 81514 w 606192"/>
                  <a:gd name="connsiteY6" fmla="*/ 81562 h 669328"/>
                  <a:gd name="connsiteX7" fmla="*/ 0 w 606192"/>
                  <a:gd name="connsiteY7" fmla="*/ 0 h 669328"/>
                  <a:gd name="connsiteX8" fmla="*/ 0 w 606192"/>
                  <a:gd name="connsiteY8" fmla="*/ 511510 h 66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6192" h="669328">
                    <a:moveTo>
                      <a:pt x="0" y="511510"/>
                    </a:moveTo>
                    <a:cubicBezTo>
                      <a:pt x="0" y="598667"/>
                      <a:pt x="56626" y="669329"/>
                      <a:pt x="126419" y="669329"/>
                    </a:cubicBezTo>
                    <a:lnTo>
                      <a:pt x="436509" y="669329"/>
                    </a:lnTo>
                    <a:lnTo>
                      <a:pt x="606192" y="375445"/>
                    </a:lnTo>
                    <a:lnTo>
                      <a:pt x="436509" y="81562"/>
                    </a:lnTo>
                    <a:lnTo>
                      <a:pt x="104328" y="81562"/>
                    </a:lnTo>
                    <a:lnTo>
                      <a:pt x="81514" y="81562"/>
                    </a:lnTo>
                    <a:cubicBezTo>
                      <a:pt x="36512" y="81562"/>
                      <a:pt x="0" y="45050"/>
                      <a:pt x="0" y="0"/>
                    </a:cubicBezTo>
                    <a:lnTo>
                      <a:pt x="0" y="511510"/>
                    </a:lnTo>
                    <a:close/>
                  </a:path>
                </a:pathLst>
              </a:custGeom>
              <a:solidFill>
                <a:srgbClr val="64BBBA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54A516D8-2F4B-4638-A7D4-F895AE20FE77}"/>
                  </a:ext>
                </a:extLst>
              </p:cNvPr>
              <p:cNvSpPr/>
              <p:nvPr/>
            </p:nvSpPr>
            <p:spPr>
              <a:xfrm>
                <a:off x="576559" y="1267231"/>
                <a:ext cx="104279" cy="163027"/>
              </a:xfrm>
              <a:custGeom>
                <a:avLst/>
                <a:gdLst>
                  <a:gd name="connsiteX0" fmla="*/ 0 w 104279"/>
                  <a:gd name="connsiteY0" fmla="*/ 81514 h 163027"/>
                  <a:gd name="connsiteX1" fmla="*/ 81514 w 104279"/>
                  <a:gd name="connsiteY1" fmla="*/ 163027 h 163027"/>
                  <a:gd name="connsiteX2" fmla="*/ 104280 w 104279"/>
                  <a:gd name="connsiteY2" fmla="*/ 163027 h 163027"/>
                  <a:gd name="connsiteX3" fmla="*/ 104280 w 104279"/>
                  <a:gd name="connsiteY3" fmla="*/ 0 h 163027"/>
                  <a:gd name="connsiteX4" fmla="*/ 81514 w 104279"/>
                  <a:gd name="connsiteY4" fmla="*/ 0 h 163027"/>
                  <a:gd name="connsiteX5" fmla="*/ 0 w 104279"/>
                  <a:gd name="connsiteY5" fmla="*/ 81514 h 163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279" h="163027">
                    <a:moveTo>
                      <a:pt x="0" y="81514"/>
                    </a:moveTo>
                    <a:cubicBezTo>
                      <a:pt x="0" y="126563"/>
                      <a:pt x="36512" y="163027"/>
                      <a:pt x="81514" y="163027"/>
                    </a:cubicBezTo>
                    <a:lnTo>
                      <a:pt x="104280" y="163027"/>
                    </a:lnTo>
                    <a:lnTo>
                      <a:pt x="104280" y="0"/>
                    </a:lnTo>
                    <a:lnTo>
                      <a:pt x="81514" y="0"/>
                    </a:lnTo>
                    <a:cubicBezTo>
                      <a:pt x="36512" y="0"/>
                      <a:pt x="0" y="36512"/>
                      <a:pt x="0" y="81514"/>
                    </a:cubicBezTo>
                    <a:close/>
                  </a:path>
                </a:pathLst>
              </a:custGeom>
              <a:solidFill>
                <a:srgbClr val="188C98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188C98"/>
                  </a:solidFill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4E85654-E83D-4698-B5B6-41390DEBAA70}"/>
                </a:ext>
              </a:extLst>
            </p:cNvPr>
            <p:cNvSpPr txBox="1"/>
            <p:nvPr/>
          </p:nvSpPr>
          <p:spPr>
            <a:xfrm>
              <a:off x="1041663" y="1407240"/>
              <a:ext cx="5186521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o-KR" altLang="en-US" sz="2500" dirty="0">
                  <a:solidFill>
                    <a:srgbClr val="64BBBA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직장 내 괴롭힘의 개인적 건강 영향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295824B-DF65-4104-939E-194102880AC5}"/>
                </a:ext>
              </a:extLst>
            </p:cNvPr>
            <p:cNvSpPr txBox="1"/>
            <p:nvPr/>
          </p:nvSpPr>
          <p:spPr>
            <a:xfrm>
              <a:off x="515810" y="1535268"/>
              <a:ext cx="599806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2100" dirty="0">
                  <a:solidFill>
                    <a:schemeClr val="bg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01</a:t>
              </a:r>
              <a:endParaRPr lang="ko-KR" altLang="en-US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endParaRPr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5FC63C18-38B3-4771-BCAA-18C4707F0932}"/>
                </a:ext>
              </a:extLst>
            </p:cNvPr>
            <p:cNvGrpSpPr/>
            <p:nvPr/>
          </p:nvGrpSpPr>
          <p:grpSpPr>
            <a:xfrm>
              <a:off x="602178" y="2175408"/>
              <a:ext cx="1596064" cy="413365"/>
              <a:chOff x="602177" y="2745652"/>
              <a:chExt cx="2044846" cy="529595"/>
            </a:xfrm>
          </p:grpSpPr>
          <p:grpSp>
            <p:nvGrpSpPr>
              <p:cNvPr id="46" name="그래픽 7">
                <a:extLst>
                  <a:ext uri="{FF2B5EF4-FFF2-40B4-BE49-F238E27FC236}">
                    <a16:creationId xmlns:a16="http://schemas.microsoft.com/office/drawing/2014/main" id="{B4344AE6-CB3C-4C75-BA08-D5C143446EAE}"/>
                  </a:ext>
                </a:extLst>
              </p:cNvPr>
              <p:cNvGrpSpPr/>
              <p:nvPr/>
            </p:nvGrpSpPr>
            <p:grpSpPr>
              <a:xfrm>
                <a:off x="602177" y="2874677"/>
                <a:ext cx="2044846" cy="400570"/>
                <a:chOff x="602177" y="2874677"/>
                <a:chExt cx="2044846" cy="400570"/>
              </a:xfrm>
            </p:grpSpPr>
            <p:sp>
              <p:nvSpPr>
                <p:cNvPr id="49" name="자유형: 도형 48">
                  <a:extLst>
                    <a:ext uri="{FF2B5EF4-FFF2-40B4-BE49-F238E27FC236}">
                      <a16:creationId xmlns:a16="http://schemas.microsoft.com/office/drawing/2014/main" id="{0BFC3659-765C-49A8-9172-2FAF3A6DA9FB}"/>
                    </a:ext>
                  </a:extLst>
                </p:cNvPr>
                <p:cNvSpPr/>
                <p:nvPr/>
              </p:nvSpPr>
              <p:spPr>
                <a:xfrm>
                  <a:off x="811650" y="2874677"/>
                  <a:ext cx="1739907" cy="400570"/>
                </a:xfrm>
                <a:custGeom>
                  <a:avLst/>
                  <a:gdLst>
                    <a:gd name="connsiteX0" fmla="*/ 961615 w 1164472"/>
                    <a:gd name="connsiteY0" fmla="*/ 400571 h 400570"/>
                    <a:gd name="connsiteX1" fmla="*/ 0 w 1164472"/>
                    <a:gd name="connsiteY1" fmla="*/ 400571 h 400570"/>
                    <a:gd name="connsiteX2" fmla="*/ 0 w 1164472"/>
                    <a:gd name="connsiteY2" fmla="*/ 0 h 400570"/>
                    <a:gd name="connsiteX3" fmla="*/ 961615 w 1164472"/>
                    <a:gd name="connsiteY3" fmla="*/ 0 h 400570"/>
                    <a:gd name="connsiteX4" fmla="*/ 1164472 w 1164472"/>
                    <a:gd name="connsiteY4" fmla="*/ 200182 h 400570"/>
                    <a:gd name="connsiteX5" fmla="*/ 961615 w 1164472"/>
                    <a:gd name="connsiteY5" fmla="*/ 400571 h 40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4472" h="400570">
                      <a:moveTo>
                        <a:pt x="961615" y="400571"/>
                      </a:moveTo>
                      <a:lnTo>
                        <a:pt x="0" y="400571"/>
                      </a:lnTo>
                      <a:lnTo>
                        <a:pt x="0" y="0"/>
                      </a:lnTo>
                      <a:lnTo>
                        <a:pt x="961615" y="0"/>
                      </a:lnTo>
                      <a:cubicBezTo>
                        <a:pt x="1073536" y="0"/>
                        <a:pt x="1164472" y="89701"/>
                        <a:pt x="1164472" y="200182"/>
                      </a:cubicBezTo>
                      <a:cubicBezTo>
                        <a:pt x="1164472" y="310869"/>
                        <a:pt x="1073536" y="400571"/>
                        <a:pt x="961615" y="400571"/>
                      </a:cubicBezTo>
                    </a:path>
                  </a:pathLst>
                </a:custGeom>
                <a:solidFill>
                  <a:srgbClr val="D8F0E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64BBBA"/>
                    </a:solidFill>
                  </a:endParaRPr>
                </a:p>
              </p:txBody>
            </p:sp>
            <p:sp>
              <p:nvSpPr>
                <p:cNvPr id="50" name="자유형: 도형 49">
                  <a:extLst>
                    <a:ext uri="{FF2B5EF4-FFF2-40B4-BE49-F238E27FC236}">
                      <a16:creationId xmlns:a16="http://schemas.microsoft.com/office/drawing/2014/main" id="{CAD56FAD-A6F0-43F5-B60E-37EAE8807E12}"/>
                    </a:ext>
                  </a:extLst>
                </p:cNvPr>
                <p:cNvSpPr/>
                <p:nvPr/>
              </p:nvSpPr>
              <p:spPr>
                <a:xfrm>
                  <a:off x="1482551" y="2874677"/>
                  <a:ext cx="1164472" cy="400570"/>
                </a:xfrm>
                <a:custGeom>
                  <a:avLst/>
                  <a:gdLst>
                    <a:gd name="connsiteX0" fmla="*/ 961615 w 1164472"/>
                    <a:gd name="connsiteY0" fmla="*/ 400571 h 400570"/>
                    <a:gd name="connsiteX1" fmla="*/ 0 w 1164472"/>
                    <a:gd name="connsiteY1" fmla="*/ 400571 h 400570"/>
                    <a:gd name="connsiteX2" fmla="*/ 0 w 1164472"/>
                    <a:gd name="connsiteY2" fmla="*/ 0 h 400570"/>
                    <a:gd name="connsiteX3" fmla="*/ 961615 w 1164472"/>
                    <a:gd name="connsiteY3" fmla="*/ 0 h 400570"/>
                    <a:gd name="connsiteX4" fmla="*/ 1164472 w 1164472"/>
                    <a:gd name="connsiteY4" fmla="*/ 200182 h 400570"/>
                    <a:gd name="connsiteX5" fmla="*/ 961615 w 1164472"/>
                    <a:gd name="connsiteY5" fmla="*/ 400571 h 40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4472" h="400570">
                      <a:moveTo>
                        <a:pt x="961615" y="400571"/>
                      </a:moveTo>
                      <a:lnTo>
                        <a:pt x="0" y="400571"/>
                      </a:lnTo>
                      <a:lnTo>
                        <a:pt x="0" y="0"/>
                      </a:lnTo>
                      <a:lnTo>
                        <a:pt x="961615" y="0"/>
                      </a:lnTo>
                      <a:cubicBezTo>
                        <a:pt x="1073536" y="0"/>
                        <a:pt x="1164472" y="89701"/>
                        <a:pt x="1164472" y="200182"/>
                      </a:cubicBezTo>
                      <a:cubicBezTo>
                        <a:pt x="1164472" y="310869"/>
                        <a:pt x="1073536" y="400571"/>
                        <a:pt x="961615" y="400571"/>
                      </a:cubicBezTo>
                    </a:path>
                  </a:pathLst>
                </a:custGeom>
                <a:solidFill>
                  <a:srgbClr val="D8F0E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>
                    <a:solidFill>
                      <a:srgbClr val="64BBBA"/>
                    </a:solidFill>
                  </a:endParaRPr>
                </a:p>
              </p:txBody>
            </p:sp>
            <p:sp>
              <p:nvSpPr>
                <p:cNvPr id="51" name="자유형: 도형 50">
                  <a:extLst>
                    <a:ext uri="{FF2B5EF4-FFF2-40B4-BE49-F238E27FC236}">
                      <a16:creationId xmlns:a16="http://schemas.microsoft.com/office/drawing/2014/main" id="{D614BB0F-C5E7-410C-9409-842ABD465A0C}"/>
                    </a:ext>
                  </a:extLst>
                </p:cNvPr>
                <p:cNvSpPr/>
                <p:nvPr/>
              </p:nvSpPr>
              <p:spPr>
                <a:xfrm>
                  <a:off x="602177" y="2874677"/>
                  <a:ext cx="506557" cy="400364"/>
                </a:xfrm>
                <a:custGeom>
                  <a:avLst/>
                  <a:gdLst>
                    <a:gd name="connsiteX0" fmla="*/ 466850 w 506557"/>
                    <a:gd name="connsiteY0" fmla="*/ 160887 h 400364"/>
                    <a:gd name="connsiteX1" fmla="*/ 466850 w 506557"/>
                    <a:gd name="connsiteY1" fmla="*/ 160887 h 400364"/>
                    <a:gd name="connsiteX2" fmla="*/ 445454 w 506557"/>
                    <a:gd name="connsiteY2" fmla="*/ 139696 h 400364"/>
                    <a:gd name="connsiteX3" fmla="*/ 445454 w 506557"/>
                    <a:gd name="connsiteY3" fmla="*/ 0 h 400364"/>
                    <a:gd name="connsiteX4" fmla="*/ 206799 w 506557"/>
                    <a:gd name="connsiteY4" fmla="*/ 0 h 400364"/>
                    <a:gd name="connsiteX5" fmla="*/ 33 w 506557"/>
                    <a:gd name="connsiteY5" fmla="*/ 204091 h 400364"/>
                    <a:gd name="connsiteX6" fmla="*/ 202890 w 506557"/>
                    <a:gd name="connsiteY6" fmla="*/ 400365 h 400364"/>
                    <a:gd name="connsiteX7" fmla="*/ 445454 w 506557"/>
                    <a:gd name="connsiteY7" fmla="*/ 400365 h 400364"/>
                    <a:gd name="connsiteX8" fmla="*/ 445454 w 506557"/>
                    <a:gd name="connsiteY8" fmla="*/ 260464 h 400364"/>
                    <a:gd name="connsiteX9" fmla="*/ 466850 w 506557"/>
                    <a:gd name="connsiteY9" fmla="*/ 239273 h 400364"/>
                    <a:gd name="connsiteX10" fmla="*/ 506558 w 506557"/>
                    <a:gd name="connsiteY10" fmla="*/ 199977 h 400364"/>
                    <a:gd name="connsiteX11" fmla="*/ 466850 w 506557"/>
                    <a:gd name="connsiteY11" fmla="*/ 160887 h 400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06557" h="400364">
                      <a:moveTo>
                        <a:pt x="466850" y="160887"/>
                      </a:moveTo>
                      <a:lnTo>
                        <a:pt x="466850" y="160887"/>
                      </a:lnTo>
                      <a:cubicBezTo>
                        <a:pt x="454918" y="160887"/>
                        <a:pt x="445454" y="151423"/>
                        <a:pt x="445454" y="139696"/>
                      </a:cubicBezTo>
                      <a:lnTo>
                        <a:pt x="445454" y="0"/>
                      </a:lnTo>
                      <a:lnTo>
                        <a:pt x="206799" y="0"/>
                      </a:lnTo>
                      <a:cubicBezTo>
                        <a:pt x="93026" y="0"/>
                        <a:pt x="-2025" y="91965"/>
                        <a:pt x="33" y="204091"/>
                      </a:cubicBezTo>
                      <a:cubicBezTo>
                        <a:pt x="2090" y="312927"/>
                        <a:pt x="92203" y="400365"/>
                        <a:pt x="202890" y="400365"/>
                      </a:cubicBezTo>
                      <a:lnTo>
                        <a:pt x="445454" y="400365"/>
                      </a:lnTo>
                      <a:lnTo>
                        <a:pt x="445454" y="260464"/>
                      </a:lnTo>
                      <a:cubicBezTo>
                        <a:pt x="445454" y="248736"/>
                        <a:pt x="455123" y="239273"/>
                        <a:pt x="466850" y="239273"/>
                      </a:cubicBezTo>
                      <a:cubicBezTo>
                        <a:pt x="488864" y="239273"/>
                        <a:pt x="506558" y="221785"/>
                        <a:pt x="506558" y="199977"/>
                      </a:cubicBezTo>
                      <a:cubicBezTo>
                        <a:pt x="506558" y="178169"/>
                        <a:pt x="488864" y="160887"/>
                        <a:pt x="466850" y="160887"/>
                      </a:cubicBezTo>
                    </a:path>
                  </a:pathLst>
                </a:custGeom>
                <a:solidFill>
                  <a:srgbClr val="64BBBA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52" name="자유형: 도형 51">
                  <a:extLst>
                    <a:ext uri="{FF2B5EF4-FFF2-40B4-BE49-F238E27FC236}">
                      <a16:creationId xmlns:a16="http://schemas.microsoft.com/office/drawing/2014/main" id="{25C826B9-3843-49A4-A829-64401826AF87}"/>
                    </a:ext>
                  </a:extLst>
                </p:cNvPr>
                <p:cNvSpPr/>
                <p:nvPr/>
              </p:nvSpPr>
              <p:spPr>
                <a:xfrm>
                  <a:off x="641094" y="2913561"/>
                  <a:ext cx="326710" cy="322596"/>
                </a:xfrm>
                <a:custGeom>
                  <a:avLst/>
                  <a:gdLst>
                    <a:gd name="connsiteX0" fmla="*/ 326711 w 326710"/>
                    <a:gd name="connsiteY0" fmla="*/ 161298 h 322596"/>
                    <a:gd name="connsiteX1" fmla="*/ 163355 w 326710"/>
                    <a:gd name="connsiteY1" fmla="*/ 322596 h 322596"/>
                    <a:gd name="connsiteX2" fmla="*/ 0 w 326710"/>
                    <a:gd name="connsiteY2" fmla="*/ 161298 h 322596"/>
                    <a:gd name="connsiteX3" fmla="*/ 163355 w 326710"/>
                    <a:gd name="connsiteY3" fmla="*/ 0 h 322596"/>
                    <a:gd name="connsiteX4" fmla="*/ 326711 w 326710"/>
                    <a:gd name="connsiteY4" fmla="*/ 161298 h 322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6710" h="322596">
                      <a:moveTo>
                        <a:pt x="326711" y="161298"/>
                      </a:moveTo>
                      <a:cubicBezTo>
                        <a:pt x="326711" y="250382"/>
                        <a:pt x="253468" y="322596"/>
                        <a:pt x="163355" y="322596"/>
                      </a:cubicBezTo>
                      <a:cubicBezTo>
                        <a:pt x="73037" y="322596"/>
                        <a:pt x="0" y="250382"/>
                        <a:pt x="0" y="161298"/>
                      </a:cubicBezTo>
                      <a:cubicBezTo>
                        <a:pt x="0" y="72214"/>
                        <a:pt x="73037" y="0"/>
                        <a:pt x="163355" y="0"/>
                      </a:cubicBezTo>
                      <a:cubicBezTo>
                        <a:pt x="253468" y="0"/>
                        <a:pt x="326711" y="72214"/>
                        <a:pt x="326711" y="161298"/>
                      </a:cubicBezTo>
                    </a:path>
                  </a:pathLst>
                </a:custGeom>
                <a:solidFill>
                  <a:srgbClr val="FFFFF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1B25A21-7164-49F9-A725-421039861CC0}"/>
                  </a:ext>
                </a:extLst>
              </p:cNvPr>
              <p:cNvSpPr txBox="1"/>
              <p:nvPr/>
            </p:nvSpPr>
            <p:spPr>
              <a:xfrm>
                <a:off x="614197" y="2912400"/>
                <a:ext cx="366865" cy="31545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rgbClr val="64BBBA"/>
                    </a:solidFill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rPr>
                  <a:t>1</a:t>
                </a:r>
                <a:endParaRPr lang="ko-KR" altLang="en-US" sz="1600" dirty="0">
                  <a:solidFill>
                    <a:srgbClr val="64BBBA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AFDD835-463D-49AD-AA79-7F843A4E25AE}"/>
                  </a:ext>
                </a:extLst>
              </p:cNvPr>
              <p:cNvSpPr txBox="1"/>
              <p:nvPr/>
            </p:nvSpPr>
            <p:spPr>
              <a:xfrm>
                <a:off x="1204201" y="2745652"/>
                <a:ext cx="1347356" cy="49758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marR="0" algn="just" fontAlgn="base" latinLnBrk="1">
                  <a:lnSpc>
                    <a:spcPct val="18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ko-KR" altLang="en-US" sz="1600" b="1" kern="0" spc="-50" dirty="0">
                    <a:solidFill>
                      <a:srgbClr val="64BBBA"/>
                    </a:solidFill>
                    <a:effectLst/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rPr>
                  <a:t>신체적 영향</a:t>
                </a:r>
              </a:p>
            </p:txBody>
          </p:sp>
        </p:grpSp>
        <p:pic>
          <p:nvPicPr>
            <p:cNvPr id="71" name="그래픽 70">
              <a:extLst>
                <a:ext uri="{FF2B5EF4-FFF2-40B4-BE49-F238E27FC236}">
                  <a16:creationId xmlns:a16="http://schemas.microsoft.com/office/drawing/2014/main" id="{50AAABDE-68CE-4897-87F7-A8F59D672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815714" y="4455604"/>
              <a:ext cx="7750296" cy="773596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FDBDCD8-818E-445A-8893-24635B59CDD4}"/>
                </a:ext>
              </a:extLst>
            </p:cNvPr>
            <p:cNvSpPr txBox="1"/>
            <p:nvPr/>
          </p:nvSpPr>
          <p:spPr>
            <a:xfrm>
              <a:off x="934665" y="4544756"/>
              <a:ext cx="7393621" cy="59529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indent="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300" kern="0" spc="-7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※ </a:t>
              </a:r>
              <a:r>
                <a:rPr lang="ko-KR" altLang="en-US" sz="1300" kern="0" spc="-7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섭식장애 정의 </a:t>
              </a:r>
              <a:r>
                <a:rPr lang="en-US" altLang="ko-KR" sz="1300" kern="0" spc="-7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: </a:t>
              </a:r>
              <a:r>
                <a:rPr lang="ko-KR" altLang="en-US" sz="1300" kern="0" spc="-7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과도한 식이 요법의 부작용 또는 여러 가지 </a:t>
              </a:r>
              <a:r>
                <a:rPr lang="ko-KR" altLang="en-US" sz="1300" kern="0" spc="-7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생리적ㆍ정신적</a:t>
              </a:r>
              <a:r>
                <a:rPr lang="ko-KR" altLang="en-US" sz="1300" kern="0" spc="-7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원인으로 인하여 비정상적으로</a:t>
              </a:r>
              <a:r>
                <a:rPr lang="en-US" altLang="ko-KR" sz="1300" kern="0" spc="-7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300" kern="0" spc="-7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en-US" altLang="ko-KR" sz="1300" kern="0" spc="-7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                                 </a:t>
              </a:r>
              <a:r>
                <a:rPr lang="ko-KR" altLang="en-US" sz="1300" kern="0" spc="-7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음식을</a:t>
              </a:r>
              <a:r>
                <a:rPr lang="en-US" altLang="ko-KR" sz="1300" kern="0" spc="-5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3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섭취하는 증상</a:t>
              </a:r>
              <a:r>
                <a:rPr lang="en-US" altLang="ko-KR" sz="13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. </a:t>
              </a:r>
              <a:r>
                <a:rPr lang="ko-KR" altLang="en-US" sz="13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거식증과 폭식증이 있다</a:t>
              </a:r>
              <a:r>
                <a:rPr lang="en-US" altLang="ko-KR" sz="13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. </a:t>
              </a:r>
              <a:endParaRPr lang="ko-KR" altLang="en-US" sz="1300" kern="0" spc="0" dirty="0">
                <a:solidFill>
                  <a:srgbClr val="000000"/>
                </a:solidFill>
                <a:effectLst/>
                <a:latin typeface="바탕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26288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직사각형 54">
            <a:extLst>
              <a:ext uri="{FF2B5EF4-FFF2-40B4-BE49-F238E27FC236}">
                <a16:creationId xmlns:a16="http://schemas.microsoft.com/office/drawing/2014/main" id="{289E71DF-30B0-4379-B113-56D24D1A71AC}"/>
              </a:ext>
            </a:extLst>
          </p:cNvPr>
          <p:cNvSpPr/>
          <p:nvPr/>
        </p:nvSpPr>
        <p:spPr>
          <a:xfrm>
            <a:off x="8700686" y="2563163"/>
            <a:ext cx="443313" cy="936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1B91BA4F-D01C-4BD8-9318-60DA2E27CF3E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64BBB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6134E36C-C496-4AA3-AA27-A14E4B938EA9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64BBB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58" name="그래픽 57">
            <a:extLst>
              <a:ext uri="{FF2B5EF4-FFF2-40B4-BE49-F238E27FC236}">
                <a16:creationId xmlns:a16="http://schemas.microsoft.com/office/drawing/2014/main" id="{247681ED-28A2-4A01-B725-4E9215873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A477B66E-E360-4BE9-86FF-0E813A5F551B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2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64BBBA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괴롭힘이 개인 및 조직에 미치는 영향</a:t>
            </a:r>
            <a:endParaRPr lang="ko-KR" altLang="en-US" sz="1800" kern="0" spc="0" dirty="0">
              <a:solidFill>
                <a:srgbClr val="64BBBA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8B59895-458B-47DA-A52B-6B02C8064D74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61" name="그래픽 60">
            <a:extLst>
              <a:ext uri="{FF2B5EF4-FFF2-40B4-BE49-F238E27FC236}">
                <a16:creationId xmlns:a16="http://schemas.microsoft.com/office/drawing/2014/main" id="{970B9CEE-0A50-453C-9C71-3E6E6B6E1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80" name="그룹 79">
            <a:extLst>
              <a:ext uri="{FF2B5EF4-FFF2-40B4-BE49-F238E27FC236}">
                <a16:creationId xmlns:a16="http://schemas.microsoft.com/office/drawing/2014/main" id="{37B1A456-D212-4326-B92D-3F6362521902}"/>
              </a:ext>
            </a:extLst>
          </p:cNvPr>
          <p:cNvGrpSpPr/>
          <p:nvPr/>
        </p:nvGrpSpPr>
        <p:grpSpPr>
          <a:xfrm>
            <a:off x="602178" y="1202400"/>
            <a:ext cx="7953145" cy="2562830"/>
            <a:chOff x="602178" y="1257602"/>
            <a:chExt cx="7953145" cy="256283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50C7A9C-D9B4-4413-BFCB-81155DC009D8}"/>
                </a:ext>
              </a:extLst>
            </p:cNvPr>
            <p:cNvSpPr txBox="1"/>
            <p:nvPr/>
          </p:nvSpPr>
          <p:spPr>
            <a:xfrm>
              <a:off x="625095" y="1798468"/>
              <a:ext cx="7930228" cy="202196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237490" marR="0" indent="-23749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4290" algn="l"/>
                </a:tabLst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➊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개인의 행복감 감소</a:t>
              </a:r>
              <a:endParaRPr lang="ko-KR" altLang="en-US" sz="15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309880" marR="0" indent="-30988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➋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정신건강 문제 발생 및 정서적 불안 야기</a:t>
              </a:r>
              <a:endParaRPr lang="ko-KR" altLang="en-US" sz="15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236220" marR="0" indent="-23622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➌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자살 위험 증가</a:t>
              </a:r>
              <a:endParaRPr lang="ko-KR" altLang="en-US" sz="15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236220" marR="0" indent="-23622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➍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향정신성 약물 복용 증가</a:t>
              </a:r>
              <a:endParaRPr lang="ko-KR" altLang="en-US" sz="15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➎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외상 후 스트레스 장애 등 직업적 트라우마 발생가능성 증가</a:t>
              </a:r>
              <a:endParaRPr lang="ko-KR" altLang="en-US" sz="15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E9F6BDB1-FA3E-4B00-8CCA-F8D719EE3F78}"/>
                </a:ext>
              </a:extLst>
            </p:cNvPr>
            <p:cNvGrpSpPr/>
            <p:nvPr/>
          </p:nvGrpSpPr>
          <p:grpSpPr>
            <a:xfrm>
              <a:off x="602178" y="1257602"/>
              <a:ext cx="1593558" cy="413365"/>
              <a:chOff x="602177" y="2745652"/>
              <a:chExt cx="2041635" cy="529595"/>
            </a:xfrm>
          </p:grpSpPr>
          <p:grpSp>
            <p:nvGrpSpPr>
              <p:cNvPr id="71" name="그래픽 7">
                <a:extLst>
                  <a:ext uri="{FF2B5EF4-FFF2-40B4-BE49-F238E27FC236}">
                    <a16:creationId xmlns:a16="http://schemas.microsoft.com/office/drawing/2014/main" id="{795B7386-FD24-4306-8AAE-6584AF87EEBC}"/>
                  </a:ext>
                </a:extLst>
              </p:cNvPr>
              <p:cNvGrpSpPr/>
              <p:nvPr/>
            </p:nvGrpSpPr>
            <p:grpSpPr>
              <a:xfrm>
                <a:off x="602177" y="2874677"/>
                <a:ext cx="2041635" cy="400570"/>
                <a:chOff x="602177" y="2874677"/>
                <a:chExt cx="2041635" cy="400570"/>
              </a:xfrm>
            </p:grpSpPr>
            <p:sp>
              <p:nvSpPr>
                <p:cNvPr id="74" name="자유형: 도형 73">
                  <a:extLst>
                    <a:ext uri="{FF2B5EF4-FFF2-40B4-BE49-F238E27FC236}">
                      <a16:creationId xmlns:a16="http://schemas.microsoft.com/office/drawing/2014/main" id="{43A6FD25-8606-47AB-BFA1-5FF819CDF27C}"/>
                    </a:ext>
                  </a:extLst>
                </p:cNvPr>
                <p:cNvSpPr/>
                <p:nvPr/>
              </p:nvSpPr>
              <p:spPr>
                <a:xfrm>
                  <a:off x="811650" y="2874677"/>
                  <a:ext cx="1832162" cy="400570"/>
                </a:xfrm>
                <a:custGeom>
                  <a:avLst/>
                  <a:gdLst>
                    <a:gd name="connsiteX0" fmla="*/ 961615 w 1164472"/>
                    <a:gd name="connsiteY0" fmla="*/ 400571 h 400570"/>
                    <a:gd name="connsiteX1" fmla="*/ 0 w 1164472"/>
                    <a:gd name="connsiteY1" fmla="*/ 400571 h 400570"/>
                    <a:gd name="connsiteX2" fmla="*/ 0 w 1164472"/>
                    <a:gd name="connsiteY2" fmla="*/ 0 h 400570"/>
                    <a:gd name="connsiteX3" fmla="*/ 961615 w 1164472"/>
                    <a:gd name="connsiteY3" fmla="*/ 0 h 400570"/>
                    <a:gd name="connsiteX4" fmla="*/ 1164472 w 1164472"/>
                    <a:gd name="connsiteY4" fmla="*/ 200182 h 400570"/>
                    <a:gd name="connsiteX5" fmla="*/ 961615 w 1164472"/>
                    <a:gd name="connsiteY5" fmla="*/ 400571 h 40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4472" h="400570">
                      <a:moveTo>
                        <a:pt x="961615" y="400571"/>
                      </a:moveTo>
                      <a:lnTo>
                        <a:pt x="0" y="400571"/>
                      </a:lnTo>
                      <a:lnTo>
                        <a:pt x="0" y="0"/>
                      </a:lnTo>
                      <a:lnTo>
                        <a:pt x="961615" y="0"/>
                      </a:lnTo>
                      <a:cubicBezTo>
                        <a:pt x="1073536" y="0"/>
                        <a:pt x="1164472" y="89701"/>
                        <a:pt x="1164472" y="200182"/>
                      </a:cubicBezTo>
                      <a:cubicBezTo>
                        <a:pt x="1164472" y="310869"/>
                        <a:pt x="1073536" y="400571"/>
                        <a:pt x="961615" y="400571"/>
                      </a:cubicBezTo>
                    </a:path>
                  </a:pathLst>
                </a:custGeom>
                <a:solidFill>
                  <a:srgbClr val="D8F0E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64BBBA"/>
                    </a:solidFill>
                  </a:endParaRPr>
                </a:p>
              </p:txBody>
            </p:sp>
            <p:sp>
              <p:nvSpPr>
                <p:cNvPr id="75" name="자유형: 도형 74">
                  <a:extLst>
                    <a:ext uri="{FF2B5EF4-FFF2-40B4-BE49-F238E27FC236}">
                      <a16:creationId xmlns:a16="http://schemas.microsoft.com/office/drawing/2014/main" id="{749F9AB4-052E-4D6F-BB7D-B202730D7DFD}"/>
                    </a:ext>
                  </a:extLst>
                </p:cNvPr>
                <p:cNvSpPr/>
                <p:nvPr/>
              </p:nvSpPr>
              <p:spPr>
                <a:xfrm>
                  <a:off x="1460081" y="2874677"/>
                  <a:ext cx="1164472" cy="400570"/>
                </a:xfrm>
                <a:custGeom>
                  <a:avLst/>
                  <a:gdLst>
                    <a:gd name="connsiteX0" fmla="*/ 961615 w 1164472"/>
                    <a:gd name="connsiteY0" fmla="*/ 400571 h 400570"/>
                    <a:gd name="connsiteX1" fmla="*/ 0 w 1164472"/>
                    <a:gd name="connsiteY1" fmla="*/ 400571 h 400570"/>
                    <a:gd name="connsiteX2" fmla="*/ 0 w 1164472"/>
                    <a:gd name="connsiteY2" fmla="*/ 0 h 400570"/>
                    <a:gd name="connsiteX3" fmla="*/ 961615 w 1164472"/>
                    <a:gd name="connsiteY3" fmla="*/ 0 h 400570"/>
                    <a:gd name="connsiteX4" fmla="*/ 1164472 w 1164472"/>
                    <a:gd name="connsiteY4" fmla="*/ 200182 h 400570"/>
                    <a:gd name="connsiteX5" fmla="*/ 961615 w 1164472"/>
                    <a:gd name="connsiteY5" fmla="*/ 400571 h 40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4472" h="400570">
                      <a:moveTo>
                        <a:pt x="961615" y="400571"/>
                      </a:moveTo>
                      <a:lnTo>
                        <a:pt x="0" y="400571"/>
                      </a:lnTo>
                      <a:lnTo>
                        <a:pt x="0" y="0"/>
                      </a:lnTo>
                      <a:lnTo>
                        <a:pt x="961615" y="0"/>
                      </a:lnTo>
                      <a:cubicBezTo>
                        <a:pt x="1073536" y="0"/>
                        <a:pt x="1164472" y="89701"/>
                        <a:pt x="1164472" y="200182"/>
                      </a:cubicBezTo>
                      <a:cubicBezTo>
                        <a:pt x="1164472" y="310869"/>
                        <a:pt x="1073536" y="400571"/>
                        <a:pt x="961615" y="400571"/>
                      </a:cubicBezTo>
                    </a:path>
                  </a:pathLst>
                </a:custGeom>
                <a:solidFill>
                  <a:srgbClr val="D8F0E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>
                    <a:solidFill>
                      <a:srgbClr val="64BBBA"/>
                    </a:solidFill>
                  </a:endParaRPr>
                </a:p>
              </p:txBody>
            </p:sp>
            <p:sp>
              <p:nvSpPr>
                <p:cNvPr id="76" name="자유형: 도형 75">
                  <a:extLst>
                    <a:ext uri="{FF2B5EF4-FFF2-40B4-BE49-F238E27FC236}">
                      <a16:creationId xmlns:a16="http://schemas.microsoft.com/office/drawing/2014/main" id="{560621B3-8CBC-43DC-A55F-0734AEF80562}"/>
                    </a:ext>
                  </a:extLst>
                </p:cNvPr>
                <p:cNvSpPr/>
                <p:nvPr/>
              </p:nvSpPr>
              <p:spPr>
                <a:xfrm>
                  <a:off x="602177" y="2874677"/>
                  <a:ext cx="506557" cy="400364"/>
                </a:xfrm>
                <a:custGeom>
                  <a:avLst/>
                  <a:gdLst>
                    <a:gd name="connsiteX0" fmla="*/ 466850 w 506557"/>
                    <a:gd name="connsiteY0" fmla="*/ 160887 h 400364"/>
                    <a:gd name="connsiteX1" fmla="*/ 466850 w 506557"/>
                    <a:gd name="connsiteY1" fmla="*/ 160887 h 400364"/>
                    <a:gd name="connsiteX2" fmla="*/ 445454 w 506557"/>
                    <a:gd name="connsiteY2" fmla="*/ 139696 h 400364"/>
                    <a:gd name="connsiteX3" fmla="*/ 445454 w 506557"/>
                    <a:gd name="connsiteY3" fmla="*/ 0 h 400364"/>
                    <a:gd name="connsiteX4" fmla="*/ 206799 w 506557"/>
                    <a:gd name="connsiteY4" fmla="*/ 0 h 400364"/>
                    <a:gd name="connsiteX5" fmla="*/ 33 w 506557"/>
                    <a:gd name="connsiteY5" fmla="*/ 204091 h 400364"/>
                    <a:gd name="connsiteX6" fmla="*/ 202890 w 506557"/>
                    <a:gd name="connsiteY6" fmla="*/ 400365 h 400364"/>
                    <a:gd name="connsiteX7" fmla="*/ 445454 w 506557"/>
                    <a:gd name="connsiteY7" fmla="*/ 400365 h 400364"/>
                    <a:gd name="connsiteX8" fmla="*/ 445454 w 506557"/>
                    <a:gd name="connsiteY8" fmla="*/ 260464 h 400364"/>
                    <a:gd name="connsiteX9" fmla="*/ 466850 w 506557"/>
                    <a:gd name="connsiteY9" fmla="*/ 239273 h 400364"/>
                    <a:gd name="connsiteX10" fmla="*/ 506558 w 506557"/>
                    <a:gd name="connsiteY10" fmla="*/ 199977 h 400364"/>
                    <a:gd name="connsiteX11" fmla="*/ 466850 w 506557"/>
                    <a:gd name="connsiteY11" fmla="*/ 160887 h 400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06557" h="400364">
                      <a:moveTo>
                        <a:pt x="466850" y="160887"/>
                      </a:moveTo>
                      <a:lnTo>
                        <a:pt x="466850" y="160887"/>
                      </a:lnTo>
                      <a:cubicBezTo>
                        <a:pt x="454918" y="160887"/>
                        <a:pt x="445454" y="151423"/>
                        <a:pt x="445454" y="139696"/>
                      </a:cubicBezTo>
                      <a:lnTo>
                        <a:pt x="445454" y="0"/>
                      </a:lnTo>
                      <a:lnTo>
                        <a:pt x="206799" y="0"/>
                      </a:lnTo>
                      <a:cubicBezTo>
                        <a:pt x="93026" y="0"/>
                        <a:pt x="-2025" y="91965"/>
                        <a:pt x="33" y="204091"/>
                      </a:cubicBezTo>
                      <a:cubicBezTo>
                        <a:pt x="2090" y="312927"/>
                        <a:pt x="92203" y="400365"/>
                        <a:pt x="202890" y="400365"/>
                      </a:cubicBezTo>
                      <a:lnTo>
                        <a:pt x="445454" y="400365"/>
                      </a:lnTo>
                      <a:lnTo>
                        <a:pt x="445454" y="260464"/>
                      </a:lnTo>
                      <a:cubicBezTo>
                        <a:pt x="445454" y="248736"/>
                        <a:pt x="455123" y="239273"/>
                        <a:pt x="466850" y="239273"/>
                      </a:cubicBezTo>
                      <a:cubicBezTo>
                        <a:pt x="488864" y="239273"/>
                        <a:pt x="506558" y="221785"/>
                        <a:pt x="506558" y="199977"/>
                      </a:cubicBezTo>
                      <a:cubicBezTo>
                        <a:pt x="506558" y="178169"/>
                        <a:pt x="488864" y="160887"/>
                        <a:pt x="466850" y="160887"/>
                      </a:cubicBezTo>
                    </a:path>
                  </a:pathLst>
                </a:custGeom>
                <a:solidFill>
                  <a:srgbClr val="64BBBA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77" name="자유형: 도형 76">
                  <a:extLst>
                    <a:ext uri="{FF2B5EF4-FFF2-40B4-BE49-F238E27FC236}">
                      <a16:creationId xmlns:a16="http://schemas.microsoft.com/office/drawing/2014/main" id="{F6E3CF4D-2889-4F7B-9EAE-3563D18EE1A8}"/>
                    </a:ext>
                  </a:extLst>
                </p:cNvPr>
                <p:cNvSpPr/>
                <p:nvPr/>
              </p:nvSpPr>
              <p:spPr>
                <a:xfrm>
                  <a:off x="641094" y="2913561"/>
                  <a:ext cx="326710" cy="322596"/>
                </a:xfrm>
                <a:custGeom>
                  <a:avLst/>
                  <a:gdLst>
                    <a:gd name="connsiteX0" fmla="*/ 326711 w 326710"/>
                    <a:gd name="connsiteY0" fmla="*/ 161298 h 322596"/>
                    <a:gd name="connsiteX1" fmla="*/ 163355 w 326710"/>
                    <a:gd name="connsiteY1" fmla="*/ 322596 h 322596"/>
                    <a:gd name="connsiteX2" fmla="*/ 0 w 326710"/>
                    <a:gd name="connsiteY2" fmla="*/ 161298 h 322596"/>
                    <a:gd name="connsiteX3" fmla="*/ 163355 w 326710"/>
                    <a:gd name="connsiteY3" fmla="*/ 0 h 322596"/>
                    <a:gd name="connsiteX4" fmla="*/ 326711 w 326710"/>
                    <a:gd name="connsiteY4" fmla="*/ 161298 h 322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6710" h="322596">
                      <a:moveTo>
                        <a:pt x="326711" y="161298"/>
                      </a:moveTo>
                      <a:cubicBezTo>
                        <a:pt x="326711" y="250382"/>
                        <a:pt x="253468" y="322596"/>
                        <a:pt x="163355" y="322596"/>
                      </a:cubicBezTo>
                      <a:cubicBezTo>
                        <a:pt x="73037" y="322596"/>
                        <a:pt x="0" y="250382"/>
                        <a:pt x="0" y="161298"/>
                      </a:cubicBezTo>
                      <a:cubicBezTo>
                        <a:pt x="0" y="72214"/>
                        <a:pt x="73037" y="0"/>
                        <a:pt x="163355" y="0"/>
                      </a:cubicBezTo>
                      <a:cubicBezTo>
                        <a:pt x="253468" y="0"/>
                        <a:pt x="326711" y="72214"/>
                        <a:pt x="326711" y="161298"/>
                      </a:cubicBezTo>
                    </a:path>
                  </a:pathLst>
                </a:custGeom>
                <a:solidFill>
                  <a:srgbClr val="FFFFF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04C49A4-3985-412B-A90B-1B4187859EDF}"/>
                  </a:ext>
                </a:extLst>
              </p:cNvPr>
              <p:cNvSpPr txBox="1"/>
              <p:nvPr/>
            </p:nvSpPr>
            <p:spPr>
              <a:xfrm>
                <a:off x="614197" y="2912400"/>
                <a:ext cx="366865" cy="31545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rgbClr val="64BBBA"/>
                    </a:solidFill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rPr>
                  <a:t>2</a:t>
                </a:r>
                <a:endParaRPr lang="ko-KR" altLang="en-US" sz="1600" dirty="0">
                  <a:solidFill>
                    <a:srgbClr val="64BBBA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32CEF0F-2382-4D39-BEDF-AB6680651976}"/>
                  </a:ext>
                </a:extLst>
              </p:cNvPr>
              <p:cNvSpPr txBox="1"/>
              <p:nvPr/>
            </p:nvSpPr>
            <p:spPr>
              <a:xfrm>
                <a:off x="1204201" y="2745652"/>
                <a:ext cx="1347356" cy="49758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marR="0" algn="just" fontAlgn="base" latinLnBrk="1">
                  <a:lnSpc>
                    <a:spcPct val="18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ko-KR" altLang="en-US" sz="1600" b="1" kern="0" spc="-50" dirty="0">
                    <a:solidFill>
                      <a:srgbClr val="64BBBA"/>
                    </a:solidFill>
                    <a:effectLst/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rPr>
                  <a:t>정신적 영향</a:t>
                </a:r>
              </a:p>
            </p:txBody>
          </p:sp>
        </p:grpSp>
      </p:grpSp>
      <p:pic>
        <p:nvPicPr>
          <p:cNvPr id="2" name="그래픽 1">
            <a:extLst>
              <a:ext uri="{FF2B5EF4-FFF2-40B4-BE49-F238E27FC236}">
                <a16:creationId xmlns:a16="http://schemas.microsoft.com/office/drawing/2014/main" id="{D7B731D5-67CF-4737-9F81-F32BBEED28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364088" y="4340643"/>
            <a:ext cx="3507393" cy="187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31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C4A98733-6C36-4C95-A5C7-DE33BD0011D5}"/>
              </a:ext>
            </a:extLst>
          </p:cNvPr>
          <p:cNvSpPr/>
          <p:nvPr/>
        </p:nvSpPr>
        <p:spPr>
          <a:xfrm>
            <a:off x="8700686" y="2563163"/>
            <a:ext cx="443313" cy="936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8EC2CD8-C2FD-4F33-9219-B8EB7C8088D2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64BBB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5BC416F-6106-41F1-BDFB-E8CE79C21EF1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64BBB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5F040CF9-934F-4DB7-AB5C-8C31C4698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679333-A9A6-4E9B-8D03-ACA9A81D8D49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2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64BBBA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괴롭힘이 개인 및 조직에 미치는 영향</a:t>
            </a:r>
            <a:endParaRPr lang="ko-KR" altLang="en-US" sz="1800" kern="0" spc="0" dirty="0">
              <a:solidFill>
                <a:srgbClr val="64BBBA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6DB77C-543A-4EAC-9EA7-AB4C9BA52D35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17729294-798A-4399-81D2-E66AC9320D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ABB3DFA5-079B-4630-BBA7-4C1754D0F32D}"/>
              </a:ext>
            </a:extLst>
          </p:cNvPr>
          <p:cNvGrpSpPr/>
          <p:nvPr/>
        </p:nvGrpSpPr>
        <p:grpSpPr>
          <a:xfrm>
            <a:off x="602178" y="1202400"/>
            <a:ext cx="7953145" cy="3879568"/>
            <a:chOff x="602178" y="1257602"/>
            <a:chExt cx="7953145" cy="387956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D2BACF0-E210-47E5-85AF-FB5D2968CCCF}"/>
                </a:ext>
              </a:extLst>
            </p:cNvPr>
            <p:cNvSpPr txBox="1"/>
            <p:nvPr/>
          </p:nvSpPr>
          <p:spPr>
            <a:xfrm>
              <a:off x="848576" y="2238409"/>
              <a:ext cx="7611585" cy="6145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괴롭힘은 피해자의 근무환경에 대해 위협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위험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불안전함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자기반성 등 정신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정서적 불안감을 야기해서 업무 인지능력을 저하시킴</a:t>
              </a:r>
              <a:endPara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grpSp>
          <p:nvGrpSpPr>
            <p:cNvPr id="3" name="그래픽 54">
              <a:extLst>
                <a:ext uri="{FF2B5EF4-FFF2-40B4-BE49-F238E27FC236}">
                  <a16:creationId xmlns:a16="http://schemas.microsoft.com/office/drawing/2014/main" id="{7961713E-072C-4077-818F-2DF2FE82B851}"/>
                </a:ext>
              </a:extLst>
            </p:cNvPr>
            <p:cNvGrpSpPr/>
            <p:nvPr/>
          </p:nvGrpSpPr>
          <p:grpSpPr>
            <a:xfrm>
              <a:off x="622786" y="2317050"/>
              <a:ext cx="164699" cy="164700"/>
              <a:chOff x="602210" y="2270393"/>
              <a:chExt cx="164699" cy="164700"/>
            </a:xfrm>
          </p:grpSpPr>
          <p:sp>
            <p:nvSpPr>
              <p:cNvPr id="4" name="자유형: 도형 3">
                <a:extLst>
                  <a:ext uri="{FF2B5EF4-FFF2-40B4-BE49-F238E27FC236}">
                    <a16:creationId xmlns:a16="http://schemas.microsoft.com/office/drawing/2014/main" id="{D2BD3534-59A5-4628-A737-336019E57142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64BBBA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3DD2B5DC-B63A-4143-BF83-47BB39DADF20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CF1880E-D90E-4F34-B6AC-DE2E858E6F4E}"/>
                </a:ext>
              </a:extLst>
            </p:cNvPr>
            <p:cNvSpPr txBox="1"/>
            <p:nvPr/>
          </p:nvSpPr>
          <p:spPr>
            <a:xfrm>
              <a:off x="625095" y="1798468"/>
              <a:ext cx="7930228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indent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➊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64BBBA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개인의 업무 인지능력 저하</a:t>
              </a:r>
              <a:endParaRPr lang="ko-KR" altLang="en-US" sz="1500" kern="0" spc="-50" dirty="0">
                <a:solidFill>
                  <a:srgbClr val="64BBBA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EAD4C721-4442-46B4-AAF6-C79273F75532}"/>
                </a:ext>
              </a:extLst>
            </p:cNvPr>
            <p:cNvGrpSpPr/>
            <p:nvPr/>
          </p:nvGrpSpPr>
          <p:grpSpPr>
            <a:xfrm>
              <a:off x="602178" y="1257602"/>
              <a:ext cx="1593559" cy="413365"/>
              <a:chOff x="602177" y="2745652"/>
              <a:chExt cx="2041636" cy="529595"/>
            </a:xfrm>
          </p:grpSpPr>
          <p:grpSp>
            <p:nvGrpSpPr>
              <p:cNvPr id="15" name="그래픽 7">
                <a:extLst>
                  <a:ext uri="{FF2B5EF4-FFF2-40B4-BE49-F238E27FC236}">
                    <a16:creationId xmlns:a16="http://schemas.microsoft.com/office/drawing/2014/main" id="{98FB2860-1E24-497B-BBCF-145C24B0CA9E}"/>
                  </a:ext>
                </a:extLst>
              </p:cNvPr>
              <p:cNvGrpSpPr/>
              <p:nvPr/>
            </p:nvGrpSpPr>
            <p:grpSpPr>
              <a:xfrm>
                <a:off x="602177" y="2874677"/>
                <a:ext cx="2041636" cy="400570"/>
                <a:chOff x="602177" y="2874677"/>
                <a:chExt cx="2041636" cy="400570"/>
              </a:xfrm>
            </p:grpSpPr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ABD4901A-3E75-4A80-AAE3-1CC505FA9E75}"/>
                    </a:ext>
                  </a:extLst>
                </p:cNvPr>
                <p:cNvSpPr/>
                <p:nvPr/>
              </p:nvSpPr>
              <p:spPr>
                <a:xfrm>
                  <a:off x="811650" y="2874677"/>
                  <a:ext cx="1647652" cy="400570"/>
                </a:xfrm>
                <a:custGeom>
                  <a:avLst/>
                  <a:gdLst>
                    <a:gd name="connsiteX0" fmla="*/ 961615 w 1164472"/>
                    <a:gd name="connsiteY0" fmla="*/ 400571 h 400570"/>
                    <a:gd name="connsiteX1" fmla="*/ 0 w 1164472"/>
                    <a:gd name="connsiteY1" fmla="*/ 400571 h 400570"/>
                    <a:gd name="connsiteX2" fmla="*/ 0 w 1164472"/>
                    <a:gd name="connsiteY2" fmla="*/ 0 h 400570"/>
                    <a:gd name="connsiteX3" fmla="*/ 961615 w 1164472"/>
                    <a:gd name="connsiteY3" fmla="*/ 0 h 400570"/>
                    <a:gd name="connsiteX4" fmla="*/ 1164472 w 1164472"/>
                    <a:gd name="connsiteY4" fmla="*/ 200182 h 400570"/>
                    <a:gd name="connsiteX5" fmla="*/ 961615 w 1164472"/>
                    <a:gd name="connsiteY5" fmla="*/ 400571 h 40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4472" h="400570">
                      <a:moveTo>
                        <a:pt x="961615" y="400571"/>
                      </a:moveTo>
                      <a:lnTo>
                        <a:pt x="0" y="400571"/>
                      </a:lnTo>
                      <a:lnTo>
                        <a:pt x="0" y="0"/>
                      </a:lnTo>
                      <a:lnTo>
                        <a:pt x="961615" y="0"/>
                      </a:lnTo>
                      <a:cubicBezTo>
                        <a:pt x="1073536" y="0"/>
                        <a:pt x="1164472" y="89701"/>
                        <a:pt x="1164472" y="200182"/>
                      </a:cubicBezTo>
                      <a:cubicBezTo>
                        <a:pt x="1164472" y="310869"/>
                        <a:pt x="1073536" y="400571"/>
                        <a:pt x="961615" y="400571"/>
                      </a:cubicBezTo>
                    </a:path>
                  </a:pathLst>
                </a:custGeom>
                <a:solidFill>
                  <a:srgbClr val="D8F0E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64BBBA"/>
                    </a:solidFill>
                  </a:endParaRPr>
                </a:p>
              </p:txBody>
            </p:sp>
            <p:sp>
              <p:nvSpPr>
                <p:cNvPr id="19" name="자유형: 도형 18">
                  <a:extLst>
                    <a:ext uri="{FF2B5EF4-FFF2-40B4-BE49-F238E27FC236}">
                      <a16:creationId xmlns:a16="http://schemas.microsoft.com/office/drawing/2014/main" id="{E4137C3F-67CB-4376-A530-1D1CA589A85D}"/>
                    </a:ext>
                  </a:extLst>
                </p:cNvPr>
                <p:cNvSpPr/>
                <p:nvPr/>
              </p:nvSpPr>
              <p:spPr>
                <a:xfrm>
                  <a:off x="1479340" y="2874677"/>
                  <a:ext cx="1164473" cy="400570"/>
                </a:xfrm>
                <a:custGeom>
                  <a:avLst/>
                  <a:gdLst>
                    <a:gd name="connsiteX0" fmla="*/ 961615 w 1164472"/>
                    <a:gd name="connsiteY0" fmla="*/ 400571 h 400570"/>
                    <a:gd name="connsiteX1" fmla="*/ 0 w 1164472"/>
                    <a:gd name="connsiteY1" fmla="*/ 400571 h 400570"/>
                    <a:gd name="connsiteX2" fmla="*/ 0 w 1164472"/>
                    <a:gd name="connsiteY2" fmla="*/ 0 h 400570"/>
                    <a:gd name="connsiteX3" fmla="*/ 961615 w 1164472"/>
                    <a:gd name="connsiteY3" fmla="*/ 0 h 400570"/>
                    <a:gd name="connsiteX4" fmla="*/ 1164472 w 1164472"/>
                    <a:gd name="connsiteY4" fmla="*/ 200182 h 400570"/>
                    <a:gd name="connsiteX5" fmla="*/ 961615 w 1164472"/>
                    <a:gd name="connsiteY5" fmla="*/ 400571 h 40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4472" h="400570">
                      <a:moveTo>
                        <a:pt x="961615" y="400571"/>
                      </a:moveTo>
                      <a:lnTo>
                        <a:pt x="0" y="400571"/>
                      </a:lnTo>
                      <a:lnTo>
                        <a:pt x="0" y="0"/>
                      </a:lnTo>
                      <a:lnTo>
                        <a:pt x="961615" y="0"/>
                      </a:lnTo>
                      <a:cubicBezTo>
                        <a:pt x="1073536" y="0"/>
                        <a:pt x="1164472" y="89701"/>
                        <a:pt x="1164472" y="200182"/>
                      </a:cubicBezTo>
                      <a:cubicBezTo>
                        <a:pt x="1164472" y="310869"/>
                        <a:pt x="1073536" y="400571"/>
                        <a:pt x="961615" y="400571"/>
                      </a:cubicBezTo>
                    </a:path>
                  </a:pathLst>
                </a:custGeom>
                <a:solidFill>
                  <a:srgbClr val="D8F0E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>
                    <a:solidFill>
                      <a:srgbClr val="64BBBA"/>
                    </a:solidFill>
                  </a:endParaRPr>
                </a:p>
              </p:txBody>
            </p:sp>
            <p:sp>
              <p:nvSpPr>
                <p:cNvPr id="20" name="자유형: 도형 19">
                  <a:extLst>
                    <a:ext uri="{FF2B5EF4-FFF2-40B4-BE49-F238E27FC236}">
                      <a16:creationId xmlns:a16="http://schemas.microsoft.com/office/drawing/2014/main" id="{7A122335-DF8A-45E5-87AC-E5BD2FBDE1C4}"/>
                    </a:ext>
                  </a:extLst>
                </p:cNvPr>
                <p:cNvSpPr/>
                <p:nvPr/>
              </p:nvSpPr>
              <p:spPr>
                <a:xfrm>
                  <a:off x="602177" y="2874677"/>
                  <a:ext cx="506557" cy="400364"/>
                </a:xfrm>
                <a:custGeom>
                  <a:avLst/>
                  <a:gdLst>
                    <a:gd name="connsiteX0" fmla="*/ 466850 w 506557"/>
                    <a:gd name="connsiteY0" fmla="*/ 160887 h 400364"/>
                    <a:gd name="connsiteX1" fmla="*/ 466850 w 506557"/>
                    <a:gd name="connsiteY1" fmla="*/ 160887 h 400364"/>
                    <a:gd name="connsiteX2" fmla="*/ 445454 w 506557"/>
                    <a:gd name="connsiteY2" fmla="*/ 139696 h 400364"/>
                    <a:gd name="connsiteX3" fmla="*/ 445454 w 506557"/>
                    <a:gd name="connsiteY3" fmla="*/ 0 h 400364"/>
                    <a:gd name="connsiteX4" fmla="*/ 206799 w 506557"/>
                    <a:gd name="connsiteY4" fmla="*/ 0 h 400364"/>
                    <a:gd name="connsiteX5" fmla="*/ 33 w 506557"/>
                    <a:gd name="connsiteY5" fmla="*/ 204091 h 400364"/>
                    <a:gd name="connsiteX6" fmla="*/ 202890 w 506557"/>
                    <a:gd name="connsiteY6" fmla="*/ 400365 h 400364"/>
                    <a:gd name="connsiteX7" fmla="*/ 445454 w 506557"/>
                    <a:gd name="connsiteY7" fmla="*/ 400365 h 400364"/>
                    <a:gd name="connsiteX8" fmla="*/ 445454 w 506557"/>
                    <a:gd name="connsiteY8" fmla="*/ 260464 h 400364"/>
                    <a:gd name="connsiteX9" fmla="*/ 466850 w 506557"/>
                    <a:gd name="connsiteY9" fmla="*/ 239273 h 400364"/>
                    <a:gd name="connsiteX10" fmla="*/ 506558 w 506557"/>
                    <a:gd name="connsiteY10" fmla="*/ 199977 h 400364"/>
                    <a:gd name="connsiteX11" fmla="*/ 466850 w 506557"/>
                    <a:gd name="connsiteY11" fmla="*/ 160887 h 400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06557" h="400364">
                      <a:moveTo>
                        <a:pt x="466850" y="160887"/>
                      </a:moveTo>
                      <a:lnTo>
                        <a:pt x="466850" y="160887"/>
                      </a:lnTo>
                      <a:cubicBezTo>
                        <a:pt x="454918" y="160887"/>
                        <a:pt x="445454" y="151423"/>
                        <a:pt x="445454" y="139696"/>
                      </a:cubicBezTo>
                      <a:lnTo>
                        <a:pt x="445454" y="0"/>
                      </a:lnTo>
                      <a:lnTo>
                        <a:pt x="206799" y="0"/>
                      </a:lnTo>
                      <a:cubicBezTo>
                        <a:pt x="93026" y="0"/>
                        <a:pt x="-2025" y="91965"/>
                        <a:pt x="33" y="204091"/>
                      </a:cubicBezTo>
                      <a:cubicBezTo>
                        <a:pt x="2090" y="312927"/>
                        <a:pt x="92203" y="400365"/>
                        <a:pt x="202890" y="400365"/>
                      </a:cubicBezTo>
                      <a:lnTo>
                        <a:pt x="445454" y="400365"/>
                      </a:lnTo>
                      <a:lnTo>
                        <a:pt x="445454" y="260464"/>
                      </a:lnTo>
                      <a:cubicBezTo>
                        <a:pt x="445454" y="248736"/>
                        <a:pt x="455123" y="239273"/>
                        <a:pt x="466850" y="239273"/>
                      </a:cubicBezTo>
                      <a:cubicBezTo>
                        <a:pt x="488864" y="239273"/>
                        <a:pt x="506558" y="221785"/>
                        <a:pt x="506558" y="199977"/>
                      </a:cubicBezTo>
                      <a:cubicBezTo>
                        <a:pt x="506558" y="178169"/>
                        <a:pt x="488864" y="160887"/>
                        <a:pt x="466850" y="160887"/>
                      </a:cubicBezTo>
                    </a:path>
                  </a:pathLst>
                </a:custGeom>
                <a:solidFill>
                  <a:srgbClr val="64BBBA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1" name="자유형: 도형 20">
                  <a:extLst>
                    <a:ext uri="{FF2B5EF4-FFF2-40B4-BE49-F238E27FC236}">
                      <a16:creationId xmlns:a16="http://schemas.microsoft.com/office/drawing/2014/main" id="{D12901A2-5541-48F4-AE2B-680A0EE55AAA}"/>
                    </a:ext>
                  </a:extLst>
                </p:cNvPr>
                <p:cNvSpPr/>
                <p:nvPr/>
              </p:nvSpPr>
              <p:spPr>
                <a:xfrm>
                  <a:off x="641094" y="2913561"/>
                  <a:ext cx="326710" cy="322596"/>
                </a:xfrm>
                <a:custGeom>
                  <a:avLst/>
                  <a:gdLst>
                    <a:gd name="connsiteX0" fmla="*/ 326711 w 326710"/>
                    <a:gd name="connsiteY0" fmla="*/ 161298 h 322596"/>
                    <a:gd name="connsiteX1" fmla="*/ 163355 w 326710"/>
                    <a:gd name="connsiteY1" fmla="*/ 322596 h 322596"/>
                    <a:gd name="connsiteX2" fmla="*/ 0 w 326710"/>
                    <a:gd name="connsiteY2" fmla="*/ 161298 h 322596"/>
                    <a:gd name="connsiteX3" fmla="*/ 163355 w 326710"/>
                    <a:gd name="connsiteY3" fmla="*/ 0 h 322596"/>
                    <a:gd name="connsiteX4" fmla="*/ 326711 w 326710"/>
                    <a:gd name="connsiteY4" fmla="*/ 161298 h 322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6710" h="322596">
                      <a:moveTo>
                        <a:pt x="326711" y="161298"/>
                      </a:moveTo>
                      <a:cubicBezTo>
                        <a:pt x="326711" y="250382"/>
                        <a:pt x="253468" y="322596"/>
                        <a:pt x="163355" y="322596"/>
                      </a:cubicBezTo>
                      <a:cubicBezTo>
                        <a:pt x="73037" y="322596"/>
                        <a:pt x="0" y="250382"/>
                        <a:pt x="0" y="161298"/>
                      </a:cubicBezTo>
                      <a:cubicBezTo>
                        <a:pt x="0" y="72214"/>
                        <a:pt x="73037" y="0"/>
                        <a:pt x="163355" y="0"/>
                      </a:cubicBezTo>
                      <a:cubicBezTo>
                        <a:pt x="253468" y="0"/>
                        <a:pt x="326711" y="72214"/>
                        <a:pt x="326711" y="161298"/>
                      </a:cubicBezTo>
                    </a:path>
                  </a:pathLst>
                </a:custGeom>
                <a:solidFill>
                  <a:srgbClr val="FFFFF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CE6A203-AA55-4245-9D9E-36A6C3E41490}"/>
                  </a:ext>
                </a:extLst>
              </p:cNvPr>
              <p:cNvSpPr txBox="1"/>
              <p:nvPr/>
            </p:nvSpPr>
            <p:spPr>
              <a:xfrm>
                <a:off x="614197" y="2912400"/>
                <a:ext cx="366865" cy="31545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rgbClr val="64BBBA"/>
                    </a:solidFill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rPr>
                  <a:t>3</a:t>
                </a:r>
                <a:endParaRPr lang="ko-KR" altLang="en-US" sz="1600" dirty="0">
                  <a:solidFill>
                    <a:srgbClr val="64BBBA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32A6E63-8F6D-4181-8D19-B7839A5F13E6}"/>
                  </a:ext>
                </a:extLst>
              </p:cNvPr>
              <p:cNvSpPr txBox="1"/>
              <p:nvPr/>
            </p:nvSpPr>
            <p:spPr>
              <a:xfrm>
                <a:off x="1204201" y="2745652"/>
                <a:ext cx="1439611" cy="49758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marR="0" algn="just" fontAlgn="base" latinLnBrk="1">
                  <a:lnSpc>
                    <a:spcPct val="18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ko-KR" altLang="en-US" sz="1600" b="1" kern="0" spc="-50" dirty="0">
                    <a:solidFill>
                      <a:srgbClr val="64BBBA"/>
                    </a:solidFill>
                    <a:effectLst/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rPr>
                  <a:t>업무적 영향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208991F-7EA0-4CA0-9213-E67FA2BF1241}"/>
                </a:ext>
              </a:extLst>
            </p:cNvPr>
            <p:cNvSpPr txBox="1"/>
            <p:nvPr/>
          </p:nvSpPr>
          <p:spPr>
            <a:xfrm>
              <a:off x="848576" y="3436112"/>
              <a:ext cx="7611585" cy="3447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0160" marR="0" indent="-1016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괴롭힘은 직무소진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낮은 직무만족도 및 정신적 안녕상태 등을 유발하여 직무능률을 저하시킴</a:t>
              </a:r>
              <a:endPara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grpSp>
          <p:nvGrpSpPr>
            <p:cNvPr id="24" name="그래픽 54">
              <a:extLst>
                <a:ext uri="{FF2B5EF4-FFF2-40B4-BE49-F238E27FC236}">
                  <a16:creationId xmlns:a16="http://schemas.microsoft.com/office/drawing/2014/main" id="{21FF262C-B0C5-49E1-87FB-A1DC64668339}"/>
                </a:ext>
              </a:extLst>
            </p:cNvPr>
            <p:cNvGrpSpPr/>
            <p:nvPr/>
          </p:nvGrpSpPr>
          <p:grpSpPr>
            <a:xfrm>
              <a:off x="622786" y="3583508"/>
              <a:ext cx="164699" cy="164700"/>
              <a:chOff x="602210" y="2270393"/>
              <a:chExt cx="164699" cy="164700"/>
            </a:xfrm>
          </p:grpSpPr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A23E789D-8204-4741-BED3-501F3CC8A6E6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64BBBA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CE780949-43BA-46B0-AE8F-5312BC1C3ADF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A45C63D-35B2-440E-8165-5C6EB7058F13}"/>
                </a:ext>
              </a:extLst>
            </p:cNvPr>
            <p:cNvSpPr txBox="1"/>
            <p:nvPr/>
          </p:nvSpPr>
          <p:spPr>
            <a:xfrm>
              <a:off x="625095" y="3064926"/>
              <a:ext cx="7930228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indent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➋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64BBBA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직무능률 저하</a:t>
              </a:r>
              <a:endParaRPr lang="ko-KR" altLang="en-US" sz="1500" kern="0" spc="-50" dirty="0">
                <a:solidFill>
                  <a:srgbClr val="64BBBA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5A0F0A3-1556-46C1-999C-BD24E07D1DD0}"/>
                </a:ext>
              </a:extLst>
            </p:cNvPr>
            <p:cNvSpPr txBox="1"/>
            <p:nvPr/>
          </p:nvSpPr>
          <p:spPr>
            <a:xfrm>
              <a:off x="848576" y="4517770"/>
              <a:ext cx="7611585" cy="619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0160" marR="0" indent="-1016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괴롭힘은 결근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병가 사용 증가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불필요한 연차 사용 등 출근 자체를 기피하게 하는 위험요인으로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나타남</a:t>
              </a:r>
              <a:endPara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grpSp>
          <p:nvGrpSpPr>
            <p:cNvPr id="29" name="그래픽 54">
              <a:extLst>
                <a:ext uri="{FF2B5EF4-FFF2-40B4-BE49-F238E27FC236}">
                  <a16:creationId xmlns:a16="http://schemas.microsoft.com/office/drawing/2014/main" id="{9C818DF5-0E64-48BA-B924-BC4C6B78E871}"/>
                </a:ext>
              </a:extLst>
            </p:cNvPr>
            <p:cNvGrpSpPr/>
            <p:nvPr/>
          </p:nvGrpSpPr>
          <p:grpSpPr>
            <a:xfrm>
              <a:off x="622786" y="4595654"/>
              <a:ext cx="164699" cy="164700"/>
              <a:chOff x="602210" y="2270393"/>
              <a:chExt cx="164699" cy="164700"/>
            </a:xfrm>
          </p:grpSpPr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FF69F0A4-CEF7-420E-85B2-99D6024CD81C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64BBBA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C2F66729-0F23-41F9-AFBC-84B799217F40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94F03C0-B797-45DE-B918-9EF1B0AE02C4}"/>
                </a:ext>
              </a:extLst>
            </p:cNvPr>
            <p:cNvSpPr txBox="1"/>
            <p:nvPr/>
          </p:nvSpPr>
          <p:spPr>
            <a:xfrm>
              <a:off x="625095" y="4077072"/>
              <a:ext cx="7930228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indent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➌</a:t>
              </a:r>
              <a:r>
                <a:rPr lang="ko-KR" altLang="en-US" sz="15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64BBBA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출근기피 요인</a:t>
              </a:r>
              <a:endParaRPr lang="ko-KR" altLang="en-US" sz="1500" kern="0" spc="-50" dirty="0">
                <a:solidFill>
                  <a:srgbClr val="64BBBA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8913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3F0A128C-6364-4339-94E2-53F18318E23F}"/>
              </a:ext>
            </a:extLst>
          </p:cNvPr>
          <p:cNvSpPr/>
          <p:nvPr/>
        </p:nvSpPr>
        <p:spPr>
          <a:xfrm>
            <a:off x="8700686" y="2563163"/>
            <a:ext cx="443313" cy="936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6994CB-6389-48DF-87D4-DFACC58C43F0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64BBB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0F24CA2-C3E9-4D84-B002-2AE3BD964D13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64BBB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08ECDB7D-1138-4AAB-B512-F60E40217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11FAE09-77B9-4034-8009-18B84A755A0F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2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64BBBA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괴롭힘이 개인 및 조직에 미치는 영향</a:t>
            </a:r>
            <a:endParaRPr lang="ko-KR" altLang="en-US" sz="1800" kern="0" spc="0" dirty="0">
              <a:solidFill>
                <a:srgbClr val="64BBBA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5AB628-6485-4DA3-A84D-7B5830F95106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F0F673C8-FA20-48EA-BEA4-F02FA1BFCF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33" name="그래픽 44">
            <a:extLst>
              <a:ext uri="{FF2B5EF4-FFF2-40B4-BE49-F238E27FC236}">
                <a16:creationId xmlns:a16="http://schemas.microsoft.com/office/drawing/2014/main" id="{BE886C30-E5C3-4C5E-9879-0BF53D753113}"/>
              </a:ext>
            </a:extLst>
          </p:cNvPr>
          <p:cNvGrpSpPr/>
          <p:nvPr/>
        </p:nvGrpSpPr>
        <p:grpSpPr>
          <a:xfrm>
            <a:off x="539552" y="1303200"/>
            <a:ext cx="4569583" cy="615935"/>
            <a:chOff x="576559" y="1267231"/>
            <a:chExt cx="5570439" cy="750841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B1DD3D9-6BFD-4682-A69B-4327EFEF3BD9}"/>
                </a:ext>
              </a:extLst>
            </p:cNvPr>
            <p:cNvSpPr/>
            <p:nvPr/>
          </p:nvSpPr>
          <p:spPr>
            <a:xfrm>
              <a:off x="680886" y="1267231"/>
              <a:ext cx="3933535" cy="672415"/>
            </a:xfrm>
            <a:custGeom>
              <a:avLst/>
              <a:gdLst>
                <a:gd name="connsiteX0" fmla="*/ 0 w 2735871"/>
                <a:gd name="connsiteY0" fmla="*/ 0 h 672415"/>
                <a:gd name="connsiteX1" fmla="*/ 2735871 w 2735871"/>
                <a:gd name="connsiteY1" fmla="*/ 0 h 672415"/>
                <a:gd name="connsiteX2" fmla="*/ 2735871 w 2735871"/>
                <a:gd name="connsiteY2" fmla="*/ 672416 h 672415"/>
                <a:gd name="connsiteX3" fmla="*/ 0 w 2735871"/>
                <a:gd name="connsiteY3" fmla="*/ 672416 h 6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35871" h="672415">
                  <a:moveTo>
                    <a:pt x="0" y="0"/>
                  </a:moveTo>
                  <a:lnTo>
                    <a:pt x="2735871" y="0"/>
                  </a:lnTo>
                  <a:lnTo>
                    <a:pt x="2735871" y="672416"/>
                  </a:lnTo>
                  <a:lnTo>
                    <a:pt x="0" y="672416"/>
                  </a:lnTo>
                  <a:close/>
                </a:path>
              </a:pathLst>
            </a:custGeom>
            <a:solidFill>
              <a:srgbClr val="EFEFE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63FDB479-DB6C-494E-8E4B-8F4A882CD47D}"/>
                </a:ext>
              </a:extLst>
            </p:cNvPr>
            <p:cNvSpPr/>
            <p:nvPr/>
          </p:nvSpPr>
          <p:spPr>
            <a:xfrm>
              <a:off x="3404466" y="1268206"/>
              <a:ext cx="2742532" cy="671440"/>
            </a:xfrm>
            <a:custGeom>
              <a:avLst/>
              <a:gdLst>
                <a:gd name="connsiteX0" fmla="*/ 2735871 w 2735871"/>
                <a:gd name="connsiteY0" fmla="*/ 553377 h 672415"/>
                <a:gd name="connsiteX1" fmla="*/ 2616833 w 2735871"/>
                <a:gd name="connsiteY1" fmla="*/ 672416 h 672415"/>
                <a:gd name="connsiteX2" fmla="*/ 119039 w 2735871"/>
                <a:gd name="connsiteY2" fmla="*/ 672416 h 672415"/>
                <a:gd name="connsiteX3" fmla="*/ 0 w 2735871"/>
                <a:gd name="connsiteY3" fmla="*/ 553377 h 672415"/>
                <a:gd name="connsiteX4" fmla="*/ 0 w 2735871"/>
                <a:gd name="connsiteY4" fmla="*/ 119039 h 672415"/>
                <a:gd name="connsiteX5" fmla="*/ 119039 w 2735871"/>
                <a:gd name="connsiteY5" fmla="*/ 0 h 672415"/>
                <a:gd name="connsiteX6" fmla="*/ 2616784 w 2735871"/>
                <a:gd name="connsiteY6" fmla="*/ 0 h 672415"/>
                <a:gd name="connsiteX7" fmla="*/ 2735823 w 2735871"/>
                <a:gd name="connsiteY7" fmla="*/ 119039 h 672415"/>
                <a:gd name="connsiteX8" fmla="*/ 2735823 w 2735871"/>
                <a:gd name="connsiteY8" fmla="*/ 553377 h 6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5871" h="672415">
                  <a:moveTo>
                    <a:pt x="2735871" y="553377"/>
                  </a:moveTo>
                  <a:cubicBezTo>
                    <a:pt x="2735871" y="618877"/>
                    <a:pt x="2682284" y="672416"/>
                    <a:pt x="2616833" y="672416"/>
                  </a:cubicBezTo>
                  <a:lnTo>
                    <a:pt x="119039" y="672416"/>
                  </a:lnTo>
                  <a:cubicBezTo>
                    <a:pt x="53539" y="672416"/>
                    <a:pt x="0" y="618829"/>
                    <a:pt x="0" y="553377"/>
                  </a:cubicBezTo>
                  <a:lnTo>
                    <a:pt x="0" y="119039"/>
                  </a:lnTo>
                  <a:cubicBezTo>
                    <a:pt x="0" y="53587"/>
                    <a:pt x="53587" y="0"/>
                    <a:pt x="119039" y="0"/>
                  </a:cubicBezTo>
                  <a:lnTo>
                    <a:pt x="2616784" y="0"/>
                  </a:lnTo>
                  <a:cubicBezTo>
                    <a:pt x="2682284" y="0"/>
                    <a:pt x="2735823" y="53587"/>
                    <a:pt x="2735823" y="119039"/>
                  </a:cubicBezTo>
                  <a:lnTo>
                    <a:pt x="2735823" y="553377"/>
                  </a:lnTo>
                  <a:close/>
                </a:path>
              </a:pathLst>
            </a:custGeom>
            <a:solidFill>
              <a:srgbClr val="EFEFE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171CA92-6520-4302-85FE-25A975A0E112}"/>
                </a:ext>
              </a:extLst>
            </p:cNvPr>
            <p:cNvSpPr/>
            <p:nvPr/>
          </p:nvSpPr>
          <p:spPr>
            <a:xfrm>
              <a:off x="576559" y="1348744"/>
              <a:ext cx="606192" cy="669328"/>
            </a:xfrm>
            <a:custGeom>
              <a:avLst/>
              <a:gdLst>
                <a:gd name="connsiteX0" fmla="*/ 0 w 606192"/>
                <a:gd name="connsiteY0" fmla="*/ 511510 h 669328"/>
                <a:gd name="connsiteX1" fmla="*/ 126419 w 606192"/>
                <a:gd name="connsiteY1" fmla="*/ 669329 h 669328"/>
                <a:gd name="connsiteX2" fmla="*/ 436509 w 606192"/>
                <a:gd name="connsiteY2" fmla="*/ 669329 h 669328"/>
                <a:gd name="connsiteX3" fmla="*/ 606192 w 606192"/>
                <a:gd name="connsiteY3" fmla="*/ 375445 h 669328"/>
                <a:gd name="connsiteX4" fmla="*/ 436509 w 606192"/>
                <a:gd name="connsiteY4" fmla="*/ 81562 h 669328"/>
                <a:gd name="connsiteX5" fmla="*/ 104328 w 606192"/>
                <a:gd name="connsiteY5" fmla="*/ 81562 h 669328"/>
                <a:gd name="connsiteX6" fmla="*/ 81514 w 606192"/>
                <a:gd name="connsiteY6" fmla="*/ 81562 h 669328"/>
                <a:gd name="connsiteX7" fmla="*/ 0 w 606192"/>
                <a:gd name="connsiteY7" fmla="*/ 0 h 669328"/>
                <a:gd name="connsiteX8" fmla="*/ 0 w 606192"/>
                <a:gd name="connsiteY8" fmla="*/ 511510 h 66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192" h="669328">
                  <a:moveTo>
                    <a:pt x="0" y="511510"/>
                  </a:moveTo>
                  <a:cubicBezTo>
                    <a:pt x="0" y="598667"/>
                    <a:pt x="56626" y="669329"/>
                    <a:pt x="126419" y="669329"/>
                  </a:cubicBezTo>
                  <a:lnTo>
                    <a:pt x="436509" y="669329"/>
                  </a:lnTo>
                  <a:lnTo>
                    <a:pt x="606192" y="375445"/>
                  </a:lnTo>
                  <a:lnTo>
                    <a:pt x="436509" y="81562"/>
                  </a:lnTo>
                  <a:lnTo>
                    <a:pt x="104328" y="81562"/>
                  </a:lnTo>
                  <a:lnTo>
                    <a:pt x="81514" y="81562"/>
                  </a:lnTo>
                  <a:cubicBezTo>
                    <a:pt x="36512" y="81562"/>
                    <a:pt x="0" y="45050"/>
                    <a:pt x="0" y="0"/>
                  </a:cubicBezTo>
                  <a:lnTo>
                    <a:pt x="0" y="511510"/>
                  </a:lnTo>
                  <a:close/>
                </a:path>
              </a:pathLst>
            </a:custGeom>
            <a:solidFill>
              <a:srgbClr val="64BBBA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05A809E5-350F-4361-89A4-5B2E6373EAB3}"/>
                </a:ext>
              </a:extLst>
            </p:cNvPr>
            <p:cNvSpPr/>
            <p:nvPr/>
          </p:nvSpPr>
          <p:spPr>
            <a:xfrm>
              <a:off x="576559" y="1267231"/>
              <a:ext cx="104279" cy="163027"/>
            </a:xfrm>
            <a:custGeom>
              <a:avLst/>
              <a:gdLst>
                <a:gd name="connsiteX0" fmla="*/ 0 w 104279"/>
                <a:gd name="connsiteY0" fmla="*/ 81514 h 163027"/>
                <a:gd name="connsiteX1" fmla="*/ 81514 w 104279"/>
                <a:gd name="connsiteY1" fmla="*/ 163027 h 163027"/>
                <a:gd name="connsiteX2" fmla="*/ 104280 w 104279"/>
                <a:gd name="connsiteY2" fmla="*/ 163027 h 163027"/>
                <a:gd name="connsiteX3" fmla="*/ 104280 w 104279"/>
                <a:gd name="connsiteY3" fmla="*/ 0 h 163027"/>
                <a:gd name="connsiteX4" fmla="*/ 81514 w 104279"/>
                <a:gd name="connsiteY4" fmla="*/ 0 h 163027"/>
                <a:gd name="connsiteX5" fmla="*/ 0 w 104279"/>
                <a:gd name="connsiteY5" fmla="*/ 81514 h 163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279" h="163027">
                  <a:moveTo>
                    <a:pt x="0" y="81514"/>
                  </a:moveTo>
                  <a:cubicBezTo>
                    <a:pt x="0" y="126563"/>
                    <a:pt x="36512" y="163027"/>
                    <a:pt x="81514" y="163027"/>
                  </a:cubicBezTo>
                  <a:lnTo>
                    <a:pt x="104280" y="163027"/>
                  </a:lnTo>
                  <a:lnTo>
                    <a:pt x="104280" y="0"/>
                  </a:lnTo>
                  <a:lnTo>
                    <a:pt x="81514" y="0"/>
                  </a:lnTo>
                  <a:cubicBezTo>
                    <a:pt x="36512" y="0"/>
                    <a:pt x="0" y="36512"/>
                    <a:pt x="0" y="81514"/>
                  </a:cubicBezTo>
                  <a:close/>
                </a:path>
              </a:pathLst>
            </a:custGeom>
            <a:solidFill>
              <a:srgbClr val="188C98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88C98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A1802940-E14B-4236-BD20-B1045EAD43F3}"/>
              </a:ext>
            </a:extLst>
          </p:cNvPr>
          <p:cNvSpPr txBox="1"/>
          <p:nvPr/>
        </p:nvSpPr>
        <p:spPr>
          <a:xfrm>
            <a:off x="1041663" y="1369672"/>
            <a:ext cx="403439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dirty="0">
                <a:solidFill>
                  <a:srgbClr val="64BBBA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직장 내 괴롭힘의 조직적 영향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E611E80-F7F9-4FAE-9237-C733D4DC7614}"/>
              </a:ext>
            </a:extLst>
          </p:cNvPr>
          <p:cNvSpPr txBox="1"/>
          <p:nvPr/>
        </p:nvSpPr>
        <p:spPr>
          <a:xfrm>
            <a:off x="515810" y="1497700"/>
            <a:ext cx="59980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02</a:t>
            </a:r>
            <a:endParaRPr lang="ko-KR" altLang="en-US" sz="2100" dirty="0">
              <a:solidFill>
                <a:schemeClr val="bg1"/>
              </a:solidFill>
              <a:latin typeface="Tmon몬소리OTF Black" panose="02000A03000000000000" pitchFamily="50" charset="-127"/>
              <a:ea typeface="Tmon몬소리OTF Black" panose="02000A03000000000000" pitchFamily="50" charset="-127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966E091D-8962-4B61-9070-B48394EE8A27}"/>
              </a:ext>
            </a:extLst>
          </p:cNvPr>
          <p:cNvGrpSpPr/>
          <p:nvPr/>
        </p:nvGrpSpPr>
        <p:grpSpPr>
          <a:xfrm>
            <a:off x="602178" y="2060848"/>
            <a:ext cx="2748193" cy="413366"/>
            <a:chOff x="602177" y="2745651"/>
            <a:chExt cx="3520930" cy="529596"/>
          </a:xfrm>
        </p:grpSpPr>
        <p:grpSp>
          <p:nvGrpSpPr>
            <p:cNvPr id="41" name="그래픽 7">
              <a:extLst>
                <a:ext uri="{FF2B5EF4-FFF2-40B4-BE49-F238E27FC236}">
                  <a16:creationId xmlns:a16="http://schemas.microsoft.com/office/drawing/2014/main" id="{8C0B4A61-A500-47C1-BB19-F4E699540018}"/>
                </a:ext>
              </a:extLst>
            </p:cNvPr>
            <p:cNvGrpSpPr/>
            <p:nvPr/>
          </p:nvGrpSpPr>
          <p:grpSpPr>
            <a:xfrm>
              <a:off x="602177" y="2874677"/>
              <a:ext cx="3520930" cy="400570"/>
              <a:chOff x="602177" y="2874677"/>
              <a:chExt cx="3520930" cy="400570"/>
            </a:xfrm>
          </p:grpSpPr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82BF2594-385A-4F4B-9E42-81DA7D2B9849}"/>
                  </a:ext>
                </a:extLst>
              </p:cNvPr>
              <p:cNvSpPr/>
              <p:nvPr/>
            </p:nvSpPr>
            <p:spPr>
              <a:xfrm>
                <a:off x="811650" y="2874677"/>
                <a:ext cx="3123734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D8F0E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FA3B90F0-FAE7-43F0-A290-CAE486209D6B}"/>
                  </a:ext>
                </a:extLst>
              </p:cNvPr>
              <p:cNvSpPr/>
              <p:nvPr/>
            </p:nvSpPr>
            <p:spPr>
              <a:xfrm>
                <a:off x="2958635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D8F0E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4407486F-B181-40F8-B78B-C4F74497C6F7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64BBBA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E8E20FFC-CC57-49CD-BAD4-867C4AE5F993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9BFA915-4620-4095-81B1-F10EE3882E78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64BBBA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1</a:t>
              </a:r>
              <a:endParaRPr lang="ko-KR" altLang="en-US" sz="1600" dirty="0">
                <a:solidFill>
                  <a:srgbClr val="64BBBA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1DC8354-4FC5-41B7-AE09-B421A1B6DA81}"/>
                </a:ext>
              </a:extLst>
            </p:cNvPr>
            <p:cNvSpPr txBox="1"/>
            <p:nvPr/>
          </p:nvSpPr>
          <p:spPr>
            <a:xfrm>
              <a:off x="1204201" y="2745651"/>
              <a:ext cx="2823439" cy="49757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254000" marR="0" indent="-25400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>
                  <a:solidFill>
                    <a:srgbClr val="64BBBA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동료나 목격자에 대한 영향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F2BA75B9-0439-4F0A-BD12-E8476965DA25}"/>
              </a:ext>
            </a:extLst>
          </p:cNvPr>
          <p:cNvSpPr txBox="1"/>
          <p:nvPr/>
        </p:nvSpPr>
        <p:spPr>
          <a:xfrm>
            <a:off x="848576" y="2999861"/>
            <a:ext cx="7611585" cy="6170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괴롭힘의 피해자는 동료들에게 문제를 상의하는 경우가 많으며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동료들도 사건에 연루되지 않거나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중립적인 입장으로 남아 있기 어려워 어떤 형태로든 피해자를 돕지 못했다는 미안함과 죄책감 발생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</p:txBody>
      </p:sp>
      <p:grpSp>
        <p:nvGrpSpPr>
          <p:cNvPr id="51" name="그래픽 54">
            <a:extLst>
              <a:ext uri="{FF2B5EF4-FFF2-40B4-BE49-F238E27FC236}">
                <a16:creationId xmlns:a16="http://schemas.microsoft.com/office/drawing/2014/main" id="{FA08037A-B7A9-4C55-8E5E-1392AADFE1EE}"/>
              </a:ext>
            </a:extLst>
          </p:cNvPr>
          <p:cNvGrpSpPr/>
          <p:nvPr/>
        </p:nvGrpSpPr>
        <p:grpSpPr>
          <a:xfrm>
            <a:off x="622786" y="3098376"/>
            <a:ext cx="164699" cy="164700"/>
            <a:chOff x="602210" y="2270393"/>
            <a:chExt cx="164699" cy="164700"/>
          </a:xfrm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2225AC5-EB34-41E6-BA74-362E46422E99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64BBBA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0C6CB0B9-14B3-4389-9D83-F547BD4184C6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F4C75BA1-45D2-4ED5-9EFC-CD7B452FA930}"/>
              </a:ext>
            </a:extLst>
          </p:cNvPr>
          <p:cNvSpPr txBox="1"/>
          <p:nvPr/>
        </p:nvSpPr>
        <p:spPr>
          <a:xfrm>
            <a:off x="625095" y="2559920"/>
            <a:ext cx="7930228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80000"/>
              </a:lnSpc>
            </a:pPr>
            <a:r>
              <a:rPr lang="ko-KR" altLang="en-US" sz="1500" kern="0" spc="-5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➊</a:t>
            </a:r>
            <a:r>
              <a:rPr lang="ko-KR" altLang="en-US" sz="15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64BBBA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동료나 목격자의 죄책감 발생</a:t>
            </a:r>
            <a:endParaRPr lang="ko-KR" altLang="en-US" sz="1500" kern="0" spc="0" dirty="0">
              <a:solidFill>
                <a:srgbClr val="64BBBA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04BF191-1837-42FC-8EF3-955C0C5E13BD}"/>
              </a:ext>
            </a:extLst>
          </p:cNvPr>
          <p:cNvSpPr txBox="1"/>
          <p:nvPr/>
        </p:nvSpPr>
        <p:spPr>
          <a:xfrm>
            <a:off x="848576" y="4261553"/>
            <a:ext cx="7611585" cy="614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괴롭힘의 목격자들은 연쇄효과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(Ripple Effect)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에 의해 정신적인 스트레스를 받게 되고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자신이 다음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목표물이 될 것을 두려워하게 되는 등 간접적인 피해자가 될 수 있음</a:t>
            </a:r>
            <a:endParaRPr lang="ko-KR" altLang="en-US" sz="1400" kern="0" spc="-50" dirty="0">
              <a:solidFill>
                <a:srgbClr val="000000"/>
              </a:solidFill>
              <a:effectLst/>
              <a:latin typeface="바탕체" panose="02030609000101010101" pitchFamily="17" charset="-127"/>
            </a:endParaRPr>
          </a:p>
        </p:txBody>
      </p:sp>
      <p:grpSp>
        <p:nvGrpSpPr>
          <p:cNvPr id="56" name="그래픽 54">
            <a:extLst>
              <a:ext uri="{FF2B5EF4-FFF2-40B4-BE49-F238E27FC236}">
                <a16:creationId xmlns:a16="http://schemas.microsoft.com/office/drawing/2014/main" id="{6CA1B39A-D0D8-4C99-9E36-31063D3991DE}"/>
              </a:ext>
            </a:extLst>
          </p:cNvPr>
          <p:cNvGrpSpPr/>
          <p:nvPr/>
        </p:nvGrpSpPr>
        <p:grpSpPr>
          <a:xfrm>
            <a:off x="622786" y="4344960"/>
            <a:ext cx="164699" cy="164700"/>
            <a:chOff x="602210" y="2270393"/>
            <a:chExt cx="164699" cy="164700"/>
          </a:xfrm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DE11C033-C74E-42AE-A246-B8DA1DD1FCB0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64BBBA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BBD4AF79-67B5-45BF-95D6-35B8921D6075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0EDBDEA2-7066-4D18-8913-EC4A523700B4}"/>
              </a:ext>
            </a:extLst>
          </p:cNvPr>
          <p:cNvSpPr txBox="1"/>
          <p:nvPr/>
        </p:nvSpPr>
        <p:spPr>
          <a:xfrm>
            <a:off x="625095" y="3826378"/>
            <a:ext cx="7930228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80000"/>
              </a:lnSpc>
            </a:pPr>
            <a:r>
              <a:rPr lang="ko-KR" altLang="en-US" sz="1500" kern="0" spc="-5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➋</a:t>
            </a:r>
            <a:r>
              <a:rPr lang="ko-KR" altLang="en-US" sz="15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64BBBA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동료나 목격자의 간접적 피해자 전이</a:t>
            </a:r>
            <a:endParaRPr lang="ko-KR" altLang="en-US" sz="1500" kern="0" spc="0" dirty="0">
              <a:solidFill>
                <a:srgbClr val="64BBBA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F84FFBB-60E1-413F-8B60-07EB6EB6DD3D}"/>
              </a:ext>
            </a:extLst>
          </p:cNvPr>
          <p:cNvSpPr txBox="1"/>
          <p:nvPr/>
        </p:nvSpPr>
        <p:spPr>
          <a:xfrm>
            <a:off x="848576" y="5423820"/>
            <a:ext cx="7611585" cy="6170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괴롭힘의 동료나 목격자도 직장에서의 책임감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직무 만족도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생산성 등을 떨어뜨리고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결근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병가가 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잦아지며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스트레스 증가 및 일상적 긴장 발생 등으로 업무 효율성이 저하됨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</p:txBody>
      </p:sp>
      <p:grpSp>
        <p:nvGrpSpPr>
          <p:cNvPr id="61" name="그래픽 54">
            <a:extLst>
              <a:ext uri="{FF2B5EF4-FFF2-40B4-BE49-F238E27FC236}">
                <a16:creationId xmlns:a16="http://schemas.microsoft.com/office/drawing/2014/main" id="{63AB0124-D2C4-4F92-8B01-8302D7F6E44D}"/>
              </a:ext>
            </a:extLst>
          </p:cNvPr>
          <p:cNvGrpSpPr/>
          <p:nvPr/>
        </p:nvGrpSpPr>
        <p:grpSpPr>
          <a:xfrm>
            <a:off x="622786" y="5501352"/>
            <a:ext cx="164699" cy="164700"/>
            <a:chOff x="602210" y="2270393"/>
            <a:chExt cx="164699" cy="164700"/>
          </a:xfrm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FFDA6C1A-6082-4970-9932-20E542B37481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64BBBA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C4A5DD3F-D3BB-44D4-9F27-EEB87C966A2D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55BC9036-1A6B-4150-9E4B-9741269B80BF}"/>
              </a:ext>
            </a:extLst>
          </p:cNvPr>
          <p:cNvSpPr txBox="1"/>
          <p:nvPr/>
        </p:nvSpPr>
        <p:spPr>
          <a:xfrm>
            <a:off x="625095" y="5029144"/>
            <a:ext cx="7930228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80000"/>
              </a:lnSpc>
            </a:pPr>
            <a:r>
              <a:rPr lang="ko-KR" altLang="en-US" sz="1500" kern="0" spc="-5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➌</a:t>
            </a:r>
            <a:r>
              <a:rPr lang="ko-KR" altLang="en-US" sz="15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64BBBA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업무 효율성 저하</a:t>
            </a:r>
            <a:endParaRPr lang="ko-KR" altLang="en-US" sz="1500" kern="0" spc="0" dirty="0">
              <a:solidFill>
                <a:srgbClr val="64BBBA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2402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8E2E0C0-8C36-4FE5-A1C6-6C294BFAF78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82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7A82BF"/>
              </a:solidFill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5EC91554-DC61-4688-AEC6-74631D92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03548" y="548680"/>
            <a:ext cx="8136904" cy="5760641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3D64535C-27F4-428C-BE33-6C6E675A5B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109774" y="1196752"/>
            <a:ext cx="1524000" cy="13525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CD3453-F9D9-4F57-96E4-4D487D0D99CA}"/>
              </a:ext>
            </a:extLst>
          </p:cNvPr>
          <p:cNvSpPr txBox="1"/>
          <p:nvPr/>
        </p:nvSpPr>
        <p:spPr>
          <a:xfrm>
            <a:off x="1189883" y="3635710"/>
            <a:ext cx="4734272" cy="209570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63500" marR="63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1. </a:t>
            </a:r>
            <a:r>
              <a:rPr lang="ko-KR" altLang="en-US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 정의</a:t>
            </a:r>
          </a:p>
          <a:p>
            <a:pPr marL="63500" marR="63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2. </a:t>
            </a:r>
            <a:r>
              <a:rPr lang="ko-KR" altLang="en-US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괴롭힘의 판단</a:t>
            </a:r>
          </a:p>
          <a:p>
            <a:pPr marL="63500" marR="63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3. </a:t>
            </a:r>
            <a:r>
              <a:rPr lang="ko-KR" altLang="en-US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 산업재해 현황</a:t>
            </a:r>
          </a:p>
          <a:p>
            <a:pPr marL="63500" marR="63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4. </a:t>
            </a:r>
            <a:r>
              <a:rPr lang="ko-KR" altLang="en-US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 유형 및 사례</a:t>
            </a:r>
          </a:p>
          <a:p>
            <a:pPr>
              <a:lnSpc>
                <a:spcPct val="200000"/>
              </a:lnSpc>
            </a:pPr>
            <a:endParaRPr lang="ko-KR" altLang="en-US" sz="1400" dirty="0">
              <a:solidFill>
                <a:schemeClr val="bg1"/>
              </a:solidFill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45D6F6C1-8DC0-4163-B61B-15C899C551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508103" y="3789040"/>
            <a:ext cx="3056095" cy="230256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F99504D2-B51C-4533-9EC3-A3C95B6A30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060794" y="2881895"/>
            <a:ext cx="2089543" cy="10942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46D2ADA-673A-40FA-BBF2-39C8786CE8C7}"/>
              </a:ext>
            </a:extLst>
          </p:cNvPr>
          <p:cNvSpPr txBox="1"/>
          <p:nvPr/>
        </p:nvSpPr>
        <p:spPr>
          <a:xfrm>
            <a:off x="1189883" y="2124000"/>
            <a:ext cx="5542358" cy="12912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indent="0" fontAlgn="base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kern="0" spc="-20" dirty="0">
                <a:solidFill>
                  <a:schemeClr val="bg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</a:t>
            </a:r>
            <a:r>
              <a:rPr lang="en-US" altLang="ko-KR" sz="3600" b="1" kern="0" spc="-20" dirty="0">
                <a:solidFill>
                  <a:schemeClr val="bg1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</a:t>
            </a:r>
            <a:r>
              <a:rPr lang="ko-KR" altLang="en-US" sz="3600" b="1" kern="0" spc="-20" dirty="0">
                <a:solidFill>
                  <a:schemeClr val="bg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괴롭힘</a:t>
            </a:r>
            <a:endParaRPr lang="en-US" altLang="ko-KR" sz="3600" b="1" kern="0" spc="-20" dirty="0">
              <a:solidFill>
                <a:schemeClr val="bg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  <a:p>
            <a:pPr marL="0" marR="0" indent="0" fontAlgn="base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kern="0" spc="-20" dirty="0">
                <a:solidFill>
                  <a:schemeClr val="bg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개요</a:t>
            </a:r>
            <a:endParaRPr lang="ko-KR" altLang="en-US" sz="3600" kern="0" spc="0" dirty="0">
              <a:solidFill>
                <a:schemeClr val="bg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0408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F8EA2C7-EB3D-4546-BD17-50C11D4F6630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64BBB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86706AB-DCA9-4291-932D-A1B656A1B3FA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64BBB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B8F32FB-59C1-4D51-876C-4C98BEDB0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BCF2EA-8549-494B-A6BF-D1BFC5E78A62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2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64BBBA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괴롭힘이 개인 및 조직에 미치는 영향</a:t>
            </a:r>
            <a:endParaRPr lang="ko-KR" altLang="en-US" sz="1800" kern="0" spc="0" dirty="0">
              <a:solidFill>
                <a:srgbClr val="64BBBA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A1EF0F-5FC8-49C0-8805-26E7B549F1BB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14A604B0-8CF7-451F-8C0B-983C8338BE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183BEF-103E-41AA-A1B6-1CF49B37EF85}"/>
              </a:ext>
            </a:extLst>
          </p:cNvPr>
          <p:cNvSpPr txBox="1"/>
          <p:nvPr/>
        </p:nvSpPr>
        <p:spPr>
          <a:xfrm>
            <a:off x="515810" y="1504914"/>
            <a:ext cx="59980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02</a:t>
            </a:r>
            <a:endParaRPr lang="ko-KR" altLang="en-US" sz="2100" dirty="0">
              <a:solidFill>
                <a:schemeClr val="bg1"/>
              </a:solidFill>
              <a:latin typeface="Tmon몬소리OTF Black" panose="02000A03000000000000" pitchFamily="50" charset="-127"/>
              <a:ea typeface="Tmon몬소리OTF Black" panose="02000A03000000000000" pitchFamily="50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71EA9BCC-7290-401D-A5DD-2A958532A8B4}"/>
              </a:ext>
            </a:extLst>
          </p:cNvPr>
          <p:cNvGrpSpPr/>
          <p:nvPr/>
        </p:nvGrpSpPr>
        <p:grpSpPr>
          <a:xfrm>
            <a:off x="602178" y="1206000"/>
            <a:ext cx="2529662" cy="413366"/>
            <a:chOff x="602177" y="2745651"/>
            <a:chExt cx="3240952" cy="529596"/>
          </a:xfrm>
        </p:grpSpPr>
        <p:grpSp>
          <p:nvGrpSpPr>
            <p:cNvPr id="17" name="그래픽 7">
              <a:extLst>
                <a:ext uri="{FF2B5EF4-FFF2-40B4-BE49-F238E27FC236}">
                  <a16:creationId xmlns:a16="http://schemas.microsoft.com/office/drawing/2014/main" id="{46422558-8451-4FE8-9492-F8F65FBF805C}"/>
                </a:ext>
              </a:extLst>
            </p:cNvPr>
            <p:cNvGrpSpPr/>
            <p:nvPr/>
          </p:nvGrpSpPr>
          <p:grpSpPr>
            <a:xfrm>
              <a:off x="602177" y="2874677"/>
              <a:ext cx="3240952" cy="400570"/>
              <a:chOff x="602177" y="2874677"/>
              <a:chExt cx="3240952" cy="400570"/>
            </a:xfrm>
          </p:grpSpPr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D4F09D51-B38A-4AE5-ADD1-25DF2D84D437}"/>
                  </a:ext>
                </a:extLst>
              </p:cNvPr>
              <p:cNvSpPr/>
              <p:nvPr/>
            </p:nvSpPr>
            <p:spPr>
              <a:xfrm>
                <a:off x="811650" y="2874677"/>
                <a:ext cx="3031479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D8F0E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D41E4212-ED0D-47B1-89B3-19730F40348B}"/>
                  </a:ext>
                </a:extLst>
              </p:cNvPr>
              <p:cNvSpPr/>
              <p:nvPr/>
            </p:nvSpPr>
            <p:spPr>
              <a:xfrm>
                <a:off x="2678657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D8F0E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E78966BE-4412-4BE3-A4A7-8BB86FBAEAAB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64BBBA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25B18E16-5B13-4ACC-B017-C1632FD9C043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12740F8-3467-498B-97AC-5B9F9203037C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64BBBA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2</a:t>
              </a:r>
              <a:endParaRPr lang="ko-KR" altLang="en-US" sz="1600" dirty="0">
                <a:solidFill>
                  <a:srgbClr val="64BBBA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4BD4E6E-8F6F-44D4-8428-28524F822F0D}"/>
                </a:ext>
              </a:extLst>
            </p:cNvPr>
            <p:cNvSpPr txBox="1"/>
            <p:nvPr/>
          </p:nvSpPr>
          <p:spPr>
            <a:xfrm>
              <a:off x="1204201" y="2745651"/>
              <a:ext cx="2546673" cy="49757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254000" marR="0" indent="-25400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>
                  <a:solidFill>
                    <a:srgbClr val="64BBBA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회사 전반에 미치는 영향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B907AFE-B557-4E19-AF4C-32B9D22C07B7}"/>
              </a:ext>
            </a:extLst>
          </p:cNvPr>
          <p:cNvSpPr txBox="1"/>
          <p:nvPr/>
        </p:nvSpPr>
        <p:spPr>
          <a:xfrm>
            <a:off x="848576" y="2140749"/>
            <a:ext cx="7611585" cy="6170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괴롭힘은 개인의 직무 소진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개인 간 갈등 야기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팀 내 결속력 저해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팀 간 불신 조장 등으로 조직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전체의 긴장을 고조시켜 조직 화합력을 </a:t>
            </a:r>
            <a:r>
              <a:rPr lang="ko-KR" altLang="en-US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저해시킬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수 있음</a:t>
            </a:r>
            <a:endParaRPr lang="ko-KR" altLang="en-US" sz="1400" kern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</p:txBody>
      </p:sp>
      <p:grpSp>
        <p:nvGrpSpPr>
          <p:cNvPr id="25" name="그래픽 54">
            <a:extLst>
              <a:ext uri="{FF2B5EF4-FFF2-40B4-BE49-F238E27FC236}">
                <a16:creationId xmlns:a16="http://schemas.microsoft.com/office/drawing/2014/main" id="{19FFEFEC-3261-4A2D-BFFE-2E5F77CA15BE}"/>
              </a:ext>
            </a:extLst>
          </p:cNvPr>
          <p:cNvGrpSpPr/>
          <p:nvPr/>
        </p:nvGrpSpPr>
        <p:grpSpPr>
          <a:xfrm>
            <a:off x="622786" y="2239264"/>
            <a:ext cx="164699" cy="164700"/>
            <a:chOff x="602210" y="2270393"/>
            <a:chExt cx="164699" cy="164700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1AECC572-E321-4604-9E9C-A77E283534B3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64BBBA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2549744-5207-4DA1-B918-D4975743E247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C884781-6521-4ACF-88BF-8DFF58BE9A80}"/>
              </a:ext>
            </a:extLst>
          </p:cNvPr>
          <p:cNvSpPr txBox="1"/>
          <p:nvPr/>
        </p:nvSpPr>
        <p:spPr>
          <a:xfrm>
            <a:off x="625095" y="1700808"/>
            <a:ext cx="7930228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80000"/>
              </a:lnSpc>
            </a:pPr>
            <a:r>
              <a:rPr lang="ko-KR" altLang="en-US" sz="1500" kern="0" spc="-5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➊</a:t>
            </a:r>
            <a:r>
              <a:rPr lang="ko-KR" altLang="en-US" sz="15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64BBBA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조직 화합력 저해</a:t>
            </a:r>
            <a:endParaRPr lang="ko-KR" altLang="en-US" sz="1500" kern="0" spc="0" dirty="0">
              <a:solidFill>
                <a:srgbClr val="64BBBA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51FE5F-7928-4827-A972-EAE29C5B02ED}"/>
              </a:ext>
            </a:extLst>
          </p:cNvPr>
          <p:cNvSpPr txBox="1"/>
          <p:nvPr/>
        </p:nvSpPr>
        <p:spPr>
          <a:xfrm>
            <a:off x="848576" y="3396007"/>
            <a:ext cx="7611585" cy="6170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괴롭힘은 개인 직무만족도 저하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병가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·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결근 증가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조직 신뢰 감소 등으로 생산성이 감소하고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</a:t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이직률 증가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괴롭힘에 의한 대외 이미지 실추 등으로 기업 경쟁력을 약화시킬 수 있음</a:t>
            </a:r>
            <a:endParaRPr lang="ko-KR" altLang="en-US" sz="1400" kern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</p:txBody>
      </p:sp>
      <p:grpSp>
        <p:nvGrpSpPr>
          <p:cNvPr id="30" name="그래픽 54">
            <a:extLst>
              <a:ext uri="{FF2B5EF4-FFF2-40B4-BE49-F238E27FC236}">
                <a16:creationId xmlns:a16="http://schemas.microsoft.com/office/drawing/2014/main" id="{7D891C89-EA32-41F2-9481-81511406E11F}"/>
              </a:ext>
            </a:extLst>
          </p:cNvPr>
          <p:cNvGrpSpPr/>
          <p:nvPr/>
        </p:nvGrpSpPr>
        <p:grpSpPr>
          <a:xfrm>
            <a:off x="622786" y="3485848"/>
            <a:ext cx="164699" cy="164700"/>
            <a:chOff x="602210" y="2270393"/>
            <a:chExt cx="164699" cy="164700"/>
          </a:xfrm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B476ADB-CD54-40D0-8556-7E0CE84ED929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64BBBA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9B447D3-BE80-459F-A7DC-C432F69C254B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C1887DA-D244-47B9-B6A9-20D7D9D3C3DF}"/>
              </a:ext>
            </a:extLst>
          </p:cNvPr>
          <p:cNvSpPr txBox="1"/>
          <p:nvPr/>
        </p:nvSpPr>
        <p:spPr>
          <a:xfrm>
            <a:off x="625095" y="2967266"/>
            <a:ext cx="7930228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80000"/>
              </a:lnSpc>
            </a:pPr>
            <a:r>
              <a:rPr lang="ko-KR" altLang="en-US" sz="1500" kern="0" spc="-5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➋</a:t>
            </a:r>
            <a:r>
              <a:rPr lang="ko-KR" altLang="en-US" sz="15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64BBBA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생산성 감소 및 기업 경쟁력 약화</a:t>
            </a:r>
            <a:endParaRPr lang="ko-KR" altLang="en-US" sz="1500" kern="0" spc="0" dirty="0">
              <a:solidFill>
                <a:srgbClr val="64BBBA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03310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9CFE30E-D40A-42B0-92ED-580D695A1E6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88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7A82BF"/>
              </a:solidFill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155CCE7-A00A-4245-812A-BEEBC11CE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03548" y="548680"/>
            <a:ext cx="8136904" cy="57606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339D50-C19F-40F3-AAD7-B9367B532831}"/>
              </a:ext>
            </a:extLst>
          </p:cNvPr>
          <p:cNvSpPr txBox="1"/>
          <p:nvPr/>
        </p:nvSpPr>
        <p:spPr>
          <a:xfrm>
            <a:off x="1189883" y="2124000"/>
            <a:ext cx="5542358" cy="1329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indent="0" fontAlgn="base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kern="0" spc="-20" dirty="0">
                <a:solidFill>
                  <a:schemeClr val="bg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</a:t>
            </a:r>
            <a:endParaRPr lang="en-US" altLang="ko-KR" sz="3600" b="1" kern="0" spc="-20" dirty="0">
              <a:solidFill>
                <a:schemeClr val="bg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  <a:p>
            <a:pPr marL="0" marR="0" indent="0" fontAlgn="base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kern="0" spc="-20" dirty="0">
                <a:solidFill>
                  <a:schemeClr val="bg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사건 처리방법</a:t>
            </a:r>
            <a:endParaRPr lang="ko-KR" altLang="en-US" sz="3600" kern="0" spc="0" dirty="0">
              <a:solidFill>
                <a:schemeClr val="bg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F3A90F-C8E6-4A8F-9E6D-3F7EDC0C859B}"/>
              </a:ext>
            </a:extLst>
          </p:cNvPr>
          <p:cNvSpPr txBox="1"/>
          <p:nvPr/>
        </p:nvSpPr>
        <p:spPr>
          <a:xfrm>
            <a:off x="1189883" y="3635710"/>
            <a:ext cx="4734272" cy="209570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R="190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842000" algn="r"/>
              </a:tabLst>
            </a:pPr>
            <a:r>
              <a:rPr lang="en-US" altLang="ko-KR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1. </a:t>
            </a:r>
            <a:r>
              <a:rPr lang="ko-KR" altLang="en-US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 사건 발생 및 접수	</a:t>
            </a:r>
          </a:p>
          <a:p>
            <a:pPr marR="190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842000" algn="r"/>
              </a:tabLst>
            </a:pPr>
            <a:r>
              <a:rPr lang="en-US" altLang="ko-KR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2. </a:t>
            </a:r>
            <a:r>
              <a:rPr lang="ko-KR" altLang="en-US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 사건 상담	</a:t>
            </a:r>
          </a:p>
          <a:p>
            <a:pPr marR="190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842000" algn="r"/>
              </a:tabLst>
            </a:pPr>
            <a:r>
              <a:rPr lang="en-US" altLang="ko-KR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3. </a:t>
            </a:r>
            <a:r>
              <a:rPr lang="ko-KR" altLang="en-US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 사건 약식조사 및 조정 </a:t>
            </a:r>
            <a:r>
              <a:rPr lang="en-US" altLang="ko-KR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· </a:t>
            </a:r>
            <a:r>
              <a:rPr lang="ko-KR" altLang="en-US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중재	</a:t>
            </a:r>
          </a:p>
          <a:p>
            <a:pPr marR="190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842000" algn="r"/>
              </a:tabLst>
            </a:pPr>
            <a:r>
              <a:rPr lang="en-US" altLang="ko-KR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4. </a:t>
            </a:r>
            <a:r>
              <a:rPr lang="ko-KR" altLang="en-US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 사건 정식조사	</a:t>
            </a:r>
          </a:p>
          <a:p>
            <a:pPr marR="190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842000" algn="r"/>
              </a:tabLst>
            </a:pPr>
            <a:r>
              <a:rPr lang="en-US" altLang="ko-KR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5. </a:t>
            </a:r>
            <a:r>
              <a:rPr lang="ko-KR" altLang="en-US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 사건 조치</a:t>
            </a:r>
            <a:r>
              <a:rPr lang="en-US" altLang="ko-KR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·</a:t>
            </a:r>
            <a:r>
              <a:rPr lang="ko-KR" altLang="en-US" sz="1400" kern="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관리</a:t>
            </a: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E173DB7D-ECDA-405F-B01B-0F75D2E13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508103" y="3789040"/>
            <a:ext cx="3056095" cy="230256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524A3589-C0EE-4B6F-9681-7A37A9D889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060794" y="2881895"/>
            <a:ext cx="2089543" cy="109420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AC80579F-5A46-4118-BB70-CF31A3D110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910017" y="1210538"/>
            <a:ext cx="171450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070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D82385C-A81A-41ED-B926-9CD0E8EFEE99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5C8066A-4560-45B9-8565-75869B1F7CD5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9AE1208D-EBF2-4B99-B167-A489610921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D77477-AF0D-4070-92AF-39D24D0FDB78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7F0D92-964A-48CF-B727-842A5F347663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F0B5466-A7D3-4AEF-892B-78C3A2D5D8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31FAE07-40E7-42FF-9DAD-EF74EFA68222}"/>
              </a:ext>
            </a:extLst>
          </p:cNvPr>
          <p:cNvSpPr txBox="1"/>
          <p:nvPr/>
        </p:nvSpPr>
        <p:spPr>
          <a:xfrm>
            <a:off x="1547664" y="1043029"/>
            <a:ext cx="6097578" cy="525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300" b="1" kern="0" spc="-20" dirty="0">
                <a:solidFill>
                  <a:srgbClr val="E88121"/>
                </a:solidFill>
                <a:effectLst/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직장 내 괴롭힘 사건 처리 및 조치 흐름도</a:t>
            </a:r>
            <a:r>
              <a:rPr lang="en-US" altLang="ko-KR" sz="2300" b="1" kern="0" spc="-20" dirty="0">
                <a:solidFill>
                  <a:srgbClr val="E88121"/>
                </a:solidFill>
                <a:effectLst/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(</a:t>
            </a:r>
            <a:r>
              <a:rPr lang="ko-KR" altLang="en-US" sz="2300" b="1" kern="0" spc="-20" dirty="0">
                <a:solidFill>
                  <a:srgbClr val="E88121"/>
                </a:solidFill>
                <a:effectLst/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예시</a:t>
            </a:r>
            <a:r>
              <a:rPr lang="en-US" altLang="ko-KR" sz="2300" b="1" kern="0" spc="-20" dirty="0">
                <a:solidFill>
                  <a:srgbClr val="E88121"/>
                </a:solidFill>
                <a:effectLst/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)</a:t>
            </a:r>
            <a:endParaRPr lang="ko-KR" altLang="en-US" sz="2300" kern="0" spc="0" dirty="0">
              <a:solidFill>
                <a:srgbClr val="E88121"/>
              </a:solidFill>
              <a:effectLst/>
              <a:latin typeface="Tmon몬소리OTF Black" panose="02000A03000000000000" pitchFamily="50" charset="-127"/>
              <a:ea typeface="Tmon몬소리OTF Black" panose="02000A03000000000000" pitchFamily="50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C2AC62-9289-498D-914C-10DD64C3044B}"/>
              </a:ext>
            </a:extLst>
          </p:cNvPr>
          <p:cNvSpPr txBox="1"/>
          <p:nvPr/>
        </p:nvSpPr>
        <p:spPr>
          <a:xfrm>
            <a:off x="251520" y="6093296"/>
            <a:ext cx="8659815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ko-KR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※ </a:t>
            </a:r>
            <a:r>
              <a:rPr lang="ko-KR" altLang="en-US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사업장 상황에 맞게 처리절차를 정할 수 있으며</a:t>
            </a:r>
            <a:r>
              <a:rPr lang="en-US" altLang="ko-KR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「직장 내 괴롭힘 판단 및 예방</a:t>
            </a:r>
            <a:r>
              <a:rPr lang="en-US" altLang="ko-KR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대응 매뉴얼</a:t>
            </a:r>
            <a:r>
              <a:rPr lang="en-US" altLang="ko-KR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고용노동부 </a:t>
            </a:r>
            <a:r>
              <a:rPr lang="en-US" altLang="ko-KR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2019.2.)</a:t>
            </a:r>
            <a:r>
              <a:rPr lang="ko-KR" altLang="en-US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」 및 「직장 내 성희롱 예방</a:t>
            </a:r>
            <a:r>
              <a:rPr lang="en-US" altLang="ko-KR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대응 매뉴얼</a:t>
            </a:r>
            <a:r>
              <a:rPr lang="en-US" altLang="ko-KR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고용노동부 </a:t>
            </a:r>
            <a:r>
              <a:rPr lang="en-US" altLang="ko-KR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2020.2)</a:t>
            </a:r>
            <a:r>
              <a:rPr lang="ko-KR" altLang="en-US" sz="9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」 참고</a:t>
            </a: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4F576A2A-FE3D-48AB-8BED-EEB332E1F3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543479" y="1662107"/>
            <a:ext cx="6412897" cy="435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1956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55A71EC-AB28-4D1A-A2F3-DE34E973AAB4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BB39A30-862C-49CB-9432-698D3599C3B5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3E808E13-1862-43B1-994D-9EDF5F7D4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33A0A0-778B-4FBA-ADC2-E435535B48D3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BE00A1-456F-4653-AD0A-8D1DE922F492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E15006D9-4714-47FF-912C-A40109E3F5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6EBF6E6-4E14-4FC8-9BD7-6A0CCD8E1939}"/>
              </a:ext>
            </a:extLst>
          </p:cNvPr>
          <p:cNvSpPr txBox="1"/>
          <p:nvPr/>
        </p:nvSpPr>
        <p:spPr>
          <a:xfrm>
            <a:off x="625095" y="2716274"/>
            <a:ext cx="7833881" cy="6636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-5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➊</a:t>
            </a:r>
            <a:r>
              <a:rPr lang="ko-KR" altLang="en-US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3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사건의 해결에 있어서 가장 중요한</a:t>
            </a:r>
            <a:r>
              <a:rPr lang="ko-KR" altLang="en-US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것은 </a:t>
            </a:r>
            <a:r>
              <a:rPr lang="ko-KR" altLang="en-US" sz="1500" b="1" kern="0" spc="-2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 피해상태의 회복</a:t>
            </a:r>
            <a:r>
              <a:rPr lang="en-US" altLang="ko-KR" sz="1500" b="1" kern="0" spc="-2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500" b="1" kern="0" spc="-2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인격권이 보호</a:t>
            </a:r>
            <a:r>
              <a:rPr lang="en-US" altLang="ko-KR" sz="1500" b="1" kern="0" spc="-2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500" b="1" kern="0" spc="-2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500" b="1" kern="0" spc="-2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  </a:t>
            </a:r>
            <a:r>
              <a:rPr lang="ko-KR" altLang="en-US" sz="1500" b="1" kern="0" spc="-2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되는 근무환경의 확립으로</a:t>
            </a:r>
            <a:r>
              <a:rPr lang="en-US" altLang="ko-KR" sz="1500" b="1" kern="0" spc="-2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endParaRPr lang="ko-KR" altLang="en-US" sz="1500" b="1" kern="0" spc="0" dirty="0">
              <a:solidFill>
                <a:srgbClr val="E8812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grpSp>
        <p:nvGrpSpPr>
          <p:cNvPr id="11" name="그래픽 44">
            <a:extLst>
              <a:ext uri="{FF2B5EF4-FFF2-40B4-BE49-F238E27FC236}">
                <a16:creationId xmlns:a16="http://schemas.microsoft.com/office/drawing/2014/main" id="{2C77ABD0-772F-4529-9D3B-F261CA59B977}"/>
              </a:ext>
            </a:extLst>
          </p:cNvPr>
          <p:cNvGrpSpPr/>
          <p:nvPr/>
        </p:nvGrpSpPr>
        <p:grpSpPr>
          <a:xfrm>
            <a:off x="539552" y="1340768"/>
            <a:ext cx="4985105" cy="615935"/>
            <a:chOff x="576559" y="1267231"/>
            <a:chExt cx="6076971" cy="750841"/>
          </a:xfrm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9772F2FF-F50D-4CBC-A224-ED0A8ED68BBC}"/>
                </a:ext>
              </a:extLst>
            </p:cNvPr>
            <p:cNvSpPr/>
            <p:nvPr/>
          </p:nvSpPr>
          <p:spPr>
            <a:xfrm>
              <a:off x="680886" y="1267231"/>
              <a:ext cx="3933535" cy="672415"/>
            </a:xfrm>
            <a:custGeom>
              <a:avLst/>
              <a:gdLst>
                <a:gd name="connsiteX0" fmla="*/ 0 w 2735871"/>
                <a:gd name="connsiteY0" fmla="*/ 0 h 672415"/>
                <a:gd name="connsiteX1" fmla="*/ 2735871 w 2735871"/>
                <a:gd name="connsiteY1" fmla="*/ 0 h 672415"/>
                <a:gd name="connsiteX2" fmla="*/ 2735871 w 2735871"/>
                <a:gd name="connsiteY2" fmla="*/ 672416 h 672415"/>
                <a:gd name="connsiteX3" fmla="*/ 0 w 2735871"/>
                <a:gd name="connsiteY3" fmla="*/ 672416 h 6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35871" h="672415">
                  <a:moveTo>
                    <a:pt x="0" y="0"/>
                  </a:moveTo>
                  <a:lnTo>
                    <a:pt x="2735871" y="0"/>
                  </a:lnTo>
                  <a:lnTo>
                    <a:pt x="2735871" y="672416"/>
                  </a:lnTo>
                  <a:lnTo>
                    <a:pt x="0" y="672416"/>
                  </a:lnTo>
                  <a:close/>
                </a:path>
              </a:pathLst>
            </a:custGeom>
            <a:solidFill>
              <a:srgbClr val="EFEFE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75DC8416-A189-48A2-98CA-9BAD4F78B4CB}"/>
                </a:ext>
              </a:extLst>
            </p:cNvPr>
            <p:cNvSpPr/>
            <p:nvPr/>
          </p:nvSpPr>
          <p:spPr>
            <a:xfrm>
              <a:off x="3910998" y="1268206"/>
              <a:ext cx="2742532" cy="671440"/>
            </a:xfrm>
            <a:custGeom>
              <a:avLst/>
              <a:gdLst>
                <a:gd name="connsiteX0" fmla="*/ 2735871 w 2735871"/>
                <a:gd name="connsiteY0" fmla="*/ 553377 h 672415"/>
                <a:gd name="connsiteX1" fmla="*/ 2616833 w 2735871"/>
                <a:gd name="connsiteY1" fmla="*/ 672416 h 672415"/>
                <a:gd name="connsiteX2" fmla="*/ 119039 w 2735871"/>
                <a:gd name="connsiteY2" fmla="*/ 672416 h 672415"/>
                <a:gd name="connsiteX3" fmla="*/ 0 w 2735871"/>
                <a:gd name="connsiteY3" fmla="*/ 553377 h 672415"/>
                <a:gd name="connsiteX4" fmla="*/ 0 w 2735871"/>
                <a:gd name="connsiteY4" fmla="*/ 119039 h 672415"/>
                <a:gd name="connsiteX5" fmla="*/ 119039 w 2735871"/>
                <a:gd name="connsiteY5" fmla="*/ 0 h 672415"/>
                <a:gd name="connsiteX6" fmla="*/ 2616784 w 2735871"/>
                <a:gd name="connsiteY6" fmla="*/ 0 h 672415"/>
                <a:gd name="connsiteX7" fmla="*/ 2735823 w 2735871"/>
                <a:gd name="connsiteY7" fmla="*/ 119039 h 672415"/>
                <a:gd name="connsiteX8" fmla="*/ 2735823 w 2735871"/>
                <a:gd name="connsiteY8" fmla="*/ 553377 h 6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5871" h="672415">
                  <a:moveTo>
                    <a:pt x="2735871" y="553377"/>
                  </a:moveTo>
                  <a:cubicBezTo>
                    <a:pt x="2735871" y="618877"/>
                    <a:pt x="2682284" y="672416"/>
                    <a:pt x="2616833" y="672416"/>
                  </a:cubicBezTo>
                  <a:lnTo>
                    <a:pt x="119039" y="672416"/>
                  </a:lnTo>
                  <a:cubicBezTo>
                    <a:pt x="53539" y="672416"/>
                    <a:pt x="0" y="618829"/>
                    <a:pt x="0" y="553377"/>
                  </a:cubicBezTo>
                  <a:lnTo>
                    <a:pt x="0" y="119039"/>
                  </a:lnTo>
                  <a:cubicBezTo>
                    <a:pt x="0" y="53587"/>
                    <a:pt x="53587" y="0"/>
                    <a:pt x="119039" y="0"/>
                  </a:cubicBezTo>
                  <a:lnTo>
                    <a:pt x="2616784" y="0"/>
                  </a:lnTo>
                  <a:cubicBezTo>
                    <a:pt x="2682284" y="0"/>
                    <a:pt x="2735823" y="53587"/>
                    <a:pt x="2735823" y="119039"/>
                  </a:cubicBezTo>
                  <a:lnTo>
                    <a:pt x="2735823" y="553377"/>
                  </a:lnTo>
                  <a:close/>
                </a:path>
              </a:pathLst>
            </a:custGeom>
            <a:solidFill>
              <a:srgbClr val="EFEFE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D0708F2E-E85D-4D0F-8141-984E68CC04B7}"/>
                </a:ext>
              </a:extLst>
            </p:cNvPr>
            <p:cNvSpPr/>
            <p:nvPr/>
          </p:nvSpPr>
          <p:spPr>
            <a:xfrm>
              <a:off x="576559" y="1348744"/>
              <a:ext cx="606192" cy="669328"/>
            </a:xfrm>
            <a:custGeom>
              <a:avLst/>
              <a:gdLst>
                <a:gd name="connsiteX0" fmla="*/ 0 w 606192"/>
                <a:gd name="connsiteY0" fmla="*/ 511510 h 669328"/>
                <a:gd name="connsiteX1" fmla="*/ 126419 w 606192"/>
                <a:gd name="connsiteY1" fmla="*/ 669329 h 669328"/>
                <a:gd name="connsiteX2" fmla="*/ 436509 w 606192"/>
                <a:gd name="connsiteY2" fmla="*/ 669329 h 669328"/>
                <a:gd name="connsiteX3" fmla="*/ 606192 w 606192"/>
                <a:gd name="connsiteY3" fmla="*/ 375445 h 669328"/>
                <a:gd name="connsiteX4" fmla="*/ 436509 w 606192"/>
                <a:gd name="connsiteY4" fmla="*/ 81562 h 669328"/>
                <a:gd name="connsiteX5" fmla="*/ 104328 w 606192"/>
                <a:gd name="connsiteY5" fmla="*/ 81562 h 669328"/>
                <a:gd name="connsiteX6" fmla="*/ 81514 w 606192"/>
                <a:gd name="connsiteY6" fmla="*/ 81562 h 669328"/>
                <a:gd name="connsiteX7" fmla="*/ 0 w 606192"/>
                <a:gd name="connsiteY7" fmla="*/ 0 h 669328"/>
                <a:gd name="connsiteX8" fmla="*/ 0 w 606192"/>
                <a:gd name="connsiteY8" fmla="*/ 511510 h 66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192" h="669328">
                  <a:moveTo>
                    <a:pt x="0" y="511510"/>
                  </a:moveTo>
                  <a:cubicBezTo>
                    <a:pt x="0" y="598667"/>
                    <a:pt x="56626" y="669329"/>
                    <a:pt x="126419" y="669329"/>
                  </a:cubicBezTo>
                  <a:lnTo>
                    <a:pt x="436509" y="669329"/>
                  </a:lnTo>
                  <a:lnTo>
                    <a:pt x="606192" y="375445"/>
                  </a:lnTo>
                  <a:lnTo>
                    <a:pt x="436509" y="81562"/>
                  </a:lnTo>
                  <a:lnTo>
                    <a:pt x="104328" y="81562"/>
                  </a:lnTo>
                  <a:lnTo>
                    <a:pt x="81514" y="81562"/>
                  </a:lnTo>
                  <a:cubicBezTo>
                    <a:pt x="36512" y="81562"/>
                    <a:pt x="0" y="45050"/>
                    <a:pt x="0" y="0"/>
                  </a:cubicBezTo>
                  <a:lnTo>
                    <a:pt x="0" y="511510"/>
                  </a:lnTo>
                  <a:close/>
                </a:path>
              </a:pathLst>
            </a:custGeom>
            <a:solidFill>
              <a:srgbClr val="E88121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E8812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BE543E3D-CFE0-40E9-88CA-C22BE9AFA6D3}"/>
                </a:ext>
              </a:extLst>
            </p:cNvPr>
            <p:cNvSpPr/>
            <p:nvPr/>
          </p:nvSpPr>
          <p:spPr>
            <a:xfrm>
              <a:off x="576559" y="1267231"/>
              <a:ext cx="104279" cy="163027"/>
            </a:xfrm>
            <a:custGeom>
              <a:avLst/>
              <a:gdLst>
                <a:gd name="connsiteX0" fmla="*/ 0 w 104279"/>
                <a:gd name="connsiteY0" fmla="*/ 81514 h 163027"/>
                <a:gd name="connsiteX1" fmla="*/ 81514 w 104279"/>
                <a:gd name="connsiteY1" fmla="*/ 163027 h 163027"/>
                <a:gd name="connsiteX2" fmla="*/ 104280 w 104279"/>
                <a:gd name="connsiteY2" fmla="*/ 163027 h 163027"/>
                <a:gd name="connsiteX3" fmla="*/ 104280 w 104279"/>
                <a:gd name="connsiteY3" fmla="*/ 0 h 163027"/>
                <a:gd name="connsiteX4" fmla="*/ 81514 w 104279"/>
                <a:gd name="connsiteY4" fmla="*/ 0 h 163027"/>
                <a:gd name="connsiteX5" fmla="*/ 0 w 104279"/>
                <a:gd name="connsiteY5" fmla="*/ 81514 h 163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279" h="163027">
                  <a:moveTo>
                    <a:pt x="0" y="81514"/>
                  </a:moveTo>
                  <a:cubicBezTo>
                    <a:pt x="0" y="126563"/>
                    <a:pt x="36512" y="163027"/>
                    <a:pt x="81514" y="163027"/>
                  </a:cubicBezTo>
                  <a:lnTo>
                    <a:pt x="104280" y="163027"/>
                  </a:lnTo>
                  <a:lnTo>
                    <a:pt x="104280" y="0"/>
                  </a:lnTo>
                  <a:lnTo>
                    <a:pt x="81514" y="0"/>
                  </a:lnTo>
                  <a:cubicBezTo>
                    <a:pt x="36512" y="0"/>
                    <a:pt x="0" y="36512"/>
                    <a:pt x="0" y="81514"/>
                  </a:cubicBezTo>
                  <a:close/>
                </a:path>
              </a:pathLst>
            </a:custGeom>
            <a:solidFill>
              <a:srgbClr val="B15C07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188C98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B9F34C5-A1E0-4506-A40B-32311FC73F69}"/>
              </a:ext>
            </a:extLst>
          </p:cNvPr>
          <p:cNvSpPr txBox="1"/>
          <p:nvPr/>
        </p:nvSpPr>
        <p:spPr>
          <a:xfrm>
            <a:off x="1041663" y="1407240"/>
            <a:ext cx="446644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dirty="0">
                <a:solidFill>
                  <a:srgbClr val="E8812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직장 내 괴롭힘 사건 발생 및 접수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689882-EA5C-420B-8F0F-F0F0FA0528BE}"/>
              </a:ext>
            </a:extLst>
          </p:cNvPr>
          <p:cNvSpPr txBox="1"/>
          <p:nvPr/>
        </p:nvSpPr>
        <p:spPr>
          <a:xfrm>
            <a:off x="515810" y="1535268"/>
            <a:ext cx="59980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01</a:t>
            </a:r>
            <a:endParaRPr lang="ko-KR" altLang="en-US" sz="2100" dirty="0">
              <a:solidFill>
                <a:schemeClr val="bg1"/>
              </a:solidFill>
              <a:latin typeface="Tmon몬소리OTF Black" panose="02000A03000000000000" pitchFamily="50" charset="-127"/>
              <a:ea typeface="Tmon몬소리OTF Black" panose="02000A03000000000000" pitchFamily="50" charset="-127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4AB0D264-8659-43FD-BDC9-0BDFA751302A}"/>
              </a:ext>
            </a:extLst>
          </p:cNvPr>
          <p:cNvGrpSpPr/>
          <p:nvPr/>
        </p:nvGrpSpPr>
        <p:grpSpPr>
          <a:xfrm>
            <a:off x="602178" y="2175408"/>
            <a:ext cx="3605985" cy="413364"/>
            <a:chOff x="602177" y="2745653"/>
            <a:chExt cx="4619917" cy="529594"/>
          </a:xfrm>
        </p:grpSpPr>
        <p:grpSp>
          <p:nvGrpSpPr>
            <p:cNvPr id="19" name="그래픽 7">
              <a:extLst>
                <a:ext uri="{FF2B5EF4-FFF2-40B4-BE49-F238E27FC236}">
                  <a16:creationId xmlns:a16="http://schemas.microsoft.com/office/drawing/2014/main" id="{D034D053-710E-4758-84FC-3B1604A9279E}"/>
                </a:ext>
              </a:extLst>
            </p:cNvPr>
            <p:cNvGrpSpPr/>
            <p:nvPr/>
          </p:nvGrpSpPr>
          <p:grpSpPr>
            <a:xfrm>
              <a:off x="602177" y="2874677"/>
              <a:ext cx="4619917" cy="400570"/>
              <a:chOff x="602177" y="2874677"/>
              <a:chExt cx="4619917" cy="400570"/>
            </a:xfrm>
          </p:grpSpPr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69C9E639-C9E7-4510-8B19-508F6A72B7A0}"/>
                  </a:ext>
                </a:extLst>
              </p:cNvPr>
              <p:cNvSpPr/>
              <p:nvPr/>
            </p:nvSpPr>
            <p:spPr>
              <a:xfrm>
                <a:off x="811650" y="2874677"/>
                <a:ext cx="393050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0A053E8E-FD6F-43BB-9D3C-2ACD09E1C506}"/>
                  </a:ext>
                </a:extLst>
              </p:cNvPr>
              <p:cNvSpPr/>
              <p:nvPr/>
            </p:nvSpPr>
            <p:spPr>
              <a:xfrm>
                <a:off x="4057622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EED762E4-E904-491E-92D6-25AA5A1CA47D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E8812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842824BD-72FD-4377-A6BB-CA53BF1455F9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0C6E35D-9D71-43D5-BEDC-CFEC735F89D8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E8812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1</a:t>
              </a:r>
              <a:endParaRPr lang="ko-KR" altLang="en-US" sz="1600" dirty="0">
                <a:solidFill>
                  <a:srgbClr val="E8812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FD44ECB-15C9-458E-BE8B-741E6626D2AA}"/>
                </a:ext>
              </a:extLst>
            </p:cNvPr>
            <p:cNvSpPr txBox="1"/>
            <p:nvPr/>
          </p:nvSpPr>
          <p:spPr>
            <a:xfrm>
              <a:off x="1204201" y="2745653"/>
              <a:ext cx="3930502" cy="497580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R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kern="0" spc="-50" dirty="0">
                  <a:solidFill>
                    <a:srgbClr val="E8812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직장 내 괴롭힘 발생 시 사건 처리 원칙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AFA4D069-A825-496C-B261-1F61094DE302}"/>
              </a:ext>
            </a:extLst>
          </p:cNvPr>
          <p:cNvSpPr txBox="1"/>
          <p:nvPr/>
        </p:nvSpPr>
        <p:spPr>
          <a:xfrm>
            <a:off x="848576" y="3443520"/>
            <a:ext cx="7610400" cy="13890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kern="0" spc="1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피해자가 피해사실이 없었던 상태로 돌아가 다시 건강한 직장생활을 할 수 있도록</a:t>
            </a:r>
            <a:r>
              <a:rPr lang="ko-KR" altLang="en-US" sz="1400" kern="0" spc="1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회복시키는 방향</a:t>
            </a:r>
            <a:r>
              <a:rPr lang="en-US" altLang="ko-KR" sz="1400" kern="0" spc="1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1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1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으로 접근할 필요</a:t>
            </a:r>
            <a:endParaRPr lang="en-US" altLang="ko-KR" sz="1400" kern="0" spc="1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spc="-5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유사한 피해가 반복되지 않도록 </a:t>
            </a:r>
            <a:r>
              <a:rPr lang="ko-KR" altLang="en-US" sz="1400" b="1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행위자에 대한 재발방지조치</a:t>
            </a:r>
            <a:r>
              <a:rPr lang="en-US" altLang="ko-KR" sz="1400" b="1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</a:t>
            </a:r>
            <a:r>
              <a:rPr lang="ko-KR" altLang="en-US" sz="1400" b="1" kern="0" spc="1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전반적인 조</a:t>
            </a:r>
            <a:r>
              <a:rPr lang="ko-KR" altLang="en-US" sz="1400" b="1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직문화 </a:t>
            </a:r>
            <a:r>
              <a:rPr lang="en-US" altLang="ko-KR" sz="1400" b="1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‧ </a:t>
            </a:r>
            <a:r>
              <a:rPr lang="ko-KR" altLang="en-US" sz="1400" b="1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제도의 개선 등도 검토</a:t>
            </a:r>
            <a:r>
              <a:rPr lang="en-US" altLang="ko-KR" sz="1400" b="1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b="1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하는 것이 바람직함</a:t>
            </a:r>
          </a:p>
        </p:txBody>
      </p:sp>
      <p:grpSp>
        <p:nvGrpSpPr>
          <p:cNvPr id="30" name="그래픽 54">
            <a:extLst>
              <a:ext uri="{FF2B5EF4-FFF2-40B4-BE49-F238E27FC236}">
                <a16:creationId xmlns:a16="http://schemas.microsoft.com/office/drawing/2014/main" id="{EE160BEC-86D8-4B53-AFD2-AA8F9402CBD4}"/>
              </a:ext>
            </a:extLst>
          </p:cNvPr>
          <p:cNvGrpSpPr/>
          <p:nvPr/>
        </p:nvGrpSpPr>
        <p:grpSpPr>
          <a:xfrm>
            <a:off x="622786" y="3542035"/>
            <a:ext cx="164699" cy="164700"/>
            <a:chOff x="602210" y="2270393"/>
            <a:chExt cx="164699" cy="164700"/>
          </a:xfrm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8DE988C-61E3-40B1-8AA5-EFABB25D17DC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D471CEA-7A5F-4BD1-B170-61E89054375F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" name="그래픽 54">
            <a:extLst>
              <a:ext uri="{FF2B5EF4-FFF2-40B4-BE49-F238E27FC236}">
                <a16:creationId xmlns:a16="http://schemas.microsoft.com/office/drawing/2014/main" id="{4F88AC1E-59FF-4E6B-A426-F3BF12C9144A}"/>
              </a:ext>
            </a:extLst>
          </p:cNvPr>
          <p:cNvGrpSpPr/>
          <p:nvPr/>
        </p:nvGrpSpPr>
        <p:grpSpPr>
          <a:xfrm>
            <a:off x="622786" y="4311371"/>
            <a:ext cx="164699" cy="164700"/>
            <a:chOff x="602210" y="2270393"/>
            <a:chExt cx="164699" cy="164700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DB960E7-25FC-4409-A201-57391A265C6F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133F809B-04E4-4C63-A8AE-FA94DFDCF405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25AEA7BA-1621-42FD-8968-D61F0EB334BD}"/>
              </a:ext>
            </a:extLst>
          </p:cNvPr>
          <p:cNvSpPr txBox="1"/>
          <p:nvPr/>
        </p:nvSpPr>
        <p:spPr>
          <a:xfrm>
            <a:off x="625095" y="5183803"/>
            <a:ext cx="7930228" cy="3173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-5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➋</a:t>
            </a:r>
            <a:r>
              <a:rPr lang="ko-KR" altLang="en-US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사건의 처리절차는 기존의 직장 내 성희롱 사건처리 시스템을 활용 가능</a:t>
            </a:r>
          </a:p>
        </p:txBody>
      </p:sp>
    </p:spTree>
    <p:extLst>
      <p:ext uri="{BB962C8B-B14F-4D97-AF65-F5344CB8AC3E}">
        <p14:creationId xmlns:p14="http://schemas.microsoft.com/office/powerpoint/2010/main" val="30158721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563E65-6133-40D8-AD16-A2C55035952E}"/>
              </a:ext>
            </a:extLst>
          </p:cNvPr>
          <p:cNvSpPr txBox="1"/>
          <p:nvPr/>
        </p:nvSpPr>
        <p:spPr>
          <a:xfrm>
            <a:off x="625095" y="1196752"/>
            <a:ext cx="7835064" cy="10046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500" b="1" kern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➌</a:t>
            </a:r>
            <a:r>
              <a:rPr lang="ko-KR" altLang="en-US" sz="1500" b="1" kern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직장 내 괴롭힘 사건 접수 시 신속하게 처리하되 피해자의 의사에 따라 상담을 통한 고충처리</a:t>
            </a:r>
            <a:r>
              <a:rPr lang="en-US" altLang="ko-KR" sz="1500" b="1" kern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500" b="1" kern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500" b="1" kern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  </a:t>
            </a:r>
            <a:r>
              <a:rPr lang="ko-KR" altLang="en-US" sz="1500" b="1" kern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단계에서</a:t>
            </a:r>
            <a:r>
              <a:rPr lang="en-US" altLang="ko-KR" sz="1500" b="1" kern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당사자 간 해결을 먼저 모색한 후 정식 조사절차로 돌입할 수 있으며</a:t>
            </a:r>
            <a:r>
              <a:rPr lang="en-US" altLang="ko-KR" sz="1500" b="1" kern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</a:t>
            </a:r>
            <a:endParaRPr lang="ko-KR" altLang="en-US" sz="1500" b="1" kern="0" dirty="0">
              <a:solidFill>
                <a:srgbClr val="E8812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500" kern="0" dirty="0">
              <a:solidFill>
                <a:srgbClr val="E8812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55787D-ECA1-4F94-AC68-E174EFB1D574}"/>
              </a:ext>
            </a:extLst>
          </p:cNvPr>
          <p:cNvSpPr txBox="1"/>
          <p:nvPr/>
        </p:nvSpPr>
        <p:spPr>
          <a:xfrm>
            <a:off x="848576" y="1923998"/>
            <a:ext cx="7611585" cy="13890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4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당사자 간 해결은 피해자에 대한 행위자의 괴롭힘 행위를 중단하고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피해자에 대하여 행위자가 직접 사과</a:t>
            </a: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</a:t>
            </a:r>
            <a:b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재발방지 약속 등을 하는 방식으로 피해를 회복하는 것을 목적으로 함</a:t>
            </a:r>
            <a:endParaRPr lang="en-US" altLang="ko-KR" sz="1400" kern="0" spc="-5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spc="-5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정식 조사절차는 사업장 차원에서 피해자가 주장하는 직장 내 </a:t>
            </a:r>
            <a:r>
              <a:rPr lang="ko-KR" altLang="en-US" sz="1400" kern="0" spc="-8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괴롭힘에 대한 내용을 다방면의 조사를 통하여</a:t>
            </a:r>
            <a:r>
              <a:rPr lang="en-US" altLang="ko-KR" sz="1400" kern="0" spc="-8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8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8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확인한 후 행위자에게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400" kern="0" spc="-3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공식적인 징계를 비롯하여 재발방지를 위한 적절한 조치를 취하는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것을 목적으로 함</a:t>
            </a:r>
          </a:p>
        </p:txBody>
      </p:sp>
      <p:grpSp>
        <p:nvGrpSpPr>
          <p:cNvPr id="4" name="그래픽 54">
            <a:extLst>
              <a:ext uri="{FF2B5EF4-FFF2-40B4-BE49-F238E27FC236}">
                <a16:creationId xmlns:a16="http://schemas.microsoft.com/office/drawing/2014/main" id="{68B34B8D-8D4C-4154-8057-ADEA3C9EF976}"/>
              </a:ext>
            </a:extLst>
          </p:cNvPr>
          <p:cNvGrpSpPr/>
          <p:nvPr/>
        </p:nvGrpSpPr>
        <p:grpSpPr>
          <a:xfrm>
            <a:off x="622786" y="2022513"/>
            <a:ext cx="164699" cy="164700"/>
            <a:chOff x="602210" y="2270393"/>
            <a:chExt cx="164699" cy="164700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5E960C3D-CC1C-434B-B957-0809769BB7CE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610EB18E-EC72-47A7-9DE8-EF85C2A4189E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" name="그래픽 54">
            <a:extLst>
              <a:ext uri="{FF2B5EF4-FFF2-40B4-BE49-F238E27FC236}">
                <a16:creationId xmlns:a16="http://schemas.microsoft.com/office/drawing/2014/main" id="{6EDB43B1-E1EC-4809-B5E8-88C3C0EEF3AF}"/>
              </a:ext>
            </a:extLst>
          </p:cNvPr>
          <p:cNvGrpSpPr/>
          <p:nvPr/>
        </p:nvGrpSpPr>
        <p:grpSpPr>
          <a:xfrm>
            <a:off x="622786" y="2791849"/>
            <a:ext cx="164699" cy="164700"/>
            <a:chOff x="602210" y="2270393"/>
            <a:chExt cx="164699" cy="164700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EC78BA2B-F8B4-4375-A703-EE2CA2F4AE2C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6FFD20F-3EF1-48D4-97C7-D62CACAEF15B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3B97042-BFEF-45E8-B5B9-539350167BB4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584D5D-D719-4CBD-AAE1-8CD8B39DE239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0BB3D946-256D-4F34-AC5C-4315C206C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15B6E06-5526-4F2B-A528-7141065E94DA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606A49-D669-4549-8774-88E527E00026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D0242EA6-39E9-4D36-AFBD-F7C1F6535F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4E0B814-B60D-4C5D-81AD-CF3B8E3E908D}"/>
              </a:ext>
            </a:extLst>
          </p:cNvPr>
          <p:cNvSpPr txBox="1"/>
          <p:nvPr/>
        </p:nvSpPr>
        <p:spPr>
          <a:xfrm>
            <a:off x="625095" y="3659660"/>
            <a:ext cx="7835064" cy="100989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2557780" algn="l"/>
              </a:tabLst>
            </a:pPr>
            <a:r>
              <a:rPr lang="ko-KR" altLang="en-US" sz="1500" b="1" kern="0" spc="-5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➍</a:t>
            </a:r>
            <a:r>
              <a:rPr lang="ko-KR" altLang="en-US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500" b="1" kern="0" spc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</a:t>
            </a:r>
            <a:r>
              <a:rPr lang="ko-KR" altLang="en-US" sz="1500" b="1" kern="0" spc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차 피해를 방지하기 위해서 직장 내 괴롭힘 사건 처리과정에서 상담자</a:t>
            </a:r>
            <a:r>
              <a:rPr lang="en-US" altLang="ko-KR" sz="1500" b="1" kern="0" spc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500" b="1" kern="0" spc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조사자 등 조사과정에   </a:t>
            </a:r>
            <a:r>
              <a:rPr lang="en-US" altLang="ko-KR" sz="1500" b="1" kern="0" spc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500" b="1" kern="0" spc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500" b="1" kern="0" spc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 </a:t>
            </a:r>
            <a:r>
              <a:rPr lang="ko-KR" altLang="en-US" sz="1500" b="1" kern="0" spc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참여하는 사람은 피해자는 물론 관련자의 신원에 대하여 철저한 비밀유지 필요</a:t>
            </a: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500" kern="0" spc="0" dirty="0">
              <a:solidFill>
                <a:srgbClr val="E8812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F8E711-52C8-4555-8114-7805724790AA}"/>
              </a:ext>
            </a:extLst>
          </p:cNvPr>
          <p:cNvSpPr txBox="1"/>
          <p:nvPr/>
        </p:nvSpPr>
        <p:spPr>
          <a:xfrm>
            <a:off x="625096" y="4709648"/>
            <a:ext cx="7835064" cy="100989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indent="0" algn="di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2557780" algn="l"/>
              </a:tabLst>
            </a:pPr>
            <a:r>
              <a:rPr lang="ko-KR" altLang="en-US" sz="1500" b="1" kern="0" spc="-5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➎</a:t>
            </a:r>
            <a:r>
              <a:rPr lang="ko-KR" altLang="en-US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2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한</a:t>
            </a:r>
            <a:r>
              <a:rPr lang="ko-KR" altLang="en-US" sz="1500" b="1" kern="0" spc="7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편</a:t>
            </a:r>
            <a:r>
              <a:rPr lang="en-US" altLang="ko-KR" sz="1500" b="1" kern="0" spc="7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500" b="1" kern="0" spc="7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조사 결과 사업장의 규제 대상이 되는 직장 내 괴롭힘 </a:t>
            </a:r>
            <a:r>
              <a:rPr lang="ko-KR" altLang="en-US" sz="1500" b="1" kern="0" spc="-1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행</a:t>
            </a:r>
            <a:r>
              <a:rPr lang="ko-KR" altLang="en-US" sz="1500" b="1" kern="0" spc="1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위에는 해당되지 않는 것으로 </a:t>
            </a:r>
            <a:r>
              <a:rPr lang="en-US" altLang="ko-KR" sz="1500" b="1" kern="0" spc="1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500" b="1" kern="0" spc="1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500" b="1" kern="0" spc="1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 </a:t>
            </a:r>
            <a:r>
              <a:rPr lang="ko-KR" altLang="en-US" sz="1500" b="1" kern="0" spc="1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확인되더라도 피해자의 신체적</a:t>
            </a:r>
            <a:r>
              <a:rPr lang="en-US" altLang="ko-KR" sz="1500" b="1" kern="0" spc="1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‧</a:t>
            </a:r>
            <a:r>
              <a:rPr lang="ko-KR" altLang="en-US" sz="1500" b="1" kern="0" spc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정신적 고충에 대해서 회사에서 관심을 가지고 관리가 필요하며</a:t>
            </a:r>
            <a:r>
              <a:rPr lang="en-US" altLang="ko-KR" sz="1500" b="1" kern="0" spc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</a:t>
            </a:r>
            <a:endParaRPr lang="ko-KR" altLang="en-US" sz="1500" b="1" kern="0" spc="0" dirty="0">
              <a:solidFill>
                <a:srgbClr val="E8812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500" kern="0" spc="0" dirty="0">
              <a:solidFill>
                <a:srgbClr val="E8812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C34DCD-3571-47C0-A411-C1F7FD29504B}"/>
              </a:ext>
            </a:extLst>
          </p:cNvPr>
          <p:cNvSpPr txBox="1"/>
          <p:nvPr/>
        </p:nvSpPr>
        <p:spPr>
          <a:xfrm>
            <a:off x="848576" y="5436894"/>
            <a:ext cx="7611585" cy="3123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신고 단계에서부터 피해자의 고충 완화를 지원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하는 조치</a:t>
            </a: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심리상담 등</a:t>
            </a: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 투입되도록 하는 체계가 바람직함</a:t>
            </a:r>
          </a:p>
        </p:txBody>
      </p:sp>
      <p:grpSp>
        <p:nvGrpSpPr>
          <p:cNvPr id="26" name="그래픽 54">
            <a:extLst>
              <a:ext uri="{FF2B5EF4-FFF2-40B4-BE49-F238E27FC236}">
                <a16:creationId xmlns:a16="http://schemas.microsoft.com/office/drawing/2014/main" id="{6FBE6B99-1A54-4E06-A8BE-8795E7B80DB4}"/>
              </a:ext>
            </a:extLst>
          </p:cNvPr>
          <p:cNvGrpSpPr/>
          <p:nvPr/>
        </p:nvGrpSpPr>
        <p:grpSpPr>
          <a:xfrm>
            <a:off x="622786" y="5549582"/>
            <a:ext cx="164699" cy="164700"/>
            <a:chOff x="602210" y="2270393"/>
            <a:chExt cx="164699" cy="164700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8DE841F-655C-4272-A6C6-DD4DB3D1229A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0B4B2EC-19F9-4B04-BD47-B0061D88D7E0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75507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B880C5-7E62-48FD-9AB2-6A1684F7B907}"/>
              </a:ext>
            </a:extLst>
          </p:cNvPr>
          <p:cNvSpPr txBox="1"/>
          <p:nvPr/>
        </p:nvSpPr>
        <p:spPr>
          <a:xfrm>
            <a:off x="625095" y="1737618"/>
            <a:ext cx="7930228" cy="3173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500" b="1" kern="0" spc="-5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➊</a:t>
            </a:r>
            <a:r>
              <a:rPr lang="ko-KR" altLang="en-US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당사자 신고에 의한 사건 접수</a:t>
            </a:r>
            <a:endParaRPr lang="ko-KR" altLang="en-US" sz="1500" kern="0" spc="-50" dirty="0">
              <a:solidFill>
                <a:srgbClr val="E8812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CD0F283-FF28-4759-B514-C035AABE6713}"/>
              </a:ext>
            </a:extLst>
          </p:cNvPr>
          <p:cNvGrpSpPr/>
          <p:nvPr/>
        </p:nvGrpSpPr>
        <p:grpSpPr>
          <a:xfrm>
            <a:off x="602178" y="1196752"/>
            <a:ext cx="2554353" cy="413365"/>
            <a:chOff x="602177" y="2745652"/>
            <a:chExt cx="3272587" cy="529595"/>
          </a:xfrm>
        </p:grpSpPr>
        <p:grpSp>
          <p:nvGrpSpPr>
            <p:cNvPr id="4" name="그래픽 7">
              <a:extLst>
                <a:ext uri="{FF2B5EF4-FFF2-40B4-BE49-F238E27FC236}">
                  <a16:creationId xmlns:a16="http://schemas.microsoft.com/office/drawing/2014/main" id="{12BAD71A-9F72-44EC-B11A-C0E3BB8722A2}"/>
                </a:ext>
              </a:extLst>
            </p:cNvPr>
            <p:cNvGrpSpPr/>
            <p:nvPr/>
          </p:nvGrpSpPr>
          <p:grpSpPr>
            <a:xfrm>
              <a:off x="602177" y="2874677"/>
              <a:ext cx="3272586" cy="400570"/>
              <a:chOff x="602177" y="2874677"/>
              <a:chExt cx="3272586" cy="400570"/>
            </a:xfrm>
          </p:grpSpPr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293BCEF1-4705-4B34-B743-89F1725297A4}"/>
                  </a:ext>
                </a:extLst>
              </p:cNvPr>
              <p:cNvSpPr/>
              <p:nvPr/>
            </p:nvSpPr>
            <p:spPr>
              <a:xfrm>
                <a:off x="811650" y="2874677"/>
                <a:ext cx="2754714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75ADE78F-845C-4C6E-B713-538B30E58380}"/>
                  </a:ext>
                </a:extLst>
              </p:cNvPr>
              <p:cNvSpPr/>
              <p:nvPr/>
            </p:nvSpPr>
            <p:spPr>
              <a:xfrm>
                <a:off x="2710291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472853B1-AAE4-4CBD-AE10-36E491B44B98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E8812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BCD79FB6-1A28-4D81-9D8E-41576B94B091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BF7D795-5B70-4E29-9890-88618F59DE15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E8812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2</a:t>
              </a:r>
              <a:endParaRPr lang="ko-KR" altLang="en-US" sz="1600" dirty="0">
                <a:solidFill>
                  <a:srgbClr val="E8812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06EDAAD-86D7-44F2-A801-E7A1332A8066}"/>
                </a:ext>
              </a:extLst>
            </p:cNvPr>
            <p:cNvSpPr txBox="1"/>
            <p:nvPr/>
          </p:nvSpPr>
          <p:spPr>
            <a:xfrm>
              <a:off x="1204201" y="2745652"/>
              <a:ext cx="2670563" cy="497580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R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kern="0" spc="-50" dirty="0">
                  <a:solidFill>
                    <a:srgbClr val="E8812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직장 내 괴롭힘 사건 접수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683AB98-3109-4E18-86FE-4A3F78ECDF8A}"/>
              </a:ext>
            </a:extLst>
          </p:cNvPr>
          <p:cNvSpPr txBox="1"/>
          <p:nvPr/>
        </p:nvSpPr>
        <p:spPr>
          <a:xfrm>
            <a:off x="848576" y="2122561"/>
            <a:ext cx="7611585" cy="614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예방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대응 업무 담당조직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담당자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에게 직접 신고하는 것 외에도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피해자가 온라인 신고센터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</a:t>
            </a:r>
            <a:b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이메일 등 다양한 창구를 통하여 자유롭게 신고할 수 있도록 보장</a:t>
            </a:r>
            <a:endParaRPr lang="ko-KR" altLang="en-US" sz="1400" kern="0" spc="-50" dirty="0">
              <a:solidFill>
                <a:srgbClr val="000000"/>
              </a:solidFill>
              <a:effectLst/>
              <a:latin typeface="바탕체" panose="02030609000101010101" pitchFamily="17" charset="-127"/>
            </a:endParaRPr>
          </a:p>
        </p:txBody>
      </p:sp>
      <p:grpSp>
        <p:nvGrpSpPr>
          <p:cNvPr id="12" name="그래픽 54">
            <a:extLst>
              <a:ext uri="{FF2B5EF4-FFF2-40B4-BE49-F238E27FC236}">
                <a16:creationId xmlns:a16="http://schemas.microsoft.com/office/drawing/2014/main" id="{E0D130BF-377F-4A5F-837A-BFE0FED1A908}"/>
              </a:ext>
            </a:extLst>
          </p:cNvPr>
          <p:cNvGrpSpPr/>
          <p:nvPr/>
        </p:nvGrpSpPr>
        <p:grpSpPr>
          <a:xfrm>
            <a:off x="622786" y="2221076"/>
            <a:ext cx="164699" cy="164700"/>
            <a:chOff x="602210" y="2270393"/>
            <a:chExt cx="164699" cy="164700"/>
          </a:xfrm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79583FC-7F96-47B8-8555-963C84987A43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E3C487F-4102-499C-844F-950844DF82EA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C61818F-FA90-400A-91B8-163D9CDF6EC3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C624CCF-03A5-4DED-8E99-6BC2A435D72F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19E5568C-1143-4716-B7AB-4964DE4F7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851FB62-5013-44BC-B9F2-3FDF3145A351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96601A-671D-4176-90AC-952706401DC5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0675CD5A-9FC6-4D56-B7EA-58F850F9B8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A5696DF-D4F7-4031-8ED8-BBF668C158C4}"/>
              </a:ext>
            </a:extLst>
          </p:cNvPr>
          <p:cNvSpPr txBox="1"/>
          <p:nvPr/>
        </p:nvSpPr>
        <p:spPr>
          <a:xfrm>
            <a:off x="625095" y="3074190"/>
            <a:ext cx="7930228" cy="3173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500" b="1" kern="0" spc="-5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➋</a:t>
            </a:r>
            <a:r>
              <a:rPr lang="ko-KR" altLang="en-US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인지 접수</a:t>
            </a:r>
            <a:r>
              <a:rPr lang="en-US" altLang="ko-KR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당사자 미신고</a:t>
            </a:r>
            <a:r>
              <a:rPr lang="en-US" altLang="ko-KR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 </a:t>
            </a:r>
            <a:endParaRPr lang="ko-KR" altLang="en-US" sz="1500" kern="0" spc="-50" dirty="0">
              <a:solidFill>
                <a:srgbClr val="E8812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FE117D-ABC4-42EF-8289-FAC13576398F}"/>
              </a:ext>
            </a:extLst>
          </p:cNvPr>
          <p:cNvSpPr txBox="1"/>
          <p:nvPr/>
        </p:nvSpPr>
        <p:spPr>
          <a:xfrm>
            <a:off x="848576" y="3459133"/>
            <a:ext cx="7611585" cy="614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신고가 없더라도 직장 내 괴롭힘 예방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대응 업무 담당조직</a:t>
            </a: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담당자</a:t>
            </a: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이 직장 내 괴롭힘 발생 사실을 인지하게</a:t>
            </a: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되는 경우 사건 접수 가능</a:t>
            </a:r>
            <a:endParaRPr lang="ko-KR" altLang="en-US" sz="1400" kern="0" spc="-50" dirty="0">
              <a:effectLst/>
              <a:latin typeface="바탕체" panose="02030609000101010101" pitchFamily="17" charset="-127"/>
            </a:endParaRPr>
          </a:p>
        </p:txBody>
      </p:sp>
      <p:grpSp>
        <p:nvGrpSpPr>
          <p:cNvPr id="27" name="그래픽 54">
            <a:extLst>
              <a:ext uri="{FF2B5EF4-FFF2-40B4-BE49-F238E27FC236}">
                <a16:creationId xmlns:a16="http://schemas.microsoft.com/office/drawing/2014/main" id="{9C1E3C36-9C74-4846-8D94-7509B254489D}"/>
              </a:ext>
            </a:extLst>
          </p:cNvPr>
          <p:cNvGrpSpPr/>
          <p:nvPr/>
        </p:nvGrpSpPr>
        <p:grpSpPr>
          <a:xfrm>
            <a:off x="622786" y="3557648"/>
            <a:ext cx="164699" cy="164700"/>
            <a:chOff x="602210" y="2270393"/>
            <a:chExt cx="164699" cy="164700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FF91036-682A-44F9-9C20-6F3159FAA6FA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820AC8CF-3074-41B8-9E22-C2AE5E4890DF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9A86E43-7992-4990-9DB4-2DD08F30375F}"/>
              </a:ext>
            </a:extLst>
          </p:cNvPr>
          <p:cNvSpPr txBox="1"/>
          <p:nvPr/>
        </p:nvSpPr>
        <p:spPr>
          <a:xfrm>
            <a:off x="625095" y="4448270"/>
            <a:ext cx="7930228" cy="3173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500" b="1" kern="0" spc="-5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➌</a:t>
            </a:r>
            <a:r>
              <a:rPr lang="ko-KR" altLang="en-US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누구나 신고할 수 있는 분위기 형성</a:t>
            </a:r>
            <a:endParaRPr lang="ko-KR" altLang="en-US" sz="1500" kern="0" spc="-50" dirty="0">
              <a:solidFill>
                <a:srgbClr val="E8812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8212F6-9FCD-4889-8B41-CD012D0BBED0}"/>
              </a:ext>
            </a:extLst>
          </p:cNvPr>
          <p:cNvSpPr txBox="1"/>
          <p:nvPr/>
        </p:nvSpPr>
        <p:spPr>
          <a:xfrm>
            <a:off x="848576" y="4833213"/>
            <a:ext cx="7611585" cy="619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평소 예방 교육 및 프로그램을 통해 피해근로자는 물론 직장 내 괴롭힘을 목격한 경우에도 자유롭게 신고할 수</a:t>
            </a:r>
            <a:r>
              <a:rPr lang="en-US" altLang="ko-KR" sz="1400" kern="0" spc="-5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있는 분위기를 형성하도록 해야 함</a:t>
            </a:r>
            <a:endParaRPr lang="ko-KR" altLang="en-US" sz="1400" kern="0" spc="-50" dirty="0">
              <a:solidFill>
                <a:srgbClr val="000000"/>
              </a:solidFill>
              <a:effectLst/>
              <a:latin typeface="바탕체" panose="02030609000101010101" pitchFamily="17" charset="-127"/>
            </a:endParaRPr>
          </a:p>
        </p:txBody>
      </p:sp>
      <p:grpSp>
        <p:nvGrpSpPr>
          <p:cNvPr id="32" name="그래픽 54">
            <a:extLst>
              <a:ext uri="{FF2B5EF4-FFF2-40B4-BE49-F238E27FC236}">
                <a16:creationId xmlns:a16="http://schemas.microsoft.com/office/drawing/2014/main" id="{00EEF996-915D-4843-A3B1-A17B590F0AF5}"/>
              </a:ext>
            </a:extLst>
          </p:cNvPr>
          <p:cNvGrpSpPr/>
          <p:nvPr/>
        </p:nvGrpSpPr>
        <p:grpSpPr>
          <a:xfrm>
            <a:off x="622786" y="4931728"/>
            <a:ext cx="164699" cy="164700"/>
            <a:chOff x="602210" y="2270393"/>
            <a:chExt cx="164699" cy="164700"/>
          </a:xfrm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C547EA9-1664-45DE-ADE1-93DC4E8E9A1E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55362B4B-E99D-4101-A805-DCD6F4B1F964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7939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26FCBA4-987E-4AA5-BF40-BC8D00380DFD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7511DB6-43C6-446C-94B3-E427C6C6273D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867FDD4C-E3F5-4C00-9853-4889CB791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9BA39B-C1EC-45F7-829B-54F2C142B1F5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D8D51A-6D7F-4205-B305-4D4A899B9FE9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DCB3BC40-1EE4-49F6-B38A-7902A79FA1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9" name="그래픽 44">
            <a:extLst>
              <a:ext uri="{FF2B5EF4-FFF2-40B4-BE49-F238E27FC236}">
                <a16:creationId xmlns:a16="http://schemas.microsoft.com/office/drawing/2014/main" id="{F0D9C399-2FBB-4C8B-AB41-C394292D9A58}"/>
              </a:ext>
            </a:extLst>
          </p:cNvPr>
          <p:cNvGrpSpPr/>
          <p:nvPr/>
        </p:nvGrpSpPr>
        <p:grpSpPr>
          <a:xfrm>
            <a:off x="539552" y="1303200"/>
            <a:ext cx="4051029" cy="615935"/>
            <a:chOff x="576559" y="1267231"/>
            <a:chExt cx="4938308" cy="750841"/>
          </a:xfrm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9F0022E-883D-4147-A17F-653775DF654B}"/>
                </a:ext>
              </a:extLst>
            </p:cNvPr>
            <p:cNvSpPr/>
            <p:nvPr/>
          </p:nvSpPr>
          <p:spPr>
            <a:xfrm>
              <a:off x="680886" y="1267231"/>
              <a:ext cx="3933535" cy="672415"/>
            </a:xfrm>
            <a:custGeom>
              <a:avLst/>
              <a:gdLst>
                <a:gd name="connsiteX0" fmla="*/ 0 w 2735871"/>
                <a:gd name="connsiteY0" fmla="*/ 0 h 672415"/>
                <a:gd name="connsiteX1" fmla="*/ 2735871 w 2735871"/>
                <a:gd name="connsiteY1" fmla="*/ 0 h 672415"/>
                <a:gd name="connsiteX2" fmla="*/ 2735871 w 2735871"/>
                <a:gd name="connsiteY2" fmla="*/ 672416 h 672415"/>
                <a:gd name="connsiteX3" fmla="*/ 0 w 2735871"/>
                <a:gd name="connsiteY3" fmla="*/ 672416 h 6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35871" h="672415">
                  <a:moveTo>
                    <a:pt x="0" y="0"/>
                  </a:moveTo>
                  <a:lnTo>
                    <a:pt x="2735871" y="0"/>
                  </a:lnTo>
                  <a:lnTo>
                    <a:pt x="2735871" y="672416"/>
                  </a:lnTo>
                  <a:lnTo>
                    <a:pt x="0" y="672416"/>
                  </a:lnTo>
                  <a:close/>
                </a:path>
              </a:pathLst>
            </a:custGeom>
            <a:solidFill>
              <a:srgbClr val="EFEFE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5D7C26B-0195-47DF-86BA-1F7CFEBD3525}"/>
                </a:ext>
              </a:extLst>
            </p:cNvPr>
            <p:cNvSpPr/>
            <p:nvPr/>
          </p:nvSpPr>
          <p:spPr>
            <a:xfrm>
              <a:off x="2772335" y="1268206"/>
              <a:ext cx="2742532" cy="671440"/>
            </a:xfrm>
            <a:custGeom>
              <a:avLst/>
              <a:gdLst>
                <a:gd name="connsiteX0" fmla="*/ 2735871 w 2735871"/>
                <a:gd name="connsiteY0" fmla="*/ 553377 h 672415"/>
                <a:gd name="connsiteX1" fmla="*/ 2616833 w 2735871"/>
                <a:gd name="connsiteY1" fmla="*/ 672416 h 672415"/>
                <a:gd name="connsiteX2" fmla="*/ 119039 w 2735871"/>
                <a:gd name="connsiteY2" fmla="*/ 672416 h 672415"/>
                <a:gd name="connsiteX3" fmla="*/ 0 w 2735871"/>
                <a:gd name="connsiteY3" fmla="*/ 553377 h 672415"/>
                <a:gd name="connsiteX4" fmla="*/ 0 w 2735871"/>
                <a:gd name="connsiteY4" fmla="*/ 119039 h 672415"/>
                <a:gd name="connsiteX5" fmla="*/ 119039 w 2735871"/>
                <a:gd name="connsiteY5" fmla="*/ 0 h 672415"/>
                <a:gd name="connsiteX6" fmla="*/ 2616784 w 2735871"/>
                <a:gd name="connsiteY6" fmla="*/ 0 h 672415"/>
                <a:gd name="connsiteX7" fmla="*/ 2735823 w 2735871"/>
                <a:gd name="connsiteY7" fmla="*/ 119039 h 672415"/>
                <a:gd name="connsiteX8" fmla="*/ 2735823 w 2735871"/>
                <a:gd name="connsiteY8" fmla="*/ 553377 h 6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5871" h="672415">
                  <a:moveTo>
                    <a:pt x="2735871" y="553377"/>
                  </a:moveTo>
                  <a:cubicBezTo>
                    <a:pt x="2735871" y="618877"/>
                    <a:pt x="2682284" y="672416"/>
                    <a:pt x="2616833" y="672416"/>
                  </a:cubicBezTo>
                  <a:lnTo>
                    <a:pt x="119039" y="672416"/>
                  </a:lnTo>
                  <a:cubicBezTo>
                    <a:pt x="53539" y="672416"/>
                    <a:pt x="0" y="618829"/>
                    <a:pt x="0" y="553377"/>
                  </a:cubicBezTo>
                  <a:lnTo>
                    <a:pt x="0" y="119039"/>
                  </a:lnTo>
                  <a:cubicBezTo>
                    <a:pt x="0" y="53587"/>
                    <a:pt x="53587" y="0"/>
                    <a:pt x="119039" y="0"/>
                  </a:cubicBezTo>
                  <a:lnTo>
                    <a:pt x="2616784" y="0"/>
                  </a:lnTo>
                  <a:cubicBezTo>
                    <a:pt x="2682284" y="0"/>
                    <a:pt x="2735823" y="53587"/>
                    <a:pt x="2735823" y="119039"/>
                  </a:cubicBezTo>
                  <a:lnTo>
                    <a:pt x="2735823" y="553377"/>
                  </a:lnTo>
                  <a:close/>
                </a:path>
              </a:pathLst>
            </a:custGeom>
            <a:solidFill>
              <a:srgbClr val="EFEFE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96701E91-2690-4A78-8B7C-B04352975070}"/>
                </a:ext>
              </a:extLst>
            </p:cNvPr>
            <p:cNvSpPr/>
            <p:nvPr/>
          </p:nvSpPr>
          <p:spPr>
            <a:xfrm>
              <a:off x="576559" y="1348744"/>
              <a:ext cx="606192" cy="669328"/>
            </a:xfrm>
            <a:custGeom>
              <a:avLst/>
              <a:gdLst>
                <a:gd name="connsiteX0" fmla="*/ 0 w 606192"/>
                <a:gd name="connsiteY0" fmla="*/ 511510 h 669328"/>
                <a:gd name="connsiteX1" fmla="*/ 126419 w 606192"/>
                <a:gd name="connsiteY1" fmla="*/ 669329 h 669328"/>
                <a:gd name="connsiteX2" fmla="*/ 436509 w 606192"/>
                <a:gd name="connsiteY2" fmla="*/ 669329 h 669328"/>
                <a:gd name="connsiteX3" fmla="*/ 606192 w 606192"/>
                <a:gd name="connsiteY3" fmla="*/ 375445 h 669328"/>
                <a:gd name="connsiteX4" fmla="*/ 436509 w 606192"/>
                <a:gd name="connsiteY4" fmla="*/ 81562 h 669328"/>
                <a:gd name="connsiteX5" fmla="*/ 104328 w 606192"/>
                <a:gd name="connsiteY5" fmla="*/ 81562 h 669328"/>
                <a:gd name="connsiteX6" fmla="*/ 81514 w 606192"/>
                <a:gd name="connsiteY6" fmla="*/ 81562 h 669328"/>
                <a:gd name="connsiteX7" fmla="*/ 0 w 606192"/>
                <a:gd name="connsiteY7" fmla="*/ 0 h 669328"/>
                <a:gd name="connsiteX8" fmla="*/ 0 w 606192"/>
                <a:gd name="connsiteY8" fmla="*/ 511510 h 66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192" h="669328">
                  <a:moveTo>
                    <a:pt x="0" y="511510"/>
                  </a:moveTo>
                  <a:cubicBezTo>
                    <a:pt x="0" y="598667"/>
                    <a:pt x="56626" y="669329"/>
                    <a:pt x="126419" y="669329"/>
                  </a:cubicBezTo>
                  <a:lnTo>
                    <a:pt x="436509" y="669329"/>
                  </a:lnTo>
                  <a:lnTo>
                    <a:pt x="606192" y="375445"/>
                  </a:lnTo>
                  <a:lnTo>
                    <a:pt x="436509" y="81562"/>
                  </a:lnTo>
                  <a:lnTo>
                    <a:pt x="104328" y="81562"/>
                  </a:lnTo>
                  <a:lnTo>
                    <a:pt x="81514" y="81562"/>
                  </a:lnTo>
                  <a:cubicBezTo>
                    <a:pt x="36512" y="81562"/>
                    <a:pt x="0" y="45050"/>
                    <a:pt x="0" y="0"/>
                  </a:cubicBezTo>
                  <a:lnTo>
                    <a:pt x="0" y="511510"/>
                  </a:lnTo>
                  <a:close/>
                </a:path>
              </a:pathLst>
            </a:custGeom>
            <a:solidFill>
              <a:srgbClr val="E88121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E88121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AAE8944F-45DB-4DBB-82F6-2905C80E742A}"/>
                </a:ext>
              </a:extLst>
            </p:cNvPr>
            <p:cNvSpPr/>
            <p:nvPr/>
          </p:nvSpPr>
          <p:spPr>
            <a:xfrm>
              <a:off x="576559" y="1267231"/>
              <a:ext cx="104279" cy="163027"/>
            </a:xfrm>
            <a:custGeom>
              <a:avLst/>
              <a:gdLst>
                <a:gd name="connsiteX0" fmla="*/ 0 w 104279"/>
                <a:gd name="connsiteY0" fmla="*/ 81514 h 163027"/>
                <a:gd name="connsiteX1" fmla="*/ 81514 w 104279"/>
                <a:gd name="connsiteY1" fmla="*/ 163027 h 163027"/>
                <a:gd name="connsiteX2" fmla="*/ 104280 w 104279"/>
                <a:gd name="connsiteY2" fmla="*/ 163027 h 163027"/>
                <a:gd name="connsiteX3" fmla="*/ 104280 w 104279"/>
                <a:gd name="connsiteY3" fmla="*/ 0 h 163027"/>
                <a:gd name="connsiteX4" fmla="*/ 81514 w 104279"/>
                <a:gd name="connsiteY4" fmla="*/ 0 h 163027"/>
                <a:gd name="connsiteX5" fmla="*/ 0 w 104279"/>
                <a:gd name="connsiteY5" fmla="*/ 81514 h 163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279" h="163027">
                  <a:moveTo>
                    <a:pt x="0" y="81514"/>
                  </a:moveTo>
                  <a:cubicBezTo>
                    <a:pt x="0" y="126563"/>
                    <a:pt x="36512" y="163027"/>
                    <a:pt x="81514" y="163027"/>
                  </a:cubicBezTo>
                  <a:lnTo>
                    <a:pt x="104280" y="163027"/>
                  </a:lnTo>
                  <a:lnTo>
                    <a:pt x="104280" y="0"/>
                  </a:lnTo>
                  <a:lnTo>
                    <a:pt x="81514" y="0"/>
                  </a:lnTo>
                  <a:cubicBezTo>
                    <a:pt x="36512" y="0"/>
                    <a:pt x="0" y="36512"/>
                    <a:pt x="0" y="81514"/>
                  </a:cubicBezTo>
                  <a:close/>
                </a:path>
              </a:pathLst>
            </a:custGeom>
            <a:solidFill>
              <a:srgbClr val="B15C07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188C98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FFBC118-FE0E-4A8B-94F0-57D827A40718}"/>
              </a:ext>
            </a:extLst>
          </p:cNvPr>
          <p:cNvSpPr txBox="1"/>
          <p:nvPr/>
        </p:nvSpPr>
        <p:spPr>
          <a:xfrm>
            <a:off x="1041663" y="1369672"/>
            <a:ext cx="338632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dirty="0">
                <a:solidFill>
                  <a:srgbClr val="E8812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직장 내 괴롭힘 사건 상담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DABD5F-7B8B-4138-9260-D551640E4CB1}"/>
              </a:ext>
            </a:extLst>
          </p:cNvPr>
          <p:cNvSpPr txBox="1"/>
          <p:nvPr/>
        </p:nvSpPr>
        <p:spPr>
          <a:xfrm>
            <a:off x="515810" y="1497700"/>
            <a:ext cx="59980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02</a:t>
            </a:r>
            <a:endParaRPr lang="ko-KR" altLang="en-US" sz="2100" dirty="0">
              <a:solidFill>
                <a:schemeClr val="bg1"/>
              </a:solidFill>
              <a:latin typeface="Tmon몬소리OTF Black" panose="02000A03000000000000" pitchFamily="50" charset="-127"/>
              <a:ea typeface="Tmon몬소리OTF Black" panose="02000A03000000000000" pitchFamily="50" charset="-127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99C5EE92-37F7-48EF-8A79-9E803D37B4A2}"/>
              </a:ext>
            </a:extLst>
          </p:cNvPr>
          <p:cNvGrpSpPr/>
          <p:nvPr/>
        </p:nvGrpSpPr>
        <p:grpSpPr>
          <a:xfrm>
            <a:off x="622786" y="2023280"/>
            <a:ext cx="7932537" cy="1553762"/>
            <a:chOff x="622786" y="2132856"/>
            <a:chExt cx="7932537" cy="15537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A87E2A-3798-46B2-9F1E-5152A7DD14F8}"/>
                </a:ext>
              </a:extLst>
            </p:cNvPr>
            <p:cNvSpPr txBox="1"/>
            <p:nvPr/>
          </p:nvSpPr>
          <p:spPr>
            <a:xfrm>
              <a:off x="625095" y="2132856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➊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사건개요 파악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8813267-6BB6-4386-93AC-332C474E403C}"/>
                </a:ext>
              </a:extLst>
            </p:cNvPr>
            <p:cNvSpPr txBox="1"/>
            <p:nvPr/>
          </p:nvSpPr>
          <p:spPr>
            <a:xfrm>
              <a:off x="848576" y="2513220"/>
              <a:ext cx="7611585" cy="11733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 사건이 접수되면 사업주는 피해자의 의사에 따라 상담을 통해 가해자를 명확히 하고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괴롭힘 유형 및 사건의 개요 등을 파악함</a:t>
              </a:r>
              <a:endPara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kern="0" spc="-2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※ </a:t>
              </a:r>
              <a:r>
                <a:rPr lang="ko-KR" altLang="en-US" sz="1200" kern="0" spc="-2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피해자가 직접 신고한 경우에는 바로 피해자를 상담하지만</a:t>
              </a:r>
              <a:r>
                <a:rPr lang="en-US" altLang="ko-KR" sz="1200" kern="0" spc="-2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200" kern="0" spc="-2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목격자 등 제</a:t>
              </a:r>
              <a:r>
                <a:rPr lang="en-US" altLang="ko-KR" sz="1200" kern="0" spc="-2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3</a:t>
              </a:r>
              <a:r>
                <a:rPr lang="ko-KR" altLang="en-US" sz="1200" kern="0" spc="-2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자가 신고한 경우에는 신고자를 먼저 상담한 </a:t>
              </a:r>
              <a:r>
                <a:rPr lang="en-US" altLang="ko-KR" sz="1200" kern="0" spc="-2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200" kern="0" spc="-2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en-US" altLang="ko-KR" sz="1200" kern="0" spc="-2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    </a:t>
              </a:r>
              <a:r>
                <a:rPr lang="ko-KR" altLang="en-US" sz="1200" kern="0" spc="-2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이후</a:t>
              </a:r>
              <a:r>
                <a:rPr lang="en-US" altLang="ko-KR" sz="1200" kern="0" spc="-2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200" kern="0" spc="-2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피해자를 상담함</a:t>
              </a:r>
              <a:endParaRPr lang="ko-KR" altLang="en-US" sz="12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grpSp>
          <p:nvGrpSpPr>
            <p:cNvPr id="25" name="그래픽 54">
              <a:extLst>
                <a:ext uri="{FF2B5EF4-FFF2-40B4-BE49-F238E27FC236}">
                  <a16:creationId xmlns:a16="http://schemas.microsoft.com/office/drawing/2014/main" id="{05D87013-229E-4979-B62D-7808878BE7BB}"/>
                </a:ext>
              </a:extLst>
            </p:cNvPr>
            <p:cNvGrpSpPr/>
            <p:nvPr/>
          </p:nvGrpSpPr>
          <p:grpSpPr>
            <a:xfrm>
              <a:off x="622786" y="2611735"/>
              <a:ext cx="164699" cy="164700"/>
              <a:chOff x="602210" y="2270393"/>
              <a:chExt cx="164699" cy="164700"/>
            </a:xfrm>
          </p:grpSpPr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BF15E097-5545-425F-90E7-EBA7D05286BD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09874618-C0AF-4B69-8B92-F30B2F3DDE65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00210199-C66F-41A9-A10C-88F38F480FAD}"/>
              </a:ext>
            </a:extLst>
          </p:cNvPr>
          <p:cNvGrpSpPr/>
          <p:nvPr/>
        </p:nvGrpSpPr>
        <p:grpSpPr>
          <a:xfrm>
            <a:off x="622786" y="3682434"/>
            <a:ext cx="7932537" cy="994506"/>
            <a:chOff x="622786" y="3962588"/>
            <a:chExt cx="7932537" cy="9945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3FF64DB-08FF-4888-A7F4-D881BC1F0256}"/>
                    </a:ext>
                  </a:extLst>
                </p:cNvPr>
                <p:cNvSpPr txBox="1"/>
                <p:nvPr/>
              </p:nvSpPr>
              <p:spPr>
                <a:xfrm>
                  <a:off x="625095" y="3962588"/>
                  <a:ext cx="7930228" cy="3173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just" fontAlgn="base"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lang="ko-KR" altLang="en-US" sz="1500" b="1" i="1" kern="0" spc="-5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Rix모던고딕_Pro Bold" panose="02020603020101020101" pitchFamily="18" charset="-127"/>
                        </a:rPr>
                        <m:t>➋</m:t>
                      </m:r>
                    </m:oMath>
                  </a14:m>
                  <a:r>
                    <a:rPr lang="ko-KR" altLang="en-US" sz="1500" b="1" kern="0" spc="-50" dirty="0">
                      <a:solidFill>
                        <a:srgbClr val="E88121"/>
                      </a:solidFill>
                      <a:effectLst/>
                      <a:latin typeface="나눔고딕OTF" panose="020D0604000000000000" pitchFamily="34" charset="-127"/>
                      <a:ea typeface="나눔고딕OTF" panose="020D0604000000000000" pitchFamily="34" charset="-127"/>
                    </a:rPr>
                    <a:t> 사건처리 방향 결정</a:t>
                  </a:r>
                  <a:endParaRPr lang="ko-KR" altLang="en-US" sz="1500" kern="0" spc="-50" dirty="0">
                    <a:solidFill>
                      <a:srgbClr val="E88121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3FF64DB-08FF-4888-A7F4-D881BC1F02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095" y="3962588"/>
                  <a:ext cx="7930228" cy="317395"/>
                </a:xfrm>
                <a:prstGeom prst="rect">
                  <a:avLst/>
                </a:prstGeom>
                <a:blipFill>
                  <a:blip r:embed="rId6"/>
                  <a:stretch>
                    <a:fillRect l="-1154" b="-36538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AC33F2D-CEFF-49D2-85B7-422B26136AAE}"/>
                </a:ext>
              </a:extLst>
            </p:cNvPr>
            <p:cNvSpPr txBox="1"/>
            <p:nvPr/>
          </p:nvSpPr>
          <p:spPr>
            <a:xfrm>
              <a:off x="848576" y="4342952"/>
              <a:ext cx="7611585" cy="6141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상담단계에서는 피해자의 피해상황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피해자의 의사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당사자 간 해결을 원하는지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혹은 조직 차원에서 정식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조사를 원하는지 등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)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를 종합하여 사건의 처리방향 결정</a:t>
              </a:r>
              <a:endParaRPr lang="ko-KR" altLang="en-US" sz="1400" kern="0" spc="-50" dirty="0">
                <a:solidFill>
                  <a:srgbClr val="000000"/>
                </a:solidFill>
                <a:effectLst/>
                <a:latin typeface="바탕체" panose="02030609000101010101" pitchFamily="17" charset="-127"/>
              </a:endParaRPr>
            </a:p>
          </p:txBody>
        </p:sp>
        <p:grpSp>
          <p:nvGrpSpPr>
            <p:cNvPr id="34" name="그래픽 54">
              <a:extLst>
                <a:ext uri="{FF2B5EF4-FFF2-40B4-BE49-F238E27FC236}">
                  <a16:creationId xmlns:a16="http://schemas.microsoft.com/office/drawing/2014/main" id="{1FC43C3A-8E03-4790-B515-F034A8DA38D3}"/>
                </a:ext>
              </a:extLst>
            </p:cNvPr>
            <p:cNvGrpSpPr/>
            <p:nvPr/>
          </p:nvGrpSpPr>
          <p:grpSpPr>
            <a:xfrm>
              <a:off x="622786" y="4441467"/>
              <a:ext cx="164699" cy="164700"/>
              <a:chOff x="602210" y="2270393"/>
              <a:chExt cx="164699" cy="164700"/>
            </a:xfrm>
          </p:grpSpPr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81481088-8E33-4298-8B35-2780A40A95B8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F2930360-1CC9-4291-9E3C-E48AD186AFAE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AF02C35-8FE5-4723-A3DC-8FEF58E8AB49}"/>
                  </a:ext>
                </a:extLst>
              </p:cNvPr>
              <p:cNvSpPr txBox="1"/>
              <p:nvPr/>
            </p:nvSpPr>
            <p:spPr>
              <a:xfrm>
                <a:off x="625095" y="4797152"/>
                <a:ext cx="7930228" cy="31739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 fontAlgn="base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ko-KR" altLang="en-US" sz="1500" b="1" i="1" kern="0" spc="-5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Rix모던고딕_Pro Bold" panose="02020603020101020101" pitchFamily="18" charset="-127"/>
                      </a:rPr>
                      <m:t>➌</m:t>
                    </m:r>
                  </m:oMath>
                </a14:m>
                <a:r>
                  <a:rPr lang="ko-KR" altLang="en-US" sz="1500" b="1" kern="0" spc="-50" dirty="0">
                    <a:solidFill>
                      <a:srgbClr val="E88121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 </a:t>
                </a:r>
                <a:r>
                  <a:rPr lang="ko-KR" altLang="en-US" sz="1500" b="1" dirty="0">
                    <a:solidFill>
                      <a:srgbClr val="E88121"/>
                    </a:solidFill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비밀유지</a:t>
                </a:r>
                <a:endParaRPr lang="ko-KR" altLang="en-US" sz="1500" dirty="0">
                  <a:solidFill>
                    <a:srgbClr val="E88121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AF02C35-8FE5-4723-A3DC-8FEF58E8A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95" y="4797152"/>
                <a:ext cx="7930228" cy="317395"/>
              </a:xfrm>
              <a:prstGeom prst="rect">
                <a:avLst/>
              </a:prstGeom>
              <a:blipFill>
                <a:blip r:embed="rId7"/>
                <a:stretch>
                  <a:fillRect l="-1154" b="-3653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552697BA-8A67-4F94-B3A6-B1F0B304ABB9}"/>
              </a:ext>
            </a:extLst>
          </p:cNvPr>
          <p:cNvSpPr txBox="1"/>
          <p:nvPr/>
        </p:nvSpPr>
        <p:spPr>
          <a:xfrm>
            <a:off x="848576" y="5177516"/>
            <a:ext cx="7611585" cy="10146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상담자는 먼저 피해자에게 상담을 포함한 사건처리 절차의 모든 과정에서 철저한 비밀유지가 이루어진다는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사실을 고지하고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신고인에게도 비밀유지 의무가 있음을 고지함</a:t>
            </a:r>
            <a:endParaRPr lang="en-US" altLang="ko-KR" sz="1400" kern="0" spc="-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tabLst>
                <a:tab pos="77470" algn="l"/>
              </a:tabLs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상담이 진행되는 장소 역시 비밀이 보장될 수 있는 공간이어야 함</a:t>
            </a:r>
          </a:p>
        </p:txBody>
      </p:sp>
      <p:grpSp>
        <p:nvGrpSpPr>
          <p:cNvPr id="39" name="그래픽 54">
            <a:extLst>
              <a:ext uri="{FF2B5EF4-FFF2-40B4-BE49-F238E27FC236}">
                <a16:creationId xmlns:a16="http://schemas.microsoft.com/office/drawing/2014/main" id="{186BF94F-1C31-4D2D-938D-17576A2B7057}"/>
              </a:ext>
            </a:extLst>
          </p:cNvPr>
          <p:cNvGrpSpPr/>
          <p:nvPr/>
        </p:nvGrpSpPr>
        <p:grpSpPr>
          <a:xfrm>
            <a:off x="622786" y="5276031"/>
            <a:ext cx="164699" cy="164700"/>
            <a:chOff x="602210" y="2270393"/>
            <a:chExt cx="164699" cy="164700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0174F0E-5945-45FC-8243-6057EEF4C738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D0AB8D3-A530-4492-BACD-A42C16909A6C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" name="그래픽 54">
            <a:extLst>
              <a:ext uri="{FF2B5EF4-FFF2-40B4-BE49-F238E27FC236}">
                <a16:creationId xmlns:a16="http://schemas.microsoft.com/office/drawing/2014/main" id="{2F2DE1E8-8735-4A29-96A8-69BB960971EE}"/>
              </a:ext>
            </a:extLst>
          </p:cNvPr>
          <p:cNvGrpSpPr/>
          <p:nvPr/>
        </p:nvGrpSpPr>
        <p:grpSpPr>
          <a:xfrm>
            <a:off x="622786" y="6000604"/>
            <a:ext cx="164699" cy="164700"/>
            <a:chOff x="602210" y="2270393"/>
            <a:chExt cx="164699" cy="164700"/>
          </a:xfrm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E39F66A7-A89A-4438-B632-A3C31C66B755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F6B7631C-A8D3-4827-9E9E-145CAE005868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87948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6F0E7D3-2AF4-4438-AD90-989867EE6877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B93D972-D077-4FA7-92F2-36C43578B244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E3CE903-0D3A-4D2D-BFC7-36F0BA1E1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A38AD0-F9A1-4810-B7E0-CFBABE343B13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7C8D84-C440-4255-9624-77A567A11E3C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2F78F47-FC06-4069-BB53-AFCD8BD34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8" name="그래픽 44">
            <a:extLst>
              <a:ext uri="{FF2B5EF4-FFF2-40B4-BE49-F238E27FC236}">
                <a16:creationId xmlns:a16="http://schemas.microsoft.com/office/drawing/2014/main" id="{1C715CE2-C131-4E3C-9482-D71C5751F8EE}"/>
              </a:ext>
            </a:extLst>
          </p:cNvPr>
          <p:cNvGrpSpPr/>
          <p:nvPr/>
        </p:nvGrpSpPr>
        <p:grpSpPr>
          <a:xfrm>
            <a:off x="539552" y="1303200"/>
            <a:ext cx="6372974" cy="615935"/>
            <a:chOff x="576559" y="1267231"/>
            <a:chExt cx="7768818" cy="750841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6E005B63-359D-4A40-941F-0D52852C42E9}"/>
                </a:ext>
              </a:extLst>
            </p:cNvPr>
            <p:cNvSpPr/>
            <p:nvPr/>
          </p:nvSpPr>
          <p:spPr>
            <a:xfrm>
              <a:off x="680886" y="1267231"/>
              <a:ext cx="6040245" cy="672415"/>
            </a:xfrm>
            <a:custGeom>
              <a:avLst/>
              <a:gdLst>
                <a:gd name="connsiteX0" fmla="*/ 0 w 2735871"/>
                <a:gd name="connsiteY0" fmla="*/ 0 h 672415"/>
                <a:gd name="connsiteX1" fmla="*/ 2735871 w 2735871"/>
                <a:gd name="connsiteY1" fmla="*/ 0 h 672415"/>
                <a:gd name="connsiteX2" fmla="*/ 2735871 w 2735871"/>
                <a:gd name="connsiteY2" fmla="*/ 672416 h 672415"/>
                <a:gd name="connsiteX3" fmla="*/ 0 w 2735871"/>
                <a:gd name="connsiteY3" fmla="*/ 672416 h 6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35871" h="672415">
                  <a:moveTo>
                    <a:pt x="0" y="0"/>
                  </a:moveTo>
                  <a:lnTo>
                    <a:pt x="2735871" y="0"/>
                  </a:lnTo>
                  <a:lnTo>
                    <a:pt x="2735871" y="672416"/>
                  </a:lnTo>
                  <a:lnTo>
                    <a:pt x="0" y="672416"/>
                  </a:lnTo>
                  <a:close/>
                </a:path>
              </a:pathLst>
            </a:custGeom>
            <a:solidFill>
              <a:srgbClr val="EFEFE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7D30E32-8911-4838-A7D3-2A69C08E0010}"/>
                </a:ext>
              </a:extLst>
            </p:cNvPr>
            <p:cNvSpPr/>
            <p:nvPr/>
          </p:nvSpPr>
          <p:spPr>
            <a:xfrm>
              <a:off x="5602845" y="1268206"/>
              <a:ext cx="2742532" cy="671440"/>
            </a:xfrm>
            <a:custGeom>
              <a:avLst/>
              <a:gdLst>
                <a:gd name="connsiteX0" fmla="*/ 2735871 w 2735871"/>
                <a:gd name="connsiteY0" fmla="*/ 553377 h 672415"/>
                <a:gd name="connsiteX1" fmla="*/ 2616833 w 2735871"/>
                <a:gd name="connsiteY1" fmla="*/ 672416 h 672415"/>
                <a:gd name="connsiteX2" fmla="*/ 119039 w 2735871"/>
                <a:gd name="connsiteY2" fmla="*/ 672416 h 672415"/>
                <a:gd name="connsiteX3" fmla="*/ 0 w 2735871"/>
                <a:gd name="connsiteY3" fmla="*/ 553377 h 672415"/>
                <a:gd name="connsiteX4" fmla="*/ 0 w 2735871"/>
                <a:gd name="connsiteY4" fmla="*/ 119039 h 672415"/>
                <a:gd name="connsiteX5" fmla="*/ 119039 w 2735871"/>
                <a:gd name="connsiteY5" fmla="*/ 0 h 672415"/>
                <a:gd name="connsiteX6" fmla="*/ 2616784 w 2735871"/>
                <a:gd name="connsiteY6" fmla="*/ 0 h 672415"/>
                <a:gd name="connsiteX7" fmla="*/ 2735823 w 2735871"/>
                <a:gd name="connsiteY7" fmla="*/ 119039 h 672415"/>
                <a:gd name="connsiteX8" fmla="*/ 2735823 w 2735871"/>
                <a:gd name="connsiteY8" fmla="*/ 553377 h 6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5871" h="672415">
                  <a:moveTo>
                    <a:pt x="2735871" y="553377"/>
                  </a:moveTo>
                  <a:cubicBezTo>
                    <a:pt x="2735871" y="618877"/>
                    <a:pt x="2682284" y="672416"/>
                    <a:pt x="2616833" y="672416"/>
                  </a:cubicBezTo>
                  <a:lnTo>
                    <a:pt x="119039" y="672416"/>
                  </a:lnTo>
                  <a:cubicBezTo>
                    <a:pt x="53539" y="672416"/>
                    <a:pt x="0" y="618829"/>
                    <a:pt x="0" y="553377"/>
                  </a:cubicBezTo>
                  <a:lnTo>
                    <a:pt x="0" y="119039"/>
                  </a:lnTo>
                  <a:cubicBezTo>
                    <a:pt x="0" y="53587"/>
                    <a:pt x="53587" y="0"/>
                    <a:pt x="119039" y="0"/>
                  </a:cubicBezTo>
                  <a:lnTo>
                    <a:pt x="2616784" y="0"/>
                  </a:lnTo>
                  <a:cubicBezTo>
                    <a:pt x="2682284" y="0"/>
                    <a:pt x="2735823" y="53587"/>
                    <a:pt x="2735823" y="119039"/>
                  </a:cubicBezTo>
                  <a:lnTo>
                    <a:pt x="2735823" y="553377"/>
                  </a:lnTo>
                  <a:close/>
                </a:path>
              </a:pathLst>
            </a:custGeom>
            <a:solidFill>
              <a:srgbClr val="EFEFE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F5A24A2-5852-4044-AD07-4CA838D9B360}"/>
                </a:ext>
              </a:extLst>
            </p:cNvPr>
            <p:cNvSpPr/>
            <p:nvPr/>
          </p:nvSpPr>
          <p:spPr>
            <a:xfrm>
              <a:off x="576559" y="1348744"/>
              <a:ext cx="606192" cy="669328"/>
            </a:xfrm>
            <a:custGeom>
              <a:avLst/>
              <a:gdLst>
                <a:gd name="connsiteX0" fmla="*/ 0 w 606192"/>
                <a:gd name="connsiteY0" fmla="*/ 511510 h 669328"/>
                <a:gd name="connsiteX1" fmla="*/ 126419 w 606192"/>
                <a:gd name="connsiteY1" fmla="*/ 669329 h 669328"/>
                <a:gd name="connsiteX2" fmla="*/ 436509 w 606192"/>
                <a:gd name="connsiteY2" fmla="*/ 669329 h 669328"/>
                <a:gd name="connsiteX3" fmla="*/ 606192 w 606192"/>
                <a:gd name="connsiteY3" fmla="*/ 375445 h 669328"/>
                <a:gd name="connsiteX4" fmla="*/ 436509 w 606192"/>
                <a:gd name="connsiteY4" fmla="*/ 81562 h 669328"/>
                <a:gd name="connsiteX5" fmla="*/ 104328 w 606192"/>
                <a:gd name="connsiteY5" fmla="*/ 81562 h 669328"/>
                <a:gd name="connsiteX6" fmla="*/ 81514 w 606192"/>
                <a:gd name="connsiteY6" fmla="*/ 81562 h 669328"/>
                <a:gd name="connsiteX7" fmla="*/ 0 w 606192"/>
                <a:gd name="connsiteY7" fmla="*/ 0 h 669328"/>
                <a:gd name="connsiteX8" fmla="*/ 0 w 606192"/>
                <a:gd name="connsiteY8" fmla="*/ 511510 h 66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192" h="669328">
                  <a:moveTo>
                    <a:pt x="0" y="511510"/>
                  </a:moveTo>
                  <a:cubicBezTo>
                    <a:pt x="0" y="598667"/>
                    <a:pt x="56626" y="669329"/>
                    <a:pt x="126419" y="669329"/>
                  </a:cubicBezTo>
                  <a:lnTo>
                    <a:pt x="436509" y="669329"/>
                  </a:lnTo>
                  <a:lnTo>
                    <a:pt x="606192" y="375445"/>
                  </a:lnTo>
                  <a:lnTo>
                    <a:pt x="436509" y="81562"/>
                  </a:lnTo>
                  <a:lnTo>
                    <a:pt x="104328" y="81562"/>
                  </a:lnTo>
                  <a:lnTo>
                    <a:pt x="81514" y="81562"/>
                  </a:lnTo>
                  <a:cubicBezTo>
                    <a:pt x="36512" y="81562"/>
                    <a:pt x="0" y="45050"/>
                    <a:pt x="0" y="0"/>
                  </a:cubicBezTo>
                  <a:lnTo>
                    <a:pt x="0" y="511510"/>
                  </a:lnTo>
                  <a:close/>
                </a:path>
              </a:pathLst>
            </a:custGeom>
            <a:solidFill>
              <a:srgbClr val="E88121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E88121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F38D40C1-D076-4CB6-A1B7-0DEA0BE8170E}"/>
                </a:ext>
              </a:extLst>
            </p:cNvPr>
            <p:cNvSpPr/>
            <p:nvPr/>
          </p:nvSpPr>
          <p:spPr>
            <a:xfrm>
              <a:off x="576559" y="1267231"/>
              <a:ext cx="104279" cy="163027"/>
            </a:xfrm>
            <a:custGeom>
              <a:avLst/>
              <a:gdLst>
                <a:gd name="connsiteX0" fmla="*/ 0 w 104279"/>
                <a:gd name="connsiteY0" fmla="*/ 81514 h 163027"/>
                <a:gd name="connsiteX1" fmla="*/ 81514 w 104279"/>
                <a:gd name="connsiteY1" fmla="*/ 163027 h 163027"/>
                <a:gd name="connsiteX2" fmla="*/ 104280 w 104279"/>
                <a:gd name="connsiteY2" fmla="*/ 163027 h 163027"/>
                <a:gd name="connsiteX3" fmla="*/ 104280 w 104279"/>
                <a:gd name="connsiteY3" fmla="*/ 0 h 163027"/>
                <a:gd name="connsiteX4" fmla="*/ 81514 w 104279"/>
                <a:gd name="connsiteY4" fmla="*/ 0 h 163027"/>
                <a:gd name="connsiteX5" fmla="*/ 0 w 104279"/>
                <a:gd name="connsiteY5" fmla="*/ 81514 h 163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279" h="163027">
                  <a:moveTo>
                    <a:pt x="0" y="81514"/>
                  </a:moveTo>
                  <a:cubicBezTo>
                    <a:pt x="0" y="126563"/>
                    <a:pt x="36512" y="163027"/>
                    <a:pt x="81514" y="163027"/>
                  </a:cubicBezTo>
                  <a:lnTo>
                    <a:pt x="104280" y="163027"/>
                  </a:lnTo>
                  <a:lnTo>
                    <a:pt x="104280" y="0"/>
                  </a:lnTo>
                  <a:lnTo>
                    <a:pt x="81514" y="0"/>
                  </a:lnTo>
                  <a:cubicBezTo>
                    <a:pt x="36512" y="0"/>
                    <a:pt x="0" y="36512"/>
                    <a:pt x="0" y="81514"/>
                  </a:cubicBezTo>
                  <a:close/>
                </a:path>
              </a:pathLst>
            </a:custGeom>
            <a:solidFill>
              <a:srgbClr val="B15C07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188C98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166E30C-594E-4339-A872-93AD6A988249}"/>
              </a:ext>
            </a:extLst>
          </p:cNvPr>
          <p:cNvSpPr txBox="1"/>
          <p:nvPr/>
        </p:nvSpPr>
        <p:spPr>
          <a:xfrm>
            <a:off x="1041663" y="1369672"/>
            <a:ext cx="633864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dirty="0">
                <a:solidFill>
                  <a:srgbClr val="E8812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직장 내 괴롭힘 사건 약식 조사 및 조정</a:t>
            </a:r>
            <a:r>
              <a:rPr lang="en-US" altLang="ko-KR" sz="2500" dirty="0">
                <a:solidFill>
                  <a:srgbClr val="E8812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·</a:t>
            </a:r>
            <a:r>
              <a:rPr lang="ko-KR" altLang="en-US" sz="2500" dirty="0">
                <a:solidFill>
                  <a:srgbClr val="E8812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중재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1DBD2E-5BAE-4732-A10E-303BE4A10DDA}"/>
              </a:ext>
            </a:extLst>
          </p:cNvPr>
          <p:cNvSpPr txBox="1"/>
          <p:nvPr/>
        </p:nvSpPr>
        <p:spPr>
          <a:xfrm>
            <a:off x="515810" y="1497700"/>
            <a:ext cx="59980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03</a:t>
            </a:r>
            <a:endParaRPr lang="ko-KR" altLang="en-US" sz="2100" dirty="0">
              <a:solidFill>
                <a:schemeClr val="bg1"/>
              </a:solidFill>
              <a:latin typeface="Tmon몬소리OTF Black" panose="02000A03000000000000" pitchFamily="50" charset="-127"/>
              <a:ea typeface="Tmon몬소리OTF Black" panose="02000A03000000000000" pitchFamily="50" charset="-127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10AE96A-86D6-4CF0-9F27-6E84472D7AED}"/>
              </a:ext>
            </a:extLst>
          </p:cNvPr>
          <p:cNvGrpSpPr/>
          <p:nvPr/>
        </p:nvGrpSpPr>
        <p:grpSpPr>
          <a:xfrm>
            <a:off x="622786" y="2241347"/>
            <a:ext cx="7932537" cy="994506"/>
            <a:chOff x="622786" y="2132856"/>
            <a:chExt cx="7932537" cy="99450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6D9755-DC44-4F15-9E32-5096FB4E0FDA}"/>
                </a:ext>
              </a:extLst>
            </p:cNvPr>
            <p:cNvSpPr txBox="1"/>
            <p:nvPr/>
          </p:nvSpPr>
          <p:spPr>
            <a:xfrm>
              <a:off x="625095" y="2132856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➊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당사자 간 해결방안 모색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9C0293-E0E2-4688-B74F-3567662BA220}"/>
                </a:ext>
              </a:extLst>
            </p:cNvPr>
            <p:cNvSpPr txBox="1"/>
            <p:nvPr/>
          </p:nvSpPr>
          <p:spPr>
            <a:xfrm>
              <a:off x="848576" y="2513220"/>
              <a:ext cx="7611585" cy="6141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6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피해자가 당사자 간 해결을 우선적으로 희망하는지 파악하고</a:t>
              </a:r>
              <a:r>
                <a:rPr lang="en-US" altLang="ko-KR" sz="1400" kern="0" spc="-6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6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이를 희망할 경우 당사자 간 자율적으로 해결할</a:t>
              </a:r>
              <a:r>
                <a:rPr lang="en-US" altLang="ko-KR" sz="1400" kern="0" spc="-6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spc="-6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spc="-6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방안을 </a:t>
              </a:r>
              <a:r>
                <a:rPr lang="en-US" altLang="ko-KR" sz="1400" kern="0" spc="-6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1</a:t>
              </a:r>
              <a:r>
                <a:rPr lang="ko-KR" altLang="en-US" sz="1400" kern="0" spc="-6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차적으로 모색</a:t>
              </a:r>
              <a:endParaRPr lang="ko-KR" altLang="en-US" sz="1400" kern="0" spc="-50" dirty="0">
                <a:solidFill>
                  <a:srgbClr val="000000"/>
                </a:solidFill>
                <a:effectLst/>
                <a:latin typeface="바탕체" panose="02030609000101010101" pitchFamily="17" charset="-127"/>
              </a:endParaRPr>
            </a:p>
          </p:txBody>
        </p:sp>
        <p:grpSp>
          <p:nvGrpSpPr>
            <p:cNvPr id="18" name="그래픽 54">
              <a:extLst>
                <a:ext uri="{FF2B5EF4-FFF2-40B4-BE49-F238E27FC236}">
                  <a16:creationId xmlns:a16="http://schemas.microsoft.com/office/drawing/2014/main" id="{9F3578E7-CEDB-4666-9F2E-E07769B152CF}"/>
                </a:ext>
              </a:extLst>
            </p:cNvPr>
            <p:cNvGrpSpPr/>
            <p:nvPr/>
          </p:nvGrpSpPr>
          <p:grpSpPr>
            <a:xfrm>
              <a:off x="622786" y="2611735"/>
              <a:ext cx="164699" cy="164700"/>
              <a:chOff x="602210" y="2270393"/>
              <a:chExt cx="164699" cy="164700"/>
            </a:xfrm>
          </p:grpSpPr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0BD43629-2F26-4254-8BCC-0716FF202DD1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D94C383B-95D8-4A8B-B1E2-FAAC78DC1703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F7D64D1-C106-484F-98DE-3DB0FE6E73A7}"/>
              </a:ext>
            </a:extLst>
          </p:cNvPr>
          <p:cNvGrpSpPr/>
          <p:nvPr/>
        </p:nvGrpSpPr>
        <p:grpSpPr>
          <a:xfrm>
            <a:off x="622786" y="3517169"/>
            <a:ext cx="7932537" cy="1793571"/>
            <a:chOff x="622786" y="3962588"/>
            <a:chExt cx="7932537" cy="179357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30C81F3-CBCA-4FC1-BE2A-0C6C66071D04}"/>
                    </a:ext>
                  </a:extLst>
                </p:cNvPr>
                <p:cNvSpPr txBox="1"/>
                <p:nvPr/>
              </p:nvSpPr>
              <p:spPr>
                <a:xfrm>
                  <a:off x="625095" y="3962588"/>
                  <a:ext cx="7930228" cy="3173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just" fontAlgn="base"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lang="ko-KR" altLang="en-US" sz="1500" b="1" i="1" kern="0" spc="-5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Rix모던고딕_Pro Bold" panose="02020603020101020101" pitchFamily="18" charset="-127"/>
                        </a:rPr>
                        <m:t>➋</m:t>
                      </m:r>
                    </m:oMath>
                  </a14:m>
                  <a:r>
                    <a:rPr lang="ko-KR" altLang="en-US" sz="1500" b="1" kern="0" spc="-50" dirty="0">
                      <a:solidFill>
                        <a:srgbClr val="E88121"/>
                      </a:solidFill>
                      <a:effectLst/>
                      <a:latin typeface="나눔고딕OTF" panose="020D0604000000000000" pitchFamily="34" charset="-127"/>
                      <a:ea typeface="나눔고딕OTF" panose="020D0604000000000000" pitchFamily="34" charset="-127"/>
                    </a:rPr>
                    <a:t> </a:t>
                  </a:r>
                  <a:r>
                    <a:rPr lang="ko-KR" altLang="en-US" sz="1500" b="1" dirty="0">
                      <a:solidFill>
                        <a:srgbClr val="E88121"/>
                      </a:solidFill>
                      <a:latin typeface="나눔고딕OTF" panose="020D0604000000000000" pitchFamily="34" charset="-127"/>
                      <a:ea typeface="나눔고딕OTF" panose="020D0604000000000000" pitchFamily="34" charset="-127"/>
                    </a:rPr>
                    <a:t>상담자를 통한 당사자 간 해결</a:t>
                  </a:r>
                  <a:endParaRPr lang="ko-KR" altLang="en-US" sz="1500" dirty="0">
                    <a:solidFill>
                      <a:srgbClr val="E88121"/>
                    </a:solidFill>
                    <a:latin typeface="나눔고딕OTF" panose="020D0604000000000000" pitchFamily="34" charset="-127"/>
                    <a:ea typeface="나눔고딕OTF" panose="020D0604000000000000" pitchFamily="34" charset="-127"/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30C81F3-CBCA-4FC1-BE2A-0C6C66071D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095" y="3962588"/>
                  <a:ext cx="7930228" cy="317395"/>
                </a:xfrm>
                <a:prstGeom prst="rect">
                  <a:avLst/>
                </a:prstGeom>
                <a:blipFill>
                  <a:blip r:embed="rId6"/>
                  <a:stretch>
                    <a:fillRect l="-1154" b="-36538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A2EE956-63DD-4EBD-B528-053012E80FE1}"/>
                </a:ext>
              </a:extLst>
            </p:cNvPr>
            <p:cNvSpPr txBox="1"/>
            <p:nvPr/>
          </p:nvSpPr>
          <p:spPr>
            <a:xfrm>
              <a:off x="848576" y="4342952"/>
              <a:ext cx="7611585" cy="141320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상담자가 직접 상담을 하면서 조정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중재를 할 수도 있으며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</a:t>
              </a: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endPara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당사자 간 해결은 피해자에 대한 행위자의 괴롭힘 행위를 중단하고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행위자가 피해자에게 직접 사과 및 재발방지 약속 등을 하는 방식으로 진행</a:t>
              </a:r>
              <a:endPara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  <a:tabLst>
                  <a:tab pos="77470" algn="l"/>
                </a:tabLs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당사자 간 해결의 경우에도 약식 조사를 실시해야 하고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이를 기반으로 조정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중재 실시</a:t>
              </a:r>
            </a:p>
          </p:txBody>
        </p:sp>
        <p:grpSp>
          <p:nvGrpSpPr>
            <p:cNvPr id="24" name="그래픽 54">
              <a:extLst>
                <a:ext uri="{FF2B5EF4-FFF2-40B4-BE49-F238E27FC236}">
                  <a16:creationId xmlns:a16="http://schemas.microsoft.com/office/drawing/2014/main" id="{079D3B6C-6674-4C36-9210-F48DFA6BB2C6}"/>
                </a:ext>
              </a:extLst>
            </p:cNvPr>
            <p:cNvGrpSpPr/>
            <p:nvPr/>
          </p:nvGrpSpPr>
          <p:grpSpPr>
            <a:xfrm>
              <a:off x="622786" y="4441467"/>
              <a:ext cx="164699" cy="1283117"/>
              <a:chOff x="602210" y="2270393"/>
              <a:chExt cx="164699" cy="1283117"/>
            </a:xfrm>
          </p:grpSpPr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CD1872C7-A456-46E4-882B-68CA50BD573B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F2FE07E5-1BB3-40B0-83E7-2AE111580748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413A30E4-7941-426B-A74B-2594C68543F3}"/>
                  </a:ext>
                </a:extLst>
              </p:cNvPr>
              <p:cNvSpPr/>
              <p:nvPr/>
            </p:nvSpPr>
            <p:spPr>
              <a:xfrm>
                <a:off x="602210" y="2677870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7F5A09A9-97DF-4DA9-9855-55388B04C534}"/>
                  </a:ext>
                </a:extLst>
              </p:cNvPr>
              <p:cNvSpPr/>
              <p:nvPr/>
            </p:nvSpPr>
            <p:spPr>
              <a:xfrm>
                <a:off x="663263" y="2715298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087C0592-B12F-4102-B606-1A2BB7C59587}"/>
                  </a:ext>
                </a:extLst>
              </p:cNvPr>
              <p:cNvSpPr/>
              <p:nvPr/>
            </p:nvSpPr>
            <p:spPr>
              <a:xfrm>
                <a:off x="602210" y="3388810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DEFC2658-E98C-4FC0-83DF-1C349EAF7972}"/>
                  </a:ext>
                </a:extLst>
              </p:cNvPr>
              <p:cNvSpPr/>
              <p:nvPr/>
            </p:nvSpPr>
            <p:spPr>
              <a:xfrm>
                <a:off x="663263" y="3426238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6492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래픽 41">
            <a:extLst>
              <a:ext uri="{FF2B5EF4-FFF2-40B4-BE49-F238E27FC236}">
                <a16:creationId xmlns:a16="http://schemas.microsoft.com/office/drawing/2014/main" id="{4BDD8350-E89B-4CC6-9E5C-7653D235D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07716" y="1484016"/>
            <a:ext cx="8053132" cy="2161008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6C4F9280-CD7E-47BA-82F8-3147E17B04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99176" y="1322957"/>
            <a:ext cx="2548688" cy="322401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C81E2A18-9225-4CE8-971A-8281AA0F8E48}"/>
              </a:ext>
            </a:extLst>
          </p:cNvPr>
          <p:cNvSpPr txBox="1"/>
          <p:nvPr/>
        </p:nvSpPr>
        <p:spPr>
          <a:xfrm>
            <a:off x="963761" y="1251363"/>
            <a:ext cx="2219518" cy="36990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indent="0" algn="ctr" fontAlgn="base" latinLnBrk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-5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약식 조사에 포함될 내용</a:t>
            </a:r>
            <a:endParaRPr lang="ko-KR" altLang="en-US" sz="1600" kern="0" spc="-50" dirty="0">
              <a:solidFill>
                <a:schemeClr val="bg1"/>
              </a:solidFill>
              <a:effectLst/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CFAB27F-A54B-43CA-9696-81163BC0822B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E8B222B-FB97-4C27-B9F9-0913FF6F68C8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88E53748-2B1B-4F1D-9F79-4D886E6D34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C3D3D3-65F2-44EF-B52B-F9F9A034342E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3BAC08-23A3-4668-B168-6FFBB31304E7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87DE3922-4087-481B-8F83-EDE4D39B2A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E42C5C1-DADF-4BB5-A83B-8CAD5FABC3CB}"/>
              </a:ext>
            </a:extLst>
          </p:cNvPr>
          <p:cNvSpPr txBox="1"/>
          <p:nvPr/>
        </p:nvSpPr>
        <p:spPr>
          <a:xfrm>
            <a:off x="827584" y="1758529"/>
            <a:ext cx="7272808" cy="16912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피해자와 행위자와의 관계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우위성 판단요소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 또는 피해자가 추천한 참고인이 진술한 내용을 기반으로 한 사건 경위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문제된 행위가 직장 내 괴롭힘에 해당하는지 여부를 입증할 수 있는 증거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직접 또는 정황증거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en-US" altLang="ko-KR" sz="1400" kern="0" dirty="0">
              <a:solidFill>
                <a:srgbClr val="000000"/>
              </a:solidFill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피해자의 피해 정도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피해자의 요청사항</a:t>
            </a:r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8185BFC2-DD6E-4798-8680-1F49C7F237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015298" y="3897407"/>
            <a:ext cx="2620986" cy="234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0998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2650394-6FB3-464F-9B94-DB85EDF09537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4B56FBC-548A-425B-A790-BC94E05F37FF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45E7851E-B593-45CE-9DD2-9DD300BD8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9295FD-352A-4557-B044-21F2DD78B8A6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2C8850-6355-4AD0-BF81-A022B99CEE2B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A892015-5D77-4F04-9B0D-E3DBB5D770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47" name="그룹 46">
            <a:extLst>
              <a:ext uri="{FF2B5EF4-FFF2-40B4-BE49-F238E27FC236}">
                <a16:creationId xmlns:a16="http://schemas.microsoft.com/office/drawing/2014/main" id="{91A7EAD3-7A4D-4188-AD4D-F41B9558D187}"/>
              </a:ext>
            </a:extLst>
          </p:cNvPr>
          <p:cNvGrpSpPr/>
          <p:nvPr/>
        </p:nvGrpSpPr>
        <p:grpSpPr>
          <a:xfrm>
            <a:off x="515810" y="1303200"/>
            <a:ext cx="8039513" cy="3532180"/>
            <a:chOff x="515810" y="1340768"/>
            <a:chExt cx="8039513" cy="3532180"/>
          </a:xfrm>
        </p:grpSpPr>
        <p:grpSp>
          <p:nvGrpSpPr>
            <p:cNvPr id="8" name="그래픽 44">
              <a:extLst>
                <a:ext uri="{FF2B5EF4-FFF2-40B4-BE49-F238E27FC236}">
                  <a16:creationId xmlns:a16="http://schemas.microsoft.com/office/drawing/2014/main" id="{DEDDD2B2-1E36-4EF9-9926-536E30238A3B}"/>
                </a:ext>
              </a:extLst>
            </p:cNvPr>
            <p:cNvGrpSpPr/>
            <p:nvPr/>
          </p:nvGrpSpPr>
          <p:grpSpPr>
            <a:xfrm>
              <a:off x="539552" y="1340768"/>
              <a:ext cx="4578618" cy="615935"/>
              <a:chOff x="576559" y="1267231"/>
              <a:chExt cx="5581452" cy="750841"/>
            </a:xfrm>
          </p:grpSpPr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0ED65B8B-5933-4BA2-8074-FB228F1AE560}"/>
                  </a:ext>
                </a:extLst>
              </p:cNvPr>
              <p:cNvSpPr/>
              <p:nvPr/>
            </p:nvSpPr>
            <p:spPr>
              <a:xfrm>
                <a:off x="680887" y="1267231"/>
                <a:ext cx="4899110" cy="672415"/>
              </a:xfrm>
              <a:custGeom>
                <a:avLst/>
                <a:gdLst>
                  <a:gd name="connsiteX0" fmla="*/ 0 w 2735871"/>
                  <a:gd name="connsiteY0" fmla="*/ 0 h 672415"/>
                  <a:gd name="connsiteX1" fmla="*/ 2735871 w 2735871"/>
                  <a:gd name="connsiteY1" fmla="*/ 0 h 672415"/>
                  <a:gd name="connsiteX2" fmla="*/ 2735871 w 2735871"/>
                  <a:gd name="connsiteY2" fmla="*/ 672416 h 672415"/>
                  <a:gd name="connsiteX3" fmla="*/ 0 w 2735871"/>
                  <a:gd name="connsiteY3" fmla="*/ 672416 h 67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5871" h="672415">
                    <a:moveTo>
                      <a:pt x="0" y="0"/>
                    </a:moveTo>
                    <a:lnTo>
                      <a:pt x="2735871" y="0"/>
                    </a:lnTo>
                    <a:lnTo>
                      <a:pt x="2735871" y="672416"/>
                    </a:lnTo>
                    <a:lnTo>
                      <a:pt x="0" y="672416"/>
                    </a:lnTo>
                    <a:close/>
                  </a:path>
                </a:pathLst>
              </a:custGeom>
              <a:solidFill>
                <a:srgbClr val="EFEFE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4DD1E314-9D5C-4B24-8E66-5FC9BEA6D5BA}"/>
                  </a:ext>
                </a:extLst>
              </p:cNvPr>
              <p:cNvSpPr/>
              <p:nvPr/>
            </p:nvSpPr>
            <p:spPr>
              <a:xfrm>
                <a:off x="3415479" y="1268206"/>
                <a:ext cx="2742532" cy="671440"/>
              </a:xfrm>
              <a:custGeom>
                <a:avLst/>
                <a:gdLst>
                  <a:gd name="connsiteX0" fmla="*/ 2735871 w 2735871"/>
                  <a:gd name="connsiteY0" fmla="*/ 553377 h 672415"/>
                  <a:gd name="connsiteX1" fmla="*/ 2616833 w 2735871"/>
                  <a:gd name="connsiteY1" fmla="*/ 672416 h 672415"/>
                  <a:gd name="connsiteX2" fmla="*/ 119039 w 2735871"/>
                  <a:gd name="connsiteY2" fmla="*/ 672416 h 672415"/>
                  <a:gd name="connsiteX3" fmla="*/ 0 w 2735871"/>
                  <a:gd name="connsiteY3" fmla="*/ 553377 h 672415"/>
                  <a:gd name="connsiteX4" fmla="*/ 0 w 2735871"/>
                  <a:gd name="connsiteY4" fmla="*/ 119039 h 672415"/>
                  <a:gd name="connsiteX5" fmla="*/ 119039 w 2735871"/>
                  <a:gd name="connsiteY5" fmla="*/ 0 h 672415"/>
                  <a:gd name="connsiteX6" fmla="*/ 2616784 w 2735871"/>
                  <a:gd name="connsiteY6" fmla="*/ 0 h 672415"/>
                  <a:gd name="connsiteX7" fmla="*/ 2735823 w 2735871"/>
                  <a:gd name="connsiteY7" fmla="*/ 119039 h 672415"/>
                  <a:gd name="connsiteX8" fmla="*/ 2735823 w 2735871"/>
                  <a:gd name="connsiteY8" fmla="*/ 553377 h 67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35871" h="672415">
                    <a:moveTo>
                      <a:pt x="2735871" y="553377"/>
                    </a:moveTo>
                    <a:cubicBezTo>
                      <a:pt x="2735871" y="618877"/>
                      <a:pt x="2682284" y="672416"/>
                      <a:pt x="2616833" y="672416"/>
                    </a:cubicBezTo>
                    <a:lnTo>
                      <a:pt x="119039" y="672416"/>
                    </a:lnTo>
                    <a:cubicBezTo>
                      <a:pt x="53539" y="672416"/>
                      <a:pt x="0" y="618829"/>
                      <a:pt x="0" y="553377"/>
                    </a:cubicBezTo>
                    <a:lnTo>
                      <a:pt x="0" y="119039"/>
                    </a:lnTo>
                    <a:cubicBezTo>
                      <a:pt x="0" y="53587"/>
                      <a:pt x="53587" y="0"/>
                      <a:pt x="119039" y="0"/>
                    </a:cubicBezTo>
                    <a:lnTo>
                      <a:pt x="2616784" y="0"/>
                    </a:lnTo>
                    <a:cubicBezTo>
                      <a:pt x="2682284" y="0"/>
                      <a:pt x="2735823" y="53587"/>
                      <a:pt x="2735823" y="119039"/>
                    </a:cubicBezTo>
                    <a:lnTo>
                      <a:pt x="2735823" y="553377"/>
                    </a:lnTo>
                    <a:close/>
                  </a:path>
                </a:pathLst>
              </a:custGeom>
              <a:solidFill>
                <a:srgbClr val="EFEFE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F4DCE409-2A70-4F94-BA3D-4DD9FAC5E563}"/>
                  </a:ext>
                </a:extLst>
              </p:cNvPr>
              <p:cNvSpPr/>
              <p:nvPr/>
            </p:nvSpPr>
            <p:spPr>
              <a:xfrm>
                <a:off x="576559" y="1348744"/>
                <a:ext cx="606192" cy="669328"/>
              </a:xfrm>
              <a:custGeom>
                <a:avLst/>
                <a:gdLst>
                  <a:gd name="connsiteX0" fmla="*/ 0 w 606192"/>
                  <a:gd name="connsiteY0" fmla="*/ 511510 h 669328"/>
                  <a:gd name="connsiteX1" fmla="*/ 126419 w 606192"/>
                  <a:gd name="connsiteY1" fmla="*/ 669329 h 669328"/>
                  <a:gd name="connsiteX2" fmla="*/ 436509 w 606192"/>
                  <a:gd name="connsiteY2" fmla="*/ 669329 h 669328"/>
                  <a:gd name="connsiteX3" fmla="*/ 606192 w 606192"/>
                  <a:gd name="connsiteY3" fmla="*/ 375445 h 669328"/>
                  <a:gd name="connsiteX4" fmla="*/ 436509 w 606192"/>
                  <a:gd name="connsiteY4" fmla="*/ 81562 h 669328"/>
                  <a:gd name="connsiteX5" fmla="*/ 104328 w 606192"/>
                  <a:gd name="connsiteY5" fmla="*/ 81562 h 669328"/>
                  <a:gd name="connsiteX6" fmla="*/ 81514 w 606192"/>
                  <a:gd name="connsiteY6" fmla="*/ 81562 h 669328"/>
                  <a:gd name="connsiteX7" fmla="*/ 0 w 606192"/>
                  <a:gd name="connsiteY7" fmla="*/ 0 h 669328"/>
                  <a:gd name="connsiteX8" fmla="*/ 0 w 606192"/>
                  <a:gd name="connsiteY8" fmla="*/ 511510 h 66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6192" h="669328">
                    <a:moveTo>
                      <a:pt x="0" y="511510"/>
                    </a:moveTo>
                    <a:cubicBezTo>
                      <a:pt x="0" y="598667"/>
                      <a:pt x="56626" y="669329"/>
                      <a:pt x="126419" y="669329"/>
                    </a:cubicBezTo>
                    <a:lnTo>
                      <a:pt x="436509" y="669329"/>
                    </a:lnTo>
                    <a:lnTo>
                      <a:pt x="606192" y="375445"/>
                    </a:lnTo>
                    <a:lnTo>
                      <a:pt x="436509" y="81562"/>
                    </a:lnTo>
                    <a:lnTo>
                      <a:pt x="104328" y="81562"/>
                    </a:lnTo>
                    <a:lnTo>
                      <a:pt x="81514" y="81562"/>
                    </a:lnTo>
                    <a:cubicBezTo>
                      <a:pt x="36512" y="81562"/>
                      <a:pt x="0" y="45050"/>
                      <a:pt x="0" y="0"/>
                    </a:cubicBezTo>
                    <a:lnTo>
                      <a:pt x="0" y="511510"/>
                    </a:lnTo>
                    <a:close/>
                  </a:path>
                </a:pathLst>
              </a:custGeom>
              <a:solidFill>
                <a:srgbClr val="E88121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E88121"/>
                  </a:solidFill>
                </a:endParaRPr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9B8D5125-2554-4305-A75C-686452E1CEF1}"/>
                  </a:ext>
                </a:extLst>
              </p:cNvPr>
              <p:cNvSpPr/>
              <p:nvPr/>
            </p:nvSpPr>
            <p:spPr>
              <a:xfrm>
                <a:off x="576559" y="1267231"/>
                <a:ext cx="104279" cy="163027"/>
              </a:xfrm>
              <a:custGeom>
                <a:avLst/>
                <a:gdLst>
                  <a:gd name="connsiteX0" fmla="*/ 0 w 104279"/>
                  <a:gd name="connsiteY0" fmla="*/ 81514 h 163027"/>
                  <a:gd name="connsiteX1" fmla="*/ 81514 w 104279"/>
                  <a:gd name="connsiteY1" fmla="*/ 163027 h 163027"/>
                  <a:gd name="connsiteX2" fmla="*/ 104280 w 104279"/>
                  <a:gd name="connsiteY2" fmla="*/ 163027 h 163027"/>
                  <a:gd name="connsiteX3" fmla="*/ 104280 w 104279"/>
                  <a:gd name="connsiteY3" fmla="*/ 0 h 163027"/>
                  <a:gd name="connsiteX4" fmla="*/ 81514 w 104279"/>
                  <a:gd name="connsiteY4" fmla="*/ 0 h 163027"/>
                  <a:gd name="connsiteX5" fmla="*/ 0 w 104279"/>
                  <a:gd name="connsiteY5" fmla="*/ 81514 h 163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279" h="163027">
                    <a:moveTo>
                      <a:pt x="0" y="81514"/>
                    </a:moveTo>
                    <a:cubicBezTo>
                      <a:pt x="0" y="126563"/>
                      <a:pt x="36512" y="163027"/>
                      <a:pt x="81514" y="163027"/>
                    </a:cubicBezTo>
                    <a:lnTo>
                      <a:pt x="104280" y="163027"/>
                    </a:lnTo>
                    <a:lnTo>
                      <a:pt x="104280" y="0"/>
                    </a:lnTo>
                    <a:lnTo>
                      <a:pt x="81514" y="0"/>
                    </a:lnTo>
                    <a:cubicBezTo>
                      <a:pt x="36512" y="0"/>
                      <a:pt x="0" y="36512"/>
                      <a:pt x="0" y="81514"/>
                    </a:cubicBezTo>
                    <a:close/>
                  </a:path>
                </a:pathLst>
              </a:custGeom>
              <a:solidFill>
                <a:srgbClr val="B15C07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188C98"/>
                  </a:solidFill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40AC8A1-0312-40E8-9704-444F501FF25C}"/>
                </a:ext>
              </a:extLst>
            </p:cNvPr>
            <p:cNvSpPr txBox="1"/>
            <p:nvPr/>
          </p:nvSpPr>
          <p:spPr>
            <a:xfrm>
              <a:off x="1041663" y="1407240"/>
              <a:ext cx="4111571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o-KR" altLang="en-US" sz="2500" dirty="0">
                  <a:solidFill>
                    <a:srgbClr val="E8812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직장 내 괴롭힘 사건 정식조사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4A7ED9-51F3-4E5B-B258-29A5F6FC9D76}"/>
                </a:ext>
              </a:extLst>
            </p:cNvPr>
            <p:cNvSpPr txBox="1"/>
            <p:nvPr/>
          </p:nvSpPr>
          <p:spPr>
            <a:xfrm>
              <a:off x="515810" y="1535268"/>
              <a:ext cx="599806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2100" dirty="0">
                  <a:solidFill>
                    <a:schemeClr val="bg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04</a:t>
              </a:r>
              <a:endParaRPr lang="ko-KR" altLang="en-US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3170025-4BE8-44E2-884F-EF50E189A60F}"/>
                </a:ext>
              </a:extLst>
            </p:cNvPr>
            <p:cNvSpPr txBox="1"/>
            <p:nvPr/>
          </p:nvSpPr>
          <p:spPr>
            <a:xfrm>
              <a:off x="625095" y="2426634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➊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정식조사 개시 결정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B745916-C650-4091-A3A2-2B92B6590A87}"/>
                </a:ext>
              </a:extLst>
            </p:cNvPr>
            <p:cNvSpPr txBox="1"/>
            <p:nvPr/>
          </p:nvSpPr>
          <p:spPr>
            <a:xfrm>
              <a:off x="848576" y="2806998"/>
              <a:ext cx="7611585" cy="20659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피해자가 취업규칙 등 회사 규정에 따라 정식조사를 원하는 경우</a:t>
              </a:r>
              <a:r>
                <a:rPr lang="en-US" altLang="ko-KR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또는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상담과정에서 피해자가 </a:t>
              </a: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정식</a:t>
              </a:r>
              <a:r>
                <a:rPr lang="en-US" altLang="ko-KR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조사를</a:t>
              </a:r>
              <a:r>
                <a:rPr lang="en-US" altLang="ko-KR" sz="1400" b="1" kern="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통한 해결을 요청한 경우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신속하게 조사 방향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조사범위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 대상 등을 결정함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b="1" kern="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조사팀</a:t>
              </a: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또는 조사위원회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를 통하여 정식조사를 실시해야 하며</a:t>
              </a: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피해자 보호를 위하여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심리상담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근무강도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변경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배치전환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유급휴가 등을 지원해야 함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2</a:t>
              </a: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차 피해를 방지하기 위해 직장 내 괴롭힘 사건</a:t>
              </a:r>
              <a:r>
                <a:rPr lang="en-US" altLang="ko-KR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처리 과정에서 상담자</a:t>
              </a:r>
              <a:r>
                <a:rPr lang="en-US" altLang="ko-KR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조사자 등은 피해자 및 관련자의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신원에 대하여 철저한 비밀유지 필요</a:t>
              </a:r>
            </a:p>
          </p:txBody>
        </p:sp>
        <p:grpSp>
          <p:nvGrpSpPr>
            <p:cNvPr id="18" name="그래픽 54">
              <a:extLst>
                <a:ext uri="{FF2B5EF4-FFF2-40B4-BE49-F238E27FC236}">
                  <a16:creationId xmlns:a16="http://schemas.microsoft.com/office/drawing/2014/main" id="{4640AB52-99BE-4BB1-8B5B-7764E116A819}"/>
                </a:ext>
              </a:extLst>
            </p:cNvPr>
            <p:cNvGrpSpPr/>
            <p:nvPr/>
          </p:nvGrpSpPr>
          <p:grpSpPr>
            <a:xfrm>
              <a:off x="622786" y="2905513"/>
              <a:ext cx="164699" cy="164700"/>
              <a:chOff x="602210" y="2270393"/>
              <a:chExt cx="164699" cy="164700"/>
            </a:xfrm>
          </p:grpSpPr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80879100-71CA-4439-877F-3632EA6D27CB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B9F7EEEB-BE69-4832-B383-54625377F8A9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403E231-F821-4047-BE28-05263085F408}"/>
                </a:ext>
              </a:extLst>
            </p:cNvPr>
            <p:cNvSpPr txBox="1"/>
            <p:nvPr/>
          </p:nvSpPr>
          <p:spPr>
            <a:xfrm>
              <a:off x="625095" y="2014454"/>
              <a:ext cx="7930228" cy="20992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en-US" altLang="ko-KR" sz="1000" kern="0" spc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※ </a:t>
              </a:r>
              <a:r>
                <a:rPr lang="ko-KR" altLang="en-US" sz="1000" kern="0" spc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「직장 내 괴롭힘 판단 및 예방 </a:t>
              </a:r>
              <a:r>
                <a:rPr lang="en-US" altLang="ko-KR" sz="1000" kern="0" spc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· </a:t>
              </a:r>
              <a:r>
                <a:rPr lang="ko-KR" altLang="en-US" sz="1000" kern="0" spc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대응 매뉴얼</a:t>
              </a:r>
              <a:r>
                <a:rPr lang="en-US" altLang="ko-KR" sz="1000" kern="0" spc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</a:t>
              </a:r>
              <a:r>
                <a:rPr lang="ko-KR" altLang="en-US" sz="1000" kern="0" spc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고용노동부 </a:t>
              </a:r>
              <a:r>
                <a:rPr lang="en-US" altLang="ko-KR" sz="1000" kern="0" spc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2019.2.)</a:t>
              </a:r>
              <a:r>
                <a:rPr lang="ko-KR" altLang="en-US" sz="1000" kern="0" spc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」 및 「직장 내 성희롱 예방</a:t>
              </a:r>
              <a:r>
                <a:rPr lang="en-US" altLang="ko-KR" sz="1000" kern="0" spc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000" kern="0" spc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대응 매뉴얼</a:t>
              </a:r>
              <a:r>
                <a:rPr lang="en-US" altLang="ko-KR" sz="1000" kern="0" spc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</a:t>
              </a:r>
              <a:r>
                <a:rPr lang="ko-KR" altLang="en-US" sz="1000" kern="0" spc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고용노동부 </a:t>
              </a:r>
              <a:r>
                <a:rPr lang="en-US" altLang="ko-KR" sz="1000" kern="0" spc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2020.2)</a:t>
              </a:r>
              <a:r>
                <a:rPr lang="ko-KR" altLang="en-US" sz="1000" kern="0" spc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」 참고</a:t>
              </a:r>
              <a:endParaRPr lang="ko-KR" altLang="en-US" sz="1000" kern="0" spc="0" dirty="0">
                <a:effectLst/>
                <a:latin typeface="바탕" panose="02030600000101010101" pitchFamily="18" charset="-127"/>
              </a:endParaRPr>
            </a:p>
          </p:txBody>
        </p:sp>
        <p:grpSp>
          <p:nvGrpSpPr>
            <p:cNvPr id="41" name="그래픽 54">
              <a:extLst>
                <a:ext uri="{FF2B5EF4-FFF2-40B4-BE49-F238E27FC236}">
                  <a16:creationId xmlns:a16="http://schemas.microsoft.com/office/drawing/2014/main" id="{2CBB8399-CEF9-4BE4-868C-CF2659A1D68D}"/>
                </a:ext>
              </a:extLst>
            </p:cNvPr>
            <p:cNvGrpSpPr/>
            <p:nvPr/>
          </p:nvGrpSpPr>
          <p:grpSpPr>
            <a:xfrm>
              <a:off x="622786" y="3621645"/>
              <a:ext cx="164699" cy="164700"/>
              <a:chOff x="602210" y="2270393"/>
              <a:chExt cx="164699" cy="164700"/>
            </a:xfrm>
          </p:grpSpPr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CE033267-00D5-4719-B353-394D5DA23B70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020EE680-C4A3-41CB-B461-848418BEAD25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4" name="그래픽 54">
              <a:extLst>
                <a:ext uri="{FF2B5EF4-FFF2-40B4-BE49-F238E27FC236}">
                  <a16:creationId xmlns:a16="http://schemas.microsoft.com/office/drawing/2014/main" id="{8E5A4E67-7CD5-49F3-9C57-7F72A9E31768}"/>
                </a:ext>
              </a:extLst>
            </p:cNvPr>
            <p:cNvGrpSpPr/>
            <p:nvPr/>
          </p:nvGrpSpPr>
          <p:grpSpPr>
            <a:xfrm>
              <a:off x="622786" y="4337777"/>
              <a:ext cx="164699" cy="164700"/>
              <a:chOff x="602210" y="2270393"/>
              <a:chExt cx="164699" cy="164700"/>
            </a:xfrm>
          </p:grpSpPr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6DC23868-CE7A-4BC7-A71B-E6259153CBD1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549573E7-4760-436F-8DC1-05231E4953F4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160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직사각형 33">
            <a:extLst>
              <a:ext uri="{FF2B5EF4-FFF2-40B4-BE49-F238E27FC236}">
                <a16:creationId xmlns:a16="http://schemas.microsoft.com/office/drawing/2014/main" id="{0AA7D37D-18EF-4EF2-9A20-D6691009135B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5284BE64-468F-4EFE-AD74-12B9106B6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3CCC009-69F7-4EB5-8D44-2C1068AE7223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0F269A-8C41-4974-9DD1-7F696678FA2A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DC002517-0C2C-44E0-927E-A753102CC2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35" name="직사각형 34">
            <a:extLst>
              <a:ext uri="{FF2B5EF4-FFF2-40B4-BE49-F238E27FC236}">
                <a16:creationId xmlns:a16="http://schemas.microsoft.com/office/drawing/2014/main" id="{8252E675-0DAF-485B-AF07-58E52B3AE91E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98C35FD-81B2-411E-8CF0-6B21B3321233}"/>
              </a:ext>
            </a:extLst>
          </p:cNvPr>
          <p:cNvGrpSpPr/>
          <p:nvPr/>
        </p:nvGrpSpPr>
        <p:grpSpPr>
          <a:xfrm>
            <a:off x="515810" y="1321200"/>
            <a:ext cx="8242002" cy="4105419"/>
            <a:chOff x="515810" y="1340768"/>
            <a:chExt cx="8242002" cy="410541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AA3A04-4BD6-4D2B-9F10-B59160D87FD7}"/>
                </a:ext>
              </a:extLst>
            </p:cNvPr>
            <p:cNvSpPr txBox="1"/>
            <p:nvPr/>
          </p:nvSpPr>
          <p:spPr>
            <a:xfrm>
              <a:off x="827584" y="2132856"/>
              <a:ext cx="7610400" cy="6145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1016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‘직장 내 </a:t>
              </a:r>
              <a:r>
                <a:rPr lang="ko-KR" altLang="en-US" sz="1400" b="1" kern="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괴롭힘’</a:t>
              </a:r>
              <a:r>
                <a:rPr lang="ko-KR" altLang="en-US" sz="1400" kern="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이란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사용자 또는 근로자가 직장에서의 지위 또는 관계 등의 우위를 이용하여 업무상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적정범위를</a:t>
              </a:r>
              <a:r>
                <a:rPr lang="en-US" altLang="ko-KR" sz="1400" kern="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넘어 신체적 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·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정신적 고통을 주거나 근무환경을 악화시키는 행위</a:t>
              </a:r>
              <a:endParaRPr lang="ko-KR" altLang="en-US" sz="1400" dirty="0"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pic>
          <p:nvPicPr>
            <p:cNvPr id="26" name="그래픽 25">
              <a:extLst>
                <a:ext uri="{FF2B5EF4-FFF2-40B4-BE49-F238E27FC236}">
                  <a16:creationId xmlns:a16="http://schemas.microsoft.com/office/drawing/2014/main" id="{892A4A0E-AFFD-49B8-8E5D-A417D9B6B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602210" y="2224432"/>
              <a:ext cx="162000" cy="162000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D8262F7-D046-4655-B651-7348485792EF}"/>
                </a:ext>
              </a:extLst>
            </p:cNvPr>
            <p:cNvSpPr txBox="1"/>
            <p:nvPr/>
          </p:nvSpPr>
          <p:spPr>
            <a:xfrm>
              <a:off x="827584" y="2797994"/>
              <a:ext cx="7776864" cy="3285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R="0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spc="-7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spc="-7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괴롭힘의 범주 내에는 </a:t>
              </a:r>
              <a:r>
                <a:rPr lang="ko-KR" altLang="en-US" sz="1400" b="1" kern="0" spc="-7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여성비하 행동</a:t>
              </a:r>
              <a:r>
                <a:rPr lang="en-US" altLang="ko-KR" sz="1400" b="1" kern="0" spc="-7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b="1" kern="0" spc="-7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고정 관념적 성역할 강요</a:t>
              </a:r>
              <a:r>
                <a:rPr lang="en-US" altLang="ko-KR" sz="1400" b="1" kern="0" spc="-7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b="1" kern="0" spc="-7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성 정체성 등에 근거한 성적 괴롭힘도 포함</a:t>
              </a:r>
              <a:r>
                <a:rPr lang="ko-KR" altLang="en-US" sz="1400" kern="0" spc="-7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됨</a:t>
              </a:r>
              <a:endParaRPr lang="en-US" altLang="ko-KR" sz="1400" kern="0" spc="-70" dirty="0"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E2EB66B-3675-4E2B-8C1B-0C5EB472F194}"/>
                </a:ext>
              </a:extLst>
            </p:cNvPr>
            <p:cNvSpPr txBox="1"/>
            <p:nvPr/>
          </p:nvSpPr>
          <p:spPr>
            <a:xfrm>
              <a:off x="827584" y="3437891"/>
              <a:ext cx="7930228" cy="32855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0" marR="0" indent="1016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괴롭힘과 직장 내 성희롱의 관계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A403AA1-0322-4258-B6B6-BB32C2ED7F72}"/>
                </a:ext>
              </a:extLst>
            </p:cNvPr>
            <p:cNvSpPr txBox="1"/>
            <p:nvPr/>
          </p:nvSpPr>
          <p:spPr>
            <a:xfrm>
              <a:off x="827584" y="3862164"/>
              <a:ext cx="7610400" cy="15840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1016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성희롱은 성적 </a:t>
              </a:r>
              <a:r>
                <a:rPr lang="ko-KR" altLang="en-US" sz="1400" kern="0" dirty="0" err="1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괴롭힘으로서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직장 내 괴롭힘에 해당됨</a:t>
              </a:r>
            </a:p>
            <a:p>
              <a:pPr marR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개별법에 직장 내 괴롭힘과 직장 내 성희롱을 각각 규정하고 있으며</a:t>
              </a: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성적 언동이 문제된 사안이라면</a:t>
              </a: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  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남녀고용 평등법을 우선 적용함 </a:t>
              </a:r>
            </a:p>
            <a:p>
              <a:pPr marR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다만</a:t>
              </a: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여성비하 행동</a:t>
              </a: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성역할 강요 등 ‘젠더</a:t>
              </a: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(gender)’ 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괴롭힘은 직장 내 성희롱에는 해당하지 않을 수</a:t>
              </a: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  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있으나</a:t>
              </a:r>
              <a:r>
                <a:rPr lang="en-US" altLang="ko-KR" sz="1400" kern="0" dirty="0"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경우에 따라서는 직장 내 괴롭힘에는 해당될 수 있음</a:t>
              </a:r>
            </a:p>
          </p:txBody>
        </p:sp>
        <p:grpSp>
          <p:nvGrpSpPr>
            <p:cNvPr id="46" name="그래픽 44">
              <a:extLst>
                <a:ext uri="{FF2B5EF4-FFF2-40B4-BE49-F238E27FC236}">
                  <a16:creationId xmlns:a16="http://schemas.microsoft.com/office/drawing/2014/main" id="{525E9046-444C-41CF-957D-24CAB89BEABB}"/>
                </a:ext>
              </a:extLst>
            </p:cNvPr>
            <p:cNvGrpSpPr/>
            <p:nvPr/>
          </p:nvGrpSpPr>
          <p:grpSpPr>
            <a:xfrm>
              <a:off x="539552" y="1340768"/>
              <a:ext cx="3284977" cy="615935"/>
              <a:chOff x="576559" y="1267231"/>
              <a:chExt cx="4004472" cy="750841"/>
            </a:xfrm>
          </p:grpSpPr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2FD3B268-01F4-4D74-9E77-0236DA6149C3}"/>
                  </a:ext>
                </a:extLst>
              </p:cNvPr>
              <p:cNvSpPr/>
              <p:nvPr/>
            </p:nvSpPr>
            <p:spPr>
              <a:xfrm>
                <a:off x="680886" y="1267231"/>
                <a:ext cx="2735871" cy="672415"/>
              </a:xfrm>
              <a:custGeom>
                <a:avLst/>
                <a:gdLst>
                  <a:gd name="connsiteX0" fmla="*/ 0 w 2735871"/>
                  <a:gd name="connsiteY0" fmla="*/ 0 h 672415"/>
                  <a:gd name="connsiteX1" fmla="*/ 2735871 w 2735871"/>
                  <a:gd name="connsiteY1" fmla="*/ 0 h 672415"/>
                  <a:gd name="connsiteX2" fmla="*/ 2735871 w 2735871"/>
                  <a:gd name="connsiteY2" fmla="*/ 672416 h 672415"/>
                  <a:gd name="connsiteX3" fmla="*/ 0 w 2735871"/>
                  <a:gd name="connsiteY3" fmla="*/ 672416 h 67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5871" h="672415">
                    <a:moveTo>
                      <a:pt x="0" y="0"/>
                    </a:moveTo>
                    <a:lnTo>
                      <a:pt x="2735871" y="0"/>
                    </a:lnTo>
                    <a:lnTo>
                      <a:pt x="2735871" y="672416"/>
                    </a:lnTo>
                    <a:lnTo>
                      <a:pt x="0" y="672416"/>
                    </a:lnTo>
                    <a:close/>
                  </a:path>
                </a:pathLst>
              </a:custGeom>
              <a:solidFill>
                <a:srgbClr val="EFEFE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28CF0658-092E-4EC3-BC2B-8C07BD9C2A49}"/>
                  </a:ext>
                </a:extLst>
              </p:cNvPr>
              <p:cNvSpPr/>
              <p:nvPr/>
            </p:nvSpPr>
            <p:spPr>
              <a:xfrm>
                <a:off x="1838499" y="1268206"/>
                <a:ext cx="2742532" cy="671440"/>
              </a:xfrm>
              <a:custGeom>
                <a:avLst/>
                <a:gdLst>
                  <a:gd name="connsiteX0" fmla="*/ 2735871 w 2735871"/>
                  <a:gd name="connsiteY0" fmla="*/ 553377 h 672415"/>
                  <a:gd name="connsiteX1" fmla="*/ 2616833 w 2735871"/>
                  <a:gd name="connsiteY1" fmla="*/ 672416 h 672415"/>
                  <a:gd name="connsiteX2" fmla="*/ 119039 w 2735871"/>
                  <a:gd name="connsiteY2" fmla="*/ 672416 h 672415"/>
                  <a:gd name="connsiteX3" fmla="*/ 0 w 2735871"/>
                  <a:gd name="connsiteY3" fmla="*/ 553377 h 672415"/>
                  <a:gd name="connsiteX4" fmla="*/ 0 w 2735871"/>
                  <a:gd name="connsiteY4" fmla="*/ 119039 h 672415"/>
                  <a:gd name="connsiteX5" fmla="*/ 119039 w 2735871"/>
                  <a:gd name="connsiteY5" fmla="*/ 0 h 672415"/>
                  <a:gd name="connsiteX6" fmla="*/ 2616784 w 2735871"/>
                  <a:gd name="connsiteY6" fmla="*/ 0 h 672415"/>
                  <a:gd name="connsiteX7" fmla="*/ 2735823 w 2735871"/>
                  <a:gd name="connsiteY7" fmla="*/ 119039 h 672415"/>
                  <a:gd name="connsiteX8" fmla="*/ 2735823 w 2735871"/>
                  <a:gd name="connsiteY8" fmla="*/ 553377 h 67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35871" h="672415">
                    <a:moveTo>
                      <a:pt x="2735871" y="553377"/>
                    </a:moveTo>
                    <a:cubicBezTo>
                      <a:pt x="2735871" y="618877"/>
                      <a:pt x="2682284" y="672416"/>
                      <a:pt x="2616833" y="672416"/>
                    </a:cubicBezTo>
                    <a:lnTo>
                      <a:pt x="119039" y="672416"/>
                    </a:lnTo>
                    <a:cubicBezTo>
                      <a:pt x="53539" y="672416"/>
                      <a:pt x="0" y="618829"/>
                      <a:pt x="0" y="553377"/>
                    </a:cubicBezTo>
                    <a:lnTo>
                      <a:pt x="0" y="119039"/>
                    </a:lnTo>
                    <a:cubicBezTo>
                      <a:pt x="0" y="53587"/>
                      <a:pt x="53587" y="0"/>
                      <a:pt x="119039" y="0"/>
                    </a:cubicBezTo>
                    <a:lnTo>
                      <a:pt x="2616784" y="0"/>
                    </a:lnTo>
                    <a:cubicBezTo>
                      <a:pt x="2682284" y="0"/>
                      <a:pt x="2735823" y="53587"/>
                      <a:pt x="2735823" y="119039"/>
                    </a:cubicBezTo>
                    <a:lnTo>
                      <a:pt x="2735823" y="553377"/>
                    </a:lnTo>
                    <a:close/>
                  </a:path>
                </a:pathLst>
              </a:custGeom>
              <a:solidFill>
                <a:srgbClr val="EFEFE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E753E2E9-EB69-499B-A518-FC72E8A58898}"/>
                  </a:ext>
                </a:extLst>
              </p:cNvPr>
              <p:cNvSpPr/>
              <p:nvPr/>
            </p:nvSpPr>
            <p:spPr>
              <a:xfrm>
                <a:off x="576559" y="1348744"/>
                <a:ext cx="606192" cy="669328"/>
              </a:xfrm>
              <a:custGeom>
                <a:avLst/>
                <a:gdLst>
                  <a:gd name="connsiteX0" fmla="*/ 0 w 606192"/>
                  <a:gd name="connsiteY0" fmla="*/ 511510 h 669328"/>
                  <a:gd name="connsiteX1" fmla="*/ 126419 w 606192"/>
                  <a:gd name="connsiteY1" fmla="*/ 669329 h 669328"/>
                  <a:gd name="connsiteX2" fmla="*/ 436509 w 606192"/>
                  <a:gd name="connsiteY2" fmla="*/ 669329 h 669328"/>
                  <a:gd name="connsiteX3" fmla="*/ 606192 w 606192"/>
                  <a:gd name="connsiteY3" fmla="*/ 375445 h 669328"/>
                  <a:gd name="connsiteX4" fmla="*/ 436509 w 606192"/>
                  <a:gd name="connsiteY4" fmla="*/ 81562 h 669328"/>
                  <a:gd name="connsiteX5" fmla="*/ 104328 w 606192"/>
                  <a:gd name="connsiteY5" fmla="*/ 81562 h 669328"/>
                  <a:gd name="connsiteX6" fmla="*/ 81514 w 606192"/>
                  <a:gd name="connsiteY6" fmla="*/ 81562 h 669328"/>
                  <a:gd name="connsiteX7" fmla="*/ 0 w 606192"/>
                  <a:gd name="connsiteY7" fmla="*/ 0 h 669328"/>
                  <a:gd name="connsiteX8" fmla="*/ 0 w 606192"/>
                  <a:gd name="connsiteY8" fmla="*/ 511510 h 66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6192" h="669328">
                    <a:moveTo>
                      <a:pt x="0" y="511510"/>
                    </a:moveTo>
                    <a:cubicBezTo>
                      <a:pt x="0" y="598667"/>
                      <a:pt x="56626" y="669329"/>
                      <a:pt x="126419" y="669329"/>
                    </a:cubicBezTo>
                    <a:lnTo>
                      <a:pt x="436509" y="669329"/>
                    </a:lnTo>
                    <a:lnTo>
                      <a:pt x="606192" y="375445"/>
                    </a:lnTo>
                    <a:lnTo>
                      <a:pt x="436509" y="81562"/>
                    </a:lnTo>
                    <a:lnTo>
                      <a:pt x="104328" y="81562"/>
                    </a:lnTo>
                    <a:lnTo>
                      <a:pt x="81514" y="81562"/>
                    </a:lnTo>
                    <a:cubicBezTo>
                      <a:pt x="36512" y="81562"/>
                      <a:pt x="0" y="45050"/>
                      <a:pt x="0" y="0"/>
                    </a:cubicBezTo>
                    <a:lnTo>
                      <a:pt x="0" y="511510"/>
                    </a:lnTo>
                    <a:close/>
                  </a:path>
                </a:pathLst>
              </a:custGeom>
              <a:solidFill>
                <a:srgbClr val="7A82B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793A316E-38D5-465C-8C3D-000313109213}"/>
                  </a:ext>
                </a:extLst>
              </p:cNvPr>
              <p:cNvSpPr/>
              <p:nvPr/>
            </p:nvSpPr>
            <p:spPr>
              <a:xfrm>
                <a:off x="576559" y="1267231"/>
                <a:ext cx="104279" cy="163027"/>
              </a:xfrm>
              <a:custGeom>
                <a:avLst/>
                <a:gdLst>
                  <a:gd name="connsiteX0" fmla="*/ 0 w 104279"/>
                  <a:gd name="connsiteY0" fmla="*/ 81514 h 163027"/>
                  <a:gd name="connsiteX1" fmla="*/ 81514 w 104279"/>
                  <a:gd name="connsiteY1" fmla="*/ 163027 h 163027"/>
                  <a:gd name="connsiteX2" fmla="*/ 104280 w 104279"/>
                  <a:gd name="connsiteY2" fmla="*/ 163027 h 163027"/>
                  <a:gd name="connsiteX3" fmla="*/ 104280 w 104279"/>
                  <a:gd name="connsiteY3" fmla="*/ 0 h 163027"/>
                  <a:gd name="connsiteX4" fmla="*/ 81514 w 104279"/>
                  <a:gd name="connsiteY4" fmla="*/ 0 h 163027"/>
                  <a:gd name="connsiteX5" fmla="*/ 0 w 104279"/>
                  <a:gd name="connsiteY5" fmla="*/ 81514 h 163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279" h="163027">
                    <a:moveTo>
                      <a:pt x="0" y="81514"/>
                    </a:moveTo>
                    <a:cubicBezTo>
                      <a:pt x="0" y="126563"/>
                      <a:pt x="36512" y="163027"/>
                      <a:pt x="81514" y="163027"/>
                    </a:cubicBezTo>
                    <a:lnTo>
                      <a:pt x="104280" y="163027"/>
                    </a:lnTo>
                    <a:lnTo>
                      <a:pt x="104280" y="0"/>
                    </a:lnTo>
                    <a:lnTo>
                      <a:pt x="81514" y="0"/>
                    </a:lnTo>
                    <a:cubicBezTo>
                      <a:pt x="36512" y="0"/>
                      <a:pt x="0" y="36512"/>
                      <a:pt x="0" y="81514"/>
                    </a:cubicBezTo>
                    <a:close/>
                  </a:path>
                </a:pathLst>
              </a:custGeom>
              <a:solidFill>
                <a:srgbClr val="43418A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443340E-22F7-46DF-9AAE-FBC774C4CB0D}"/>
                </a:ext>
              </a:extLst>
            </p:cNvPr>
            <p:cNvSpPr txBox="1"/>
            <p:nvPr/>
          </p:nvSpPr>
          <p:spPr>
            <a:xfrm>
              <a:off x="1041663" y="1407240"/>
              <a:ext cx="3315961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o-KR" altLang="en-US" sz="2500" dirty="0">
                  <a:solidFill>
                    <a:srgbClr val="7A82BF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직장 내 괴롭힘 정의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16DEDF9-B0DF-4009-A5CE-45D6C6BE67E3}"/>
                </a:ext>
              </a:extLst>
            </p:cNvPr>
            <p:cNvSpPr txBox="1"/>
            <p:nvPr/>
          </p:nvSpPr>
          <p:spPr>
            <a:xfrm>
              <a:off x="515810" y="1535268"/>
              <a:ext cx="599806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2100" dirty="0">
                  <a:solidFill>
                    <a:schemeClr val="bg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01</a:t>
              </a:r>
              <a:endParaRPr lang="ko-KR" altLang="en-US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endParaRPr>
            </a:p>
          </p:txBody>
        </p:sp>
        <p:pic>
          <p:nvPicPr>
            <p:cNvPr id="55" name="그래픽 54">
              <a:extLst>
                <a:ext uri="{FF2B5EF4-FFF2-40B4-BE49-F238E27FC236}">
                  <a16:creationId xmlns:a16="http://schemas.microsoft.com/office/drawing/2014/main" id="{49F9E6F2-E5A3-402F-93BD-599F037A3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602210" y="3568847"/>
              <a:ext cx="162000" cy="16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70703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FAEE612-C412-473D-93BD-A2BEDED04C93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05888A4-9420-4465-A192-533FF8B2011B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EA857497-E25F-4EFB-8BB9-3DE6010315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E4CBB5-1247-46C1-B59A-0696E8F9ABF3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F7714E-AB0E-405D-B029-F548C5CA7C71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294E9FE1-ADD5-4F09-834C-E9CE98E0C4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39" name="그룹 38">
            <a:extLst>
              <a:ext uri="{FF2B5EF4-FFF2-40B4-BE49-F238E27FC236}">
                <a16:creationId xmlns:a16="http://schemas.microsoft.com/office/drawing/2014/main" id="{073F9716-E853-418B-830D-187D2E0BEF61}"/>
              </a:ext>
            </a:extLst>
          </p:cNvPr>
          <p:cNvGrpSpPr/>
          <p:nvPr/>
        </p:nvGrpSpPr>
        <p:grpSpPr>
          <a:xfrm>
            <a:off x="622786" y="1198800"/>
            <a:ext cx="7932537" cy="5078189"/>
            <a:chOff x="622786" y="1211128"/>
            <a:chExt cx="7932537" cy="50781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9CD70E-535F-4306-969A-21829CAFB600}"/>
                </a:ext>
              </a:extLst>
            </p:cNvPr>
            <p:cNvSpPr txBox="1"/>
            <p:nvPr/>
          </p:nvSpPr>
          <p:spPr>
            <a:xfrm>
              <a:off x="625095" y="1211128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spc="-5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➋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 err="1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조사팀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또는 조사위원회 정식조사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6D8FCE4-DDFE-4B14-A33E-2668CC839E7A}"/>
                </a:ext>
              </a:extLst>
            </p:cNvPr>
            <p:cNvSpPr txBox="1"/>
            <p:nvPr/>
          </p:nvSpPr>
          <p:spPr>
            <a:xfrm>
              <a:off x="848576" y="1591492"/>
              <a:ext cx="7611585" cy="46978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77470" algn="l"/>
                </a:tabLs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조사방향</a:t>
              </a:r>
              <a:r>
                <a:rPr lang="en-US" altLang="ko-KR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범위</a:t>
              </a:r>
              <a:r>
                <a:rPr lang="en-US" altLang="ko-KR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대상 </a:t>
              </a:r>
              <a:r>
                <a:rPr lang="en-US" altLang="ko-KR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: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피해자의 요청으로 진행되는 만큼 신속하게 결정하여 조사에 착수함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  <a:tabLst>
                  <a:tab pos="77470" algn="l"/>
                </a:tabLs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10160" marR="0" indent="-1016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조사기간</a:t>
              </a:r>
              <a:r>
                <a:rPr lang="en-US" altLang="ko-KR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조사자</a:t>
              </a:r>
              <a:r>
                <a:rPr lang="en-US" altLang="ko-KR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조사위원회 구성</a:t>
              </a:r>
              <a:r>
                <a:rPr lang="ko-KR" altLang="en-US" sz="1400" b="1" kern="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en-US" altLang="ko-KR" sz="1400" b="1" kern="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:</a:t>
              </a:r>
              <a:r>
                <a:rPr lang="ko-KR" altLang="en-US" sz="1400" b="1" kern="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취업규칙으로 규범화되어 사전에 주지되어 있어야 함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  <a:tabLst>
                  <a:tab pos="77470" algn="l"/>
                </a:tabLs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10160" marR="0" indent="-1016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조사위원회를 통해 조사하는 경우 </a:t>
              </a:r>
              <a:r>
                <a:rPr lang="en-US" altLang="ko-KR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: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위원장은 지체 없이 조사위원회를 구성하여 사건을 처리함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  <a:tabLst>
                  <a:tab pos="77470" algn="l"/>
                </a:tabLs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10160" marR="0" indent="-1016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조사자의 중립성과 전문역량 확보 </a:t>
              </a: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R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당사자와 직원들 사이에 조사과정 및 처리가 공정하고 전문적으로 신속하게 진행된다는 신뢰감을 형성</a:t>
              </a:r>
              <a:endPara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  <a:tabLst>
                  <a:tab pos="77470" algn="l"/>
                </a:tabLs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10160" marR="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사건조사와 처리</a:t>
              </a: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10160" marR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spc="-10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인사</a:t>
              </a:r>
              <a:r>
                <a:rPr lang="en-US" altLang="ko-KR" sz="1400" kern="0" spc="-10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kern="0" spc="-10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법무</a:t>
              </a:r>
              <a:r>
                <a:rPr lang="en-US" altLang="ko-KR" sz="1400" kern="0" spc="-10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kern="0" spc="-10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감사팀</a:t>
              </a:r>
              <a:r>
                <a:rPr lang="ko-KR" altLang="en-US" sz="1400" kern="0" spc="-10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등에서 수행하나</a:t>
              </a:r>
              <a:r>
                <a:rPr lang="en-US" altLang="ko-KR" sz="1400" kern="0" spc="-10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10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조사자 단독으로 해결하기 힘들 경우 위원회나 외부전문가를 통해 처리</a:t>
              </a:r>
              <a:endParaRPr lang="en-US" altLang="ko-KR" sz="1400" kern="0" spc="-10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10160" marR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300" kern="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     </a:t>
              </a:r>
              <a:r>
                <a:rPr lang="en-US" altLang="ko-KR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</a:t>
              </a:r>
              <a:r>
                <a:rPr lang="ko-KR" altLang="en-US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사안에 따라 노조 대표</a:t>
              </a:r>
              <a:r>
                <a:rPr lang="en-US" altLang="ko-KR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노사협의회 위원 참여가능</a:t>
              </a:r>
              <a:r>
                <a:rPr lang="en-US" altLang="ko-KR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)</a:t>
              </a: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  <a:tabLst>
                  <a:tab pos="77470" algn="l"/>
                </a:tabLs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비밀유지</a:t>
              </a: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R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조사자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위원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)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는 비밀유지 서약서를 작성하고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조사내용에 대해 비밀을 유지</a:t>
              </a:r>
            </a:p>
            <a:p>
              <a:pPr marL="0" marR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  (</a:t>
              </a:r>
              <a:r>
                <a:rPr lang="ko-KR" altLang="en-US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피조사자도 서약서를 작성</a:t>
              </a:r>
              <a:r>
                <a:rPr lang="en-US" altLang="ko-KR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 시작 전 조사자</a:t>
              </a:r>
              <a:r>
                <a:rPr lang="en-US" altLang="ko-KR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</a:t>
              </a:r>
              <a:r>
                <a:rPr lang="ko-KR" altLang="en-US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위원</a:t>
              </a:r>
              <a:r>
                <a:rPr lang="en-US" altLang="ko-KR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)</a:t>
              </a:r>
              <a:r>
                <a:rPr lang="ko-KR" altLang="en-US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가 비밀유지에 대해 충분히 설명</a:t>
              </a:r>
              <a:r>
                <a:rPr lang="en-US" altLang="ko-KR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)</a:t>
              </a: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  <a:tabLst>
                  <a:tab pos="77470" algn="l"/>
                </a:tabLs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 조치</a:t>
              </a: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피해자의 요청사항을 확인하여 조사기간 동안 근무 장소를 변경하거나 휴가를 부여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300" kern="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    </a:t>
              </a:r>
              <a:r>
                <a:rPr lang="en-US" altLang="ko-KR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</a:t>
              </a:r>
              <a:r>
                <a:rPr lang="ko-KR" altLang="en-US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단</a:t>
              </a:r>
              <a:r>
                <a:rPr lang="en-US" altLang="ko-KR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피해자의 의사에 반하는 조치는 하지 않음</a:t>
              </a:r>
              <a:r>
                <a:rPr lang="en-US" altLang="ko-KR" sz="13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)</a:t>
              </a:r>
              <a:endParaRPr lang="ko-KR" altLang="en-US" sz="13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grpSp>
          <p:nvGrpSpPr>
            <p:cNvPr id="17" name="그래픽 54">
              <a:extLst>
                <a:ext uri="{FF2B5EF4-FFF2-40B4-BE49-F238E27FC236}">
                  <a16:creationId xmlns:a16="http://schemas.microsoft.com/office/drawing/2014/main" id="{8B6A3BFD-DC57-42BE-B056-862C4992D45F}"/>
                </a:ext>
              </a:extLst>
            </p:cNvPr>
            <p:cNvGrpSpPr/>
            <p:nvPr/>
          </p:nvGrpSpPr>
          <p:grpSpPr>
            <a:xfrm>
              <a:off x="622786" y="1690007"/>
              <a:ext cx="164699" cy="164700"/>
              <a:chOff x="602210" y="2270393"/>
              <a:chExt cx="164699" cy="164700"/>
            </a:xfrm>
          </p:grpSpPr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0CBEFD2E-CC5C-422C-9703-94F6E8E8B614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AB48CABE-0023-4F38-B103-00E3C9A56F17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1" name="그래픽 54">
              <a:extLst>
                <a:ext uri="{FF2B5EF4-FFF2-40B4-BE49-F238E27FC236}">
                  <a16:creationId xmlns:a16="http://schemas.microsoft.com/office/drawing/2014/main" id="{82A219DF-6D49-4B39-B7B8-7CB61CB1BCB8}"/>
                </a:ext>
              </a:extLst>
            </p:cNvPr>
            <p:cNvGrpSpPr/>
            <p:nvPr/>
          </p:nvGrpSpPr>
          <p:grpSpPr>
            <a:xfrm>
              <a:off x="622786" y="2090749"/>
              <a:ext cx="164699" cy="164700"/>
              <a:chOff x="602210" y="2270393"/>
              <a:chExt cx="164699" cy="164700"/>
            </a:xfrm>
          </p:grpSpPr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466D6225-3CCE-4C58-8F64-BACCF2472B79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096D1446-A9AF-477E-BC0A-F589710A329E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4" name="그래픽 54">
              <a:extLst>
                <a:ext uri="{FF2B5EF4-FFF2-40B4-BE49-F238E27FC236}">
                  <a16:creationId xmlns:a16="http://schemas.microsoft.com/office/drawing/2014/main" id="{E5C70FFD-29BF-48EB-A4F1-9AFB3B525E8C}"/>
                </a:ext>
              </a:extLst>
            </p:cNvPr>
            <p:cNvGrpSpPr/>
            <p:nvPr/>
          </p:nvGrpSpPr>
          <p:grpSpPr>
            <a:xfrm>
              <a:off x="622786" y="2495280"/>
              <a:ext cx="164699" cy="164700"/>
              <a:chOff x="602210" y="2270393"/>
              <a:chExt cx="164699" cy="164700"/>
            </a:xfrm>
          </p:grpSpPr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A207FFC3-A58B-4D70-A840-2FA9683D0DC8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C9667669-2182-4A99-BD7D-298E2317A922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7" name="그래픽 54">
              <a:extLst>
                <a:ext uri="{FF2B5EF4-FFF2-40B4-BE49-F238E27FC236}">
                  <a16:creationId xmlns:a16="http://schemas.microsoft.com/office/drawing/2014/main" id="{6C6EBFC7-5BEB-458D-BA09-746BBC3DF337}"/>
                </a:ext>
              </a:extLst>
            </p:cNvPr>
            <p:cNvGrpSpPr/>
            <p:nvPr/>
          </p:nvGrpSpPr>
          <p:grpSpPr>
            <a:xfrm>
              <a:off x="622786" y="2896022"/>
              <a:ext cx="164699" cy="164700"/>
              <a:chOff x="602210" y="2270393"/>
              <a:chExt cx="164699" cy="164700"/>
            </a:xfrm>
          </p:grpSpPr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140FC076-0C96-475B-94EA-3DBD4C02217B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908B0EED-FE23-453B-BAD4-57ACB36F782F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0" name="그래픽 54">
              <a:extLst>
                <a:ext uri="{FF2B5EF4-FFF2-40B4-BE49-F238E27FC236}">
                  <a16:creationId xmlns:a16="http://schemas.microsoft.com/office/drawing/2014/main" id="{D14E5181-5EC2-45D7-A88F-B015940915A7}"/>
                </a:ext>
              </a:extLst>
            </p:cNvPr>
            <p:cNvGrpSpPr/>
            <p:nvPr/>
          </p:nvGrpSpPr>
          <p:grpSpPr>
            <a:xfrm>
              <a:off x="622786" y="3552332"/>
              <a:ext cx="164699" cy="164700"/>
              <a:chOff x="602210" y="2270393"/>
              <a:chExt cx="164699" cy="164700"/>
            </a:xfrm>
          </p:grpSpPr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A29C728D-4E62-4A6B-98A8-876A4E1F9ED4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565062C3-3770-49E6-A86C-27526204D8C0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3" name="그래픽 54">
              <a:extLst>
                <a:ext uri="{FF2B5EF4-FFF2-40B4-BE49-F238E27FC236}">
                  <a16:creationId xmlns:a16="http://schemas.microsoft.com/office/drawing/2014/main" id="{581C46CA-2FB8-4F5F-9900-199FBB1DAD91}"/>
                </a:ext>
              </a:extLst>
            </p:cNvPr>
            <p:cNvGrpSpPr/>
            <p:nvPr/>
          </p:nvGrpSpPr>
          <p:grpSpPr>
            <a:xfrm>
              <a:off x="622786" y="4499940"/>
              <a:ext cx="164699" cy="164700"/>
              <a:chOff x="602210" y="2270393"/>
              <a:chExt cx="164699" cy="164700"/>
            </a:xfrm>
          </p:grpSpPr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CB412966-6C3F-4C0C-8F8F-94FCF606EFCB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891B6B75-64FD-4A7F-9A49-D49FF43E9D5C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6" name="그래픽 54">
              <a:extLst>
                <a:ext uri="{FF2B5EF4-FFF2-40B4-BE49-F238E27FC236}">
                  <a16:creationId xmlns:a16="http://schemas.microsoft.com/office/drawing/2014/main" id="{9F698AEA-098B-4E38-AA15-B78D34FC2841}"/>
                </a:ext>
              </a:extLst>
            </p:cNvPr>
            <p:cNvGrpSpPr/>
            <p:nvPr/>
          </p:nvGrpSpPr>
          <p:grpSpPr>
            <a:xfrm>
              <a:off x="622786" y="5447783"/>
              <a:ext cx="164699" cy="164700"/>
              <a:chOff x="602210" y="2270393"/>
              <a:chExt cx="164699" cy="164700"/>
            </a:xfrm>
          </p:grpSpPr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72C61B44-B774-437A-A7A6-A1BE38D929A0}"/>
                  </a:ext>
                </a:extLst>
              </p:cNvPr>
              <p:cNvSpPr/>
              <p:nvPr/>
            </p:nvSpPr>
            <p:spPr>
              <a:xfrm>
                <a:off x="602210" y="2270393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98114473-B0FD-48EE-894D-02D9366A4ABD}"/>
                  </a:ext>
                </a:extLst>
              </p:cNvPr>
              <p:cNvSpPr/>
              <p:nvPr/>
            </p:nvSpPr>
            <p:spPr>
              <a:xfrm>
                <a:off x="663263" y="2307821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10530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F18268E-217A-4542-B18F-8E4C57E57E5E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93023A8-7B1B-4F24-B7E9-CCF7BCCF7A25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02C0EC4-7A6F-4BE8-B37C-15BE6ECD7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29725E-2547-4828-9225-F4BE52793A4D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8227C5-67EC-4DCC-8E08-849E2EF3CAB6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FCFF780A-24AB-437E-A20A-3243495E4E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D6CC21-172E-43EE-95DC-5AF067F64E5C}"/>
              </a:ext>
            </a:extLst>
          </p:cNvPr>
          <p:cNvSpPr txBox="1"/>
          <p:nvPr/>
        </p:nvSpPr>
        <p:spPr>
          <a:xfrm>
            <a:off x="625095" y="1196752"/>
            <a:ext cx="7930228" cy="3173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500" b="1" kern="0" spc="-5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➌</a:t>
            </a:r>
            <a:r>
              <a:rPr lang="ko-KR" altLang="en-US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정식조사 시 진행되는 대면조사</a:t>
            </a:r>
            <a:endParaRPr lang="ko-KR" altLang="en-US" sz="1500" kern="0" spc="-50" dirty="0">
              <a:solidFill>
                <a:srgbClr val="E8812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16488C-24EB-4E49-9CF2-2A7482486928}"/>
              </a:ext>
            </a:extLst>
          </p:cNvPr>
          <p:cNvSpPr txBox="1"/>
          <p:nvPr/>
        </p:nvSpPr>
        <p:spPr>
          <a:xfrm>
            <a:off x="848576" y="1542416"/>
            <a:ext cx="7611585" cy="15032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lnSpc>
                <a:spcPct val="180000"/>
              </a:lnSpc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조사의 공정성 등을 위해 조사자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위원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 2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명이 참여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fontAlgn="base">
              <a:lnSpc>
                <a:spcPct val="180000"/>
              </a:lnSpc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조사는 피해자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   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참고인      행위자 순으로 진행</a:t>
            </a:r>
          </a:p>
          <a:p>
            <a:pPr fontAlgn="base">
              <a:lnSpc>
                <a:spcPct val="180000"/>
              </a:lnSpc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부득이한 경우 서면조사 등으로 진행할 수도 있으나 당사자는 대면조사를 원칙으로 함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.</a:t>
            </a: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fontAlgn="base">
              <a:lnSpc>
                <a:spcPct val="180000"/>
              </a:lnSpc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관련자 조사는 직장 내 괴롭힘 판단기준을 고려하여 진행</a:t>
            </a:r>
          </a:p>
        </p:txBody>
      </p:sp>
      <p:grpSp>
        <p:nvGrpSpPr>
          <p:cNvPr id="10" name="그래픽 54">
            <a:extLst>
              <a:ext uri="{FF2B5EF4-FFF2-40B4-BE49-F238E27FC236}">
                <a16:creationId xmlns:a16="http://schemas.microsoft.com/office/drawing/2014/main" id="{710D4734-6D8E-4D4A-860F-4EB86B6720CE}"/>
              </a:ext>
            </a:extLst>
          </p:cNvPr>
          <p:cNvGrpSpPr/>
          <p:nvPr/>
        </p:nvGrpSpPr>
        <p:grpSpPr>
          <a:xfrm>
            <a:off x="622786" y="1703056"/>
            <a:ext cx="164699" cy="164700"/>
            <a:chOff x="602210" y="2270393"/>
            <a:chExt cx="164699" cy="164700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2DDD6FC-2D1A-48B5-AFDF-619A78931590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C579A3A-05E4-4CE5-BE9B-4F60EF948654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" name="그래픽 54">
            <a:extLst>
              <a:ext uri="{FF2B5EF4-FFF2-40B4-BE49-F238E27FC236}">
                <a16:creationId xmlns:a16="http://schemas.microsoft.com/office/drawing/2014/main" id="{61796091-9BCA-4A12-876C-FD4166F78ABB}"/>
              </a:ext>
            </a:extLst>
          </p:cNvPr>
          <p:cNvGrpSpPr/>
          <p:nvPr/>
        </p:nvGrpSpPr>
        <p:grpSpPr>
          <a:xfrm>
            <a:off x="622786" y="2083780"/>
            <a:ext cx="164699" cy="164700"/>
            <a:chOff x="602210" y="2270393"/>
            <a:chExt cx="164699" cy="164700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B1BC2FD-B032-487B-A4BD-D432E35319BA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BE7358C-3409-4F34-B295-CB20CE65BF8B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" name="그래픽 54">
            <a:extLst>
              <a:ext uri="{FF2B5EF4-FFF2-40B4-BE49-F238E27FC236}">
                <a16:creationId xmlns:a16="http://schemas.microsoft.com/office/drawing/2014/main" id="{6DADE1B8-0DC5-4C1F-BB45-7EF1E7C85FB9}"/>
              </a:ext>
            </a:extLst>
          </p:cNvPr>
          <p:cNvGrpSpPr/>
          <p:nvPr/>
        </p:nvGrpSpPr>
        <p:grpSpPr>
          <a:xfrm>
            <a:off x="622786" y="2465602"/>
            <a:ext cx="164699" cy="164700"/>
            <a:chOff x="602210" y="2270393"/>
            <a:chExt cx="164699" cy="164700"/>
          </a:xfrm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C4AA8CED-88D6-41D7-BB4A-AD12891AD33E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ED8316E-FE16-4B91-9DE8-C7DE1EE42BE0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" name="그래픽 54">
            <a:extLst>
              <a:ext uri="{FF2B5EF4-FFF2-40B4-BE49-F238E27FC236}">
                <a16:creationId xmlns:a16="http://schemas.microsoft.com/office/drawing/2014/main" id="{AFD7CA9B-60AD-4428-93FC-28EB76E2330B}"/>
              </a:ext>
            </a:extLst>
          </p:cNvPr>
          <p:cNvGrpSpPr/>
          <p:nvPr/>
        </p:nvGrpSpPr>
        <p:grpSpPr>
          <a:xfrm>
            <a:off x="622786" y="2847424"/>
            <a:ext cx="164699" cy="164700"/>
            <a:chOff x="602210" y="2270393"/>
            <a:chExt cx="164699" cy="164700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E3B674A-188B-4909-9477-D80AF0692A90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9EF44B31-6A13-40CF-9A93-1851CF0EA44E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16F18E99-43D9-4A33-8EF8-F81481CBB41D}"/>
              </a:ext>
            </a:extLst>
          </p:cNvPr>
          <p:cNvGrpSpPr/>
          <p:nvPr/>
        </p:nvGrpSpPr>
        <p:grpSpPr>
          <a:xfrm>
            <a:off x="582480" y="3174564"/>
            <a:ext cx="8053132" cy="2362222"/>
            <a:chOff x="582480" y="3116932"/>
            <a:chExt cx="8053132" cy="2362222"/>
          </a:xfrm>
        </p:grpSpPr>
        <p:pic>
          <p:nvPicPr>
            <p:cNvPr id="39" name="그래픽 38">
              <a:extLst>
                <a:ext uri="{FF2B5EF4-FFF2-40B4-BE49-F238E27FC236}">
                  <a16:creationId xmlns:a16="http://schemas.microsoft.com/office/drawing/2014/main" id="{4CDDB9ED-1F88-4AC4-A635-09C1540D8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582480" y="3331059"/>
              <a:ext cx="8053132" cy="2148095"/>
            </a:xfrm>
            <a:prstGeom prst="rect">
              <a:avLst/>
            </a:prstGeom>
          </p:spPr>
        </p:pic>
        <p:pic>
          <p:nvPicPr>
            <p:cNvPr id="31" name="그래픽 30">
              <a:extLst>
                <a:ext uri="{FF2B5EF4-FFF2-40B4-BE49-F238E27FC236}">
                  <a16:creationId xmlns:a16="http://schemas.microsoft.com/office/drawing/2014/main" id="{51979117-F8A5-4EC8-B764-C24FEFED0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825903" y="3192505"/>
              <a:ext cx="2161921" cy="322401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4E96A0F-C57B-4123-BAD9-4AC0DE0B80F0}"/>
                </a:ext>
              </a:extLst>
            </p:cNvPr>
            <p:cNvSpPr txBox="1"/>
            <p:nvPr/>
          </p:nvSpPr>
          <p:spPr>
            <a:xfrm>
              <a:off x="944199" y="3116932"/>
              <a:ext cx="1925328" cy="36990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ctr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>
                  <a:solidFill>
                    <a:schemeClr val="bg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대면조사 시 확인사항</a:t>
              </a:r>
              <a:endParaRPr lang="ko-KR" altLang="en-US" sz="1600" kern="0" spc="-5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BBFF69A-DC6D-4937-9F86-5F41CE761CB6}"/>
                </a:ext>
              </a:extLst>
            </p:cNvPr>
            <p:cNvSpPr txBox="1"/>
            <p:nvPr/>
          </p:nvSpPr>
          <p:spPr>
            <a:xfrm>
              <a:off x="848576" y="3614849"/>
              <a:ext cx="7611585" cy="16863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사건의 경위</a:t>
              </a:r>
            </a:p>
            <a:p>
              <a:pPr marR="0" lvl="0" algn="just" fontAlgn="base" latinLnBrk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괴롭힘 행위의 반복성 또는 지속성 여부 </a:t>
              </a:r>
            </a:p>
            <a:p>
              <a:pPr marR="0" lvl="0" algn="just" fontAlgn="base" latinLnBrk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조사과정에서의 피해자 요청사항</a:t>
              </a:r>
            </a:p>
            <a:p>
              <a:pPr marR="0" lvl="0" fontAlgn="base" latinLnBrk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직접 증거 및 정황증거</a:t>
              </a:r>
              <a:r>
                <a:rPr lang="en-US" altLang="ko-KR" kern="0" spc="0" baseline="30000" dirty="0">
                  <a:solidFill>
                    <a:srgbClr val="FF66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*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검증</a:t>
              </a:r>
              <a:endParaRPr lang="en-US" altLang="ko-KR" sz="1400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R="0" lvl="0" fontAlgn="base" latinLnBrk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  </a:t>
              </a:r>
              <a:r>
                <a:rPr lang="en-US" altLang="ko-KR" sz="1300" kern="0" spc="0" dirty="0">
                  <a:solidFill>
                    <a:srgbClr val="FF66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* </a:t>
              </a:r>
              <a:r>
                <a:rPr lang="ko-KR" altLang="en-US" sz="1300" kern="0" spc="0" dirty="0">
                  <a:solidFill>
                    <a:srgbClr val="FF66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정황증거 </a:t>
              </a:r>
              <a:r>
                <a:rPr lang="en-US" altLang="ko-KR" sz="1300" kern="0" spc="0" dirty="0">
                  <a:solidFill>
                    <a:srgbClr val="FF66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: </a:t>
              </a: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목격자</a:t>
              </a:r>
              <a:r>
                <a:rPr lang="en-US" altLang="ko-KR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이메일</a:t>
              </a:r>
              <a:r>
                <a:rPr lang="en-US" altLang="ko-KR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녹음</a:t>
              </a:r>
              <a:r>
                <a:rPr lang="en-US" altLang="ko-KR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메신저 대화내용</a:t>
              </a:r>
              <a:r>
                <a:rPr lang="en-US" altLang="ko-KR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일기</a:t>
              </a:r>
              <a:r>
                <a:rPr lang="en-US" altLang="ko-KR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치료기록 등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38DF93-1DE9-4496-93EF-C5DCE5239277}"/>
                </a:ext>
              </a:extLst>
            </p:cNvPr>
            <p:cNvSpPr txBox="1"/>
            <p:nvPr/>
          </p:nvSpPr>
          <p:spPr>
            <a:xfrm>
              <a:off x="4644008" y="3614849"/>
              <a:ext cx="3710407" cy="13416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R="0" lvl="0" algn="just" fontAlgn="base" latinLnBrk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</a:t>
              </a: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행위자</a:t>
              </a: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인적사항 및 당사자 관계</a:t>
              </a:r>
            </a:p>
            <a:p>
              <a:pPr marR="0" lvl="0" algn="just" fontAlgn="base" latinLnBrk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행위로 인한 피해자의 피해정도</a:t>
              </a:r>
            </a:p>
            <a:p>
              <a:pPr marR="0" lvl="0" algn="just" fontAlgn="base" latinLnBrk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괴롭힘 인정 후 행위자 조치에 관한 피해자 의견</a:t>
              </a:r>
            </a:p>
            <a:p>
              <a:pPr marL="0" marR="0" algn="just" fontAlgn="base" latinLnBrk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93D44A1-EE69-42D8-9B71-FD06B53898E8}"/>
              </a:ext>
            </a:extLst>
          </p:cNvPr>
          <p:cNvSpPr txBox="1"/>
          <p:nvPr/>
        </p:nvSpPr>
        <p:spPr>
          <a:xfrm>
            <a:off x="848576" y="5680802"/>
            <a:ext cx="7611585" cy="614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조사자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위원회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는 비밀유지 서약서를 작성하고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조사자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위원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 조사 개시 전에 비밀유지에 관하여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충분히 설명하여야 함</a:t>
            </a:r>
            <a:endParaRPr lang="ko-KR" altLang="en-US" sz="1400" kern="0" dirty="0">
              <a:solidFill>
                <a:srgbClr val="000000"/>
              </a:solidFill>
              <a:effectLst/>
              <a:latin typeface="바탕체" panose="02030609000101010101" pitchFamily="17" charset="-127"/>
            </a:endParaRPr>
          </a:p>
        </p:txBody>
      </p:sp>
      <p:grpSp>
        <p:nvGrpSpPr>
          <p:cNvPr id="36" name="그래픽 54">
            <a:extLst>
              <a:ext uri="{FF2B5EF4-FFF2-40B4-BE49-F238E27FC236}">
                <a16:creationId xmlns:a16="http://schemas.microsoft.com/office/drawing/2014/main" id="{B85EBB5B-3291-4CFC-9B1B-4722769A6569}"/>
              </a:ext>
            </a:extLst>
          </p:cNvPr>
          <p:cNvGrpSpPr/>
          <p:nvPr/>
        </p:nvGrpSpPr>
        <p:grpSpPr>
          <a:xfrm>
            <a:off x="622786" y="5775995"/>
            <a:ext cx="164699" cy="164700"/>
            <a:chOff x="602210" y="2270393"/>
            <a:chExt cx="164699" cy="164700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26C262C-3661-4854-A594-A4CAC155A49E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733CC0F-79F5-4C60-BE1D-74332F509E7C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2" name="그래픽 21">
            <a:extLst>
              <a:ext uri="{FF2B5EF4-FFF2-40B4-BE49-F238E27FC236}">
                <a16:creationId xmlns:a16="http://schemas.microsoft.com/office/drawing/2014/main" id="{F49F28CA-6959-42F0-82A0-DBBBB5C8C7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929600" y="2060848"/>
            <a:ext cx="221905" cy="186975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C2D513AC-6C44-4095-BFD9-B11C16750F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36000" y="2060848"/>
            <a:ext cx="221905" cy="18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657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E86A00C-32C5-4EA1-836B-A6937710037D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E534526-A51F-4FF8-98B4-90B332C2ED55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F4EDE570-505A-4E73-ABBD-E69A5928E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0DE580-803F-41E9-A1CA-BEDF2FB21560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EEABCB-D49E-405C-AFFC-D7413F0A14EE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733B9211-0035-4378-A900-F043466BD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2CF228-E991-4503-8AE1-C98C64711D4A}"/>
              </a:ext>
            </a:extLst>
          </p:cNvPr>
          <p:cNvSpPr txBox="1"/>
          <p:nvPr/>
        </p:nvSpPr>
        <p:spPr>
          <a:xfrm>
            <a:off x="625095" y="1211128"/>
            <a:ext cx="7930228" cy="3173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500" b="1" kern="0" spc="-5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➍</a:t>
            </a:r>
            <a:r>
              <a:rPr lang="ko-KR" altLang="en-US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조사보고서 작성</a:t>
            </a:r>
            <a:endParaRPr lang="ko-KR" altLang="en-US" sz="1500" kern="0" spc="-50" dirty="0">
              <a:solidFill>
                <a:srgbClr val="E8812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7A1E53-6F66-4AFB-8E89-9F49EA6C11D5}"/>
              </a:ext>
            </a:extLst>
          </p:cNvPr>
          <p:cNvSpPr txBox="1"/>
          <p:nvPr/>
        </p:nvSpPr>
        <p:spPr>
          <a:xfrm>
            <a:off x="848576" y="1619288"/>
            <a:ext cx="7611585" cy="6170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조사과정 중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바탕체" panose="02030609000101010101" pitchFamily="17" charset="-127"/>
                <a:ea typeface="나눔고딕OTF" panose="020D0604000000000000" pitchFamily="34" charset="-127"/>
              </a:rPr>
              <a:t>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 보호를 위하여 </a:t>
            </a:r>
            <a:r>
              <a:rPr lang="ko-KR" altLang="en-US" sz="1400" b="1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피해자의 요청사항을 확인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하여 근무 장소 변경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휴가 부여 등 조치를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하여야 함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다만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피해자의 의사에 반하는 조치를 하여서는 안 됨</a:t>
            </a:r>
            <a:endParaRPr lang="ko-KR" altLang="en-US" sz="1400" kern="0" dirty="0">
              <a:solidFill>
                <a:srgbClr val="000000"/>
              </a:solidFill>
              <a:effectLst/>
              <a:latin typeface="바탕체" panose="02030609000101010101" pitchFamily="17" charset="-127"/>
            </a:endParaRPr>
          </a:p>
        </p:txBody>
      </p:sp>
      <p:grpSp>
        <p:nvGrpSpPr>
          <p:cNvPr id="10" name="그래픽 54">
            <a:extLst>
              <a:ext uri="{FF2B5EF4-FFF2-40B4-BE49-F238E27FC236}">
                <a16:creationId xmlns:a16="http://schemas.microsoft.com/office/drawing/2014/main" id="{419343D7-8130-4950-B168-99CC2999ACBA}"/>
              </a:ext>
            </a:extLst>
          </p:cNvPr>
          <p:cNvGrpSpPr/>
          <p:nvPr/>
        </p:nvGrpSpPr>
        <p:grpSpPr>
          <a:xfrm>
            <a:off x="622786" y="1717432"/>
            <a:ext cx="164699" cy="164700"/>
            <a:chOff x="602210" y="2270393"/>
            <a:chExt cx="164699" cy="164700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B960A3C-C3E6-4A94-9F5A-C1205832A4BE}"/>
                </a:ext>
              </a:extLst>
            </p:cNvPr>
            <p:cNvSpPr/>
            <p:nvPr/>
          </p:nvSpPr>
          <p:spPr>
            <a:xfrm>
              <a:off x="602210" y="2270393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BDC96218-C95C-471F-93ED-B04DCB811315}"/>
                </a:ext>
              </a:extLst>
            </p:cNvPr>
            <p:cNvSpPr/>
            <p:nvPr/>
          </p:nvSpPr>
          <p:spPr>
            <a:xfrm>
              <a:off x="663263" y="2307821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3" name="그래픽 22">
            <a:extLst>
              <a:ext uri="{FF2B5EF4-FFF2-40B4-BE49-F238E27FC236}">
                <a16:creationId xmlns:a16="http://schemas.microsoft.com/office/drawing/2014/main" id="{76E33B54-060D-4C20-81F7-44B9EABD99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82480" y="2667857"/>
            <a:ext cx="8053132" cy="187222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D8C95A6D-DDC3-4857-9FF6-050AFDE006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25903" y="2529302"/>
            <a:ext cx="2377945" cy="32240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20E52F3-8334-4560-A3A6-3A960624DAD5}"/>
              </a:ext>
            </a:extLst>
          </p:cNvPr>
          <p:cNvSpPr txBox="1"/>
          <p:nvPr/>
        </p:nvSpPr>
        <p:spPr>
          <a:xfrm>
            <a:off x="933915" y="2439842"/>
            <a:ext cx="2161920" cy="36990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indent="0" algn="ctr" fontAlgn="base" latinLnBrk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-50" dirty="0">
                <a:solidFill>
                  <a:schemeClr val="bg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정식 조사 후 보고서 작성</a:t>
            </a:r>
            <a:endParaRPr lang="ko-KR" altLang="en-US" sz="1600" kern="0" spc="-50" dirty="0">
              <a:solidFill>
                <a:schemeClr val="bg1"/>
              </a:solidFill>
              <a:effectLst/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8319F6A-86BD-498B-BF70-3F45412BD240}"/>
              </a:ext>
            </a:extLst>
          </p:cNvPr>
          <p:cNvSpPr txBox="1"/>
          <p:nvPr/>
        </p:nvSpPr>
        <p:spPr>
          <a:xfrm>
            <a:off x="848576" y="2951646"/>
            <a:ext cx="7611585" cy="16863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조사가 끝나면 보고서를 작성하여 사업주에게 보고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조사보고서만으로도 사실관계와 괴롭힘 해당 여부를 판단할 수 있도록 문제된 행위를 자세히 기술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확보한 직접증거와 정황증거를 첨부하고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증거의 신뢰성에 대한 의견을 기술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행위자에 대한 조치는 피해자의 의견을 듣고 결과를 첨부</a:t>
            </a:r>
          </a:p>
          <a:p>
            <a:pPr marR="0" lvl="0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810327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6370A39-6B21-4D9E-A9C9-462BBBD0616C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E9FF100-5148-448C-9B06-2BC2D3A25BA0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EDF2C507-28F8-468F-9F7C-090D4C10D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37F9DB-C4F8-487D-8F74-25712D2F0BDA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078BF5-686E-483C-A5F2-95CC9AECA89E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D7317885-A30A-4436-9058-F239339A06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50" name="그룹 49">
            <a:extLst>
              <a:ext uri="{FF2B5EF4-FFF2-40B4-BE49-F238E27FC236}">
                <a16:creationId xmlns:a16="http://schemas.microsoft.com/office/drawing/2014/main" id="{992322F3-E5BC-4BE5-9634-8D3A29551362}"/>
              </a:ext>
            </a:extLst>
          </p:cNvPr>
          <p:cNvGrpSpPr/>
          <p:nvPr/>
        </p:nvGrpSpPr>
        <p:grpSpPr>
          <a:xfrm>
            <a:off x="515810" y="1303200"/>
            <a:ext cx="8039513" cy="4790344"/>
            <a:chOff x="515810" y="1333494"/>
            <a:chExt cx="8039513" cy="4790344"/>
          </a:xfrm>
        </p:grpSpPr>
        <p:grpSp>
          <p:nvGrpSpPr>
            <p:cNvPr id="8" name="그래픽 44">
              <a:extLst>
                <a:ext uri="{FF2B5EF4-FFF2-40B4-BE49-F238E27FC236}">
                  <a16:creationId xmlns:a16="http://schemas.microsoft.com/office/drawing/2014/main" id="{EB1EB042-3933-46F6-8ECD-A08ADA822DDF}"/>
                </a:ext>
              </a:extLst>
            </p:cNvPr>
            <p:cNvGrpSpPr/>
            <p:nvPr/>
          </p:nvGrpSpPr>
          <p:grpSpPr>
            <a:xfrm>
              <a:off x="539552" y="1333494"/>
              <a:ext cx="4680520" cy="623209"/>
              <a:chOff x="576559" y="1258364"/>
              <a:chExt cx="5705673" cy="759708"/>
            </a:xfrm>
          </p:grpSpPr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462FDE58-0A50-4523-A786-D8A9BD2BE971}"/>
                  </a:ext>
                </a:extLst>
              </p:cNvPr>
              <p:cNvSpPr/>
              <p:nvPr/>
            </p:nvSpPr>
            <p:spPr>
              <a:xfrm>
                <a:off x="680887" y="1267231"/>
                <a:ext cx="5012111" cy="672415"/>
              </a:xfrm>
              <a:custGeom>
                <a:avLst/>
                <a:gdLst>
                  <a:gd name="connsiteX0" fmla="*/ 0 w 2735871"/>
                  <a:gd name="connsiteY0" fmla="*/ 0 h 672415"/>
                  <a:gd name="connsiteX1" fmla="*/ 2735871 w 2735871"/>
                  <a:gd name="connsiteY1" fmla="*/ 0 h 672415"/>
                  <a:gd name="connsiteX2" fmla="*/ 2735871 w 2735871"/>
                  <a:gd name="connsiteY2" fmla="*/ 672416 h 672415"/>
                  <a:gd name="connsiteX3" fmla="*/ 0 w 2735871"/>
                  <a:gd name="connsiteY3" fmla="*/ 672416 h 67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5871" h="672415">
                    <a:moveTo>
                      <a:pt x="0" y="0"/>
                    </a:moveTo>
                    <a:lnTo>
                      <a:pt x="2735871" y="0"/>
                    </a:lnTo>
                    <a:lnTo>
                      <a:pt x="2735871" y="672416"/>
                    </a:lnTo>
                    <a:lnTo>
                      <a:pt x="0" y="672416"/>
                    </a:lnTo>
                    <a:close/>
                  </a:path>
                </a:pathLst>
              </a:custGeom>
              <a:solidFill>
                <a:srgbClr val="EFEFE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4FC712D2-F737-4BB3-B3CC-D7BA97A4D29B}"/>
                  </a:ext>
                </a:extLst>
              </p:cNvPr>
              <p:cNvSpPr/>
              <p:nvPr/>
            </p:nvSpPr>
            <p:spPr>
              <a:xfrm>
                <a:off x="3539700" y="1258364"/>
                <a:ext cx="2742532" cy="671440"/>
              </a:xfrm>
              <a:custGeom>
                <a:avLst/>
                <a:gdLst>
                  <a:gd name="connsiteX0" fmla="*/ 2735871 w 2735871"/>
                  <a:gd name="connsiteY0" fmla="*/ 553377 h 672415"/>
                  <a:gd name="connsiteX1" fmla="*/ 2616833 w 2735871"/>
                  <a:gd name="connsiteY1" fmla="*/ 672416 h 672415"/>
                  <a:gd name="connsiteX2" fmla="*/ 119039 w 2735871"/>
                  <a:gd name="connsiteY2" fmla="*/ 672416 h 672415"/>
                  <a:gd name="connsiteX3" fmla="*/ 0 w 2735871"/>
                  <a:gd name="connsiteY3" fmla="*/ 553377 h 672415"/>
                  <a:gd name="connsiteX4" fmla="*/ 0 w 2735871"/>
                  <a:gd name="connsiteY4" fmla="*/ 119039 h 672415"/>
                  <a:gd name="connsiteX5" fmla="*/ 119039 w 2735871"/>
                  <a:gd name="connsiteY5" fmla="*/ 0 h 672415"/>
                  <a:gd name="connsiteX6" fmla="*/ 2616784 w 2735871"/>
                  <a:gd name="connsiteY6" fmla="*/ 0 h 672415"/>
                  <a:gd name="connsiteX7" fmla="*/ 2735823 w 2735871"/>
                  <a:gd name="connsiteY7" fmla="*/ 119039 h 672415"/>
                  <a:gd name="connsiteX8" fmla="*/ 2735823 w 2735871"/>
                  <a:gd name="connsiteY8" fmla="*/ 553377 h 67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35871" h="672415">
                    <a:moveTo>
                      <a:pt x="2735871" y="553377"/>
                    </a:moveTo>
                    <a:cubicBezTo>
                      <a:pt x="2735871" y="618877"/>
                      <a:pt x="2682284" y="672416"/>
                      <a:pt x="2616833" y="672416"/>
                    </a:cubicBezTo>
                    <a:lnTo>
                      <a:pt x="119039" y="672416"/>
                    </a:lnTo>
                    <a:cubicBezTo>
                      <a:pt x="53539" y="672416"/>
                      <a:pt x="0" y="618829"/>
                      <a:pt x="0" y="553377"/>
                    </a:cubicBezTo>
                    <a:lnTo>
                      <a:pt x="0" y="119039"/>
                    </a:lnTo>
                    <a:cubicBezTo>
                      <a:pt x="0" y="53587"/>
                      <a:pt x="53587" y="0"/>
                      <a:pt x="119039" y="0"/>
                    </a:cubicBezTo>
                    <a:lnTo>
                      <a:pt x="2616784" y="0"/>
                    </a:lnTo>
                    <a:cubicBezTo>
                      <a:pt x="2682284" y="0"/>
                      <a:pt x="2735823" y="53587"/>
                      <a:pt x="2735823" y="119039"/>
                    </a:cubicBezTo>
                    <a:lnTo>
                      <a:pt x="2735823" y="553377"/>
                    </a:lnTo>
                    <a:close/>
                  </a:path>
                </a:pathLst>
              </a:custGeom>
              <a:solidFill>
                <a:srgbClr val="EFEFE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23B19F69-2926-4966-98F6-473B7703F357}"/>
                  </a:ext>
                </a:extLst>
              </p:cNvPr>
              <p:cNvSpPr/>
              <p:nvPr/>
            </p:nvSpPr>
            <p:spPr>
              <a:xfrm>
                <a:off x="576559" y="1348744"/>
                <a:ext cx="606192" cy="669328"/>
              </a:xfrm>
              <a:custGeom>
                <a:avLst/>
                <a:gdLst>
                  <a:gd name="connsiteX0" fmla="*/ 0 w 606192"/>
                  <a:gd name="connsiteY0" fmla="*/ 511510 h 669328"/>
                  <a:gd name="connsiteX1" fmla="*/ 126419 w 606192"/>
                  <a:gd name="connsiteY1" fmla="*/ 669329 h 669328"/>
                  <a:gd name="connsiteX2" fmla="*/ 436509 w 606192"/>
                  <a:gd name="connsiteY2" fmla="*/ 669329 h 669328"/>
                  <a:gd name="connsiteX3" fmla="*/ 606192 w 606192"/>
                  <a:gd name="connsiteY3" fmla="*/ 375445 h 669328"/>
                  <a:gd name="connsiteX4" fmla="*/ 436509 w 606192"/>
                  <a:gd name="connsiteY4" fmla="*/ 81562 h 669328"/>
                  <a:gd name="connsiteX5" fmla="*/ 104328 w 606192"/>
                  <a:gd name="connsiteY5" fmla="*/ 81562 h 669328"/>
                  <a:gd name="connsiteX6" fmla="*/ 81514 w 606192"/>
                  <a:gd name="connsiteY6" fmla="*/ 81562 h 669328"/>
                  <a:gd name="connsiteX7" fmla="*/ 0 w 606192"/>
                  <a:gd name="connsiteY7" fmla="*/ 0 h 669328"/>
                  <a:gd name="connsiteX8" fmla="*/ 0 w 606192"/>
                  <a:gd name="connsiteY8" fmla="*/ 511510 h 66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6192" h="669328">
                    <a:moveTo>
                      <a:pt x="0" y="511510"/>
                    </a:moveTo>
                    <a:cubicBezTo>
                      <a:pt x="0" y="598667"/>
                      <a:pt x="56626" y="669329"/>
                      <a:pt x="126419" y="669329"/>
                    </a:cubicBezTo>
                    <a:lnTo>
                      <a:pt x="436509" y="669329"/>
                    </a:lnTo>
                    <a:lnTo>
                      <a:pt x="606192" y="375445"/>
                    </a:lnTo>
                    <a:lnTo>
                      <a:pt x="436509" y="81562"/>
                    </a:lnTo>
                    <a:lnTo>
                      <a:pt x="104328" y="81562"/>
                    </a:lnTo>
                    <a:lnTo>
                      <a:pt x="81514" y="81562"/>
                    </a:lnTo>
                    <a:cubicBezTo>
                      <a:pt x="36512" y="81562"/>
                      <a:pt x="0" y="45050"/>
                      <a:pt x="0" y="0"/>
                    </a:cubicBezTo>
                    <a:lnTo>
                      <a:pt x="0" y="511510"/>
                    </a:lnTo>
                    <a:close/>
                  </a:path>
                </a:pathLst>
              </a:custGeom>
              <a:solidFill>
                <a:srgbClr val="E88121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E88121"/>
                  </a:solidFill>
                </a:endParaRPr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044290ED-6D26-431D-8435-CCF4517D6E9D}"/>
                  </a:ext>
                </a:extLst>
              </p:cNvPr>
              <p:cNvSpPr/>
              <p:nvPr/>
            </p:nvSpPr>
            <p:spPr>
              <a:xfrm>
                <a:off x="576559" y="1267231"/>
                <a:ext cx="104279" cy="163027"/>
              </a:xfrm>
              <a:custGeom>
                <a:avLst/>
                <a:gdLst>
                  <a:gd name="connsiteX0" fmla="*/ 0 w 104279"/>
                  <a:gd name="connsiteY0" fmla="*/ 81514 h 163027"/>
                  <a:gd name="connsiteX1" fmla="*/ 81514 w 104279"/>
                  <a:gd name="connsiteY1" fmla="*/ 163027 h 163027"/>
                  <a:gd name="connsiteX2" fmla="*/ 104280 w 104279"/>
                  <a:gd name="connsiteY2" fmla="*/ 163027 h 163027"/>
                  <a:gd name="connsiteX3" fmla="*/ 104280 w 104279"/>
                  <a:gd name="connsiteY3" fmla="*/ 0 h 163027"/>
                  <a:gd name="connsiteX4" fmla="*/ 81514 w 104279"/>
                  <a:gd name="connsiteY4" fmla="*/ 0 h 163027"/>
                  <a:gd name="connsiteX5" fmla="*/ 0 w 104279"/>
                  <a:gd name="connsiteY5" fmla="*/ 81514 h 163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279" h="163027">
                    <a:moveTo>
                      <a:pt x="0" y="81514"/>
                    </a:moveTo>
                    <a:cubicBezTo>
                      <a:pt x="0" y="126563"/>
                      <a:pt x="36512" y="163027"/>
                      <a:pt x="81514" y="163027"/>
                    </a:cubicBezTo>
                    <a:lnTo>
                      <a:pt x="104280" y="163027"/>
                    </a:lnTo>
                    <a:lnTo>
                      <a:pt x="104280" y="0"/>
                    </a:lnTo>
                    <a:lnTo>
                      <a:pt x="81514" y="0"/>
                    </a:lnTo>
                    <a:cubicBezTo>
                      <a:pt x="36512" y="0"/>
                      <a:pt x="0" y="36512"/>
                      <a:pt x="0" y="81514"/>
                    </a:cubicBezTo>
                    <a:close/>
                  </a:path>
                </a:pathLst>
              </a:custGeom>
              <a:solidFill>
                <a:srgbClr val="B15C07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188C98"/>
                  </a:solidFill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F3585A-6233-4CAE-AB06-CB94B7B4179B}"/>
                </a:ext>
              </a:extLst>
            </p:cNvPr>
            <p:cNvSpPr txBox="1"/>
            <p:nvPr/>
          </p:nvSpPr>
          <p:spPr>
            <a:xfrm>
              <a:off x="1041663" y="1407240"/>
              <a:ext cx="4111571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o-KR" altLang="en-US" sz="2500" dirty="0">
                  <a:solidFill>
                    <a:srgbClr val="E8812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직장 내 괴롭힘 사건 조치</a:t>
              </a:r>
              <a:r>
                <a:rPr lang="en-US" altLang="ko-KR" sz="2500" dirty="0">
                  <a:solidFill>
                    <a:srgbClr val="E8812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·</a:t>
              </a:r>
              <a:r>
                <a:rPr lang="ko-KR" altLang="en-US" sz="2500" dirty="0">
                  <a:solidFill>
                    <a:srgbClr val="E8812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관리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80C2C1-52B2-4D13-A324-E9AF2AD89D9F}"/>
                </a:ext>
              </a:extLst>
            </p:cNvPr>
            <p:cNvSpPr txBox="1"/>
            <p:nvPr/>
          </p:nvSpPr>
          <p:spPr>
            <a:xfrm>
              <a:off x="515810" y="1535268"/>
              <a:ext cx="599806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2100" dirty="0">
                  <a:solidFill>
                    <a:schemeClr val="bg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05</a:t>
              </a:r>
              <a:endParaRPr lang="ko-KR" altLang="en-US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62A8C0E-C89D-4D10-A056-43F86A8C1205}"/>
                </a:ext>
              </a:extLst>
            </p:cNvPr>
            <p:cNvSpPr txBox="1"/>
            <p:nvPr/>
          </p:nvSpPr>
          <p:spPr>
            <a:xfrm>
              <a:off x="625095" y="2755739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➊</a:t>
              </a:r>
              <a:r>
                <a:rPr lang="ko-KR" altLang="en-US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피해자 </a:t>
              </a:r>
              <a:r>
                <a:rPr lang="en-US" altLang="ko-KR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· </a:t>
              </a:r>
              <a:r>
                <a:rPr lang="ko-KR" altLang="en-US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신고자 보호 및 피해자 고충처리</a:t>
              </a:r>
              <a:endParaRPr lang="ko-KR" altLang="en-US" sz="1500" kern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8E1D319-B31A-40CF-9314-907C19447F0F}"/>
                </a:ext>
              </a:extLst>
            </p:cNvPr>
            <p:cNvSpPr txBox="1"/>
            <p:nvPr/>
          </p:nvSpPr>
          <p:spPr>
            <a:xfrm>
              <a:off x="848576" y="3136103"/>
              <a:ext cx="7706747" cy="6141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괴롭힘이 발생하였을 때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괴롭힘 금지 원칙에 입각하여 피해자와 신고자를 보호하고 피해자의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고충 해결에 중점을 두어 사건의 처리 방향을 정하여야 함</a:t>
              </a:r>
              <a:endParaRPr lang="ko-KR" altLang="en-US" sz="1400" kern="0" dirty="0">
                <a:solidFill>
                  <a:srgbClr val="000000"/>
                </a:solidFill>
                <a:effectLst/>
                <a:latin typeface="바탕체" panose="02030609000101010101" pitchFamily="17" charset="-127"/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FB15C62-E24B-40A7-A3A6-499731F8699D}"/>
                </a:ext>
              </a:extLst>
            </p:cNvPr>
            <p:cNvSpPr/>
            <p:nvPr/>
          </p:nvSpPr>
          <p:spPr>
            <a:xfrm>
              <a:off x="622786" y="3234618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A3FA830-2B19-4F66-84E0-F2051D090FF0}"/>
                </a:ext>
              </a:extLst>
            </p:cNvPr>
            <p:cNvSpPr/>
            <p:nvPr/>
          </p:nvSpPr>
          <p:spPr>
            <a:xfrm>
              <a:off x="683839" y="3272046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57A8BC48-12CD-41D4-AB69-CF654B1E9D4A}"/>
                    </a:ext>
                  </a:extLst>
                </p:cNvPr>
                <p:cNvSpPr txBox="1"/>
                <p:nvPr/>
              </p:nvSpPr>
              <p:spPr>
                <a:xfrm>
                  <a:off x="625095" y="3937718"/>
                  <a:ext cx="7930228" cy="3173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just" fontAlgn="base"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lang="ko-KR" altLang="en-US" sz="1500" b="1" i="1" kern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Rix모던고딕_Pro Bold" panose="02020603020101020101" pitchFamily="18" charset="-127"/>
                        </a:rPr>
                        <m:t>➋</m:t>
                      </m:r>
                    </m:oMath>
                  </a14:m>
                  <a:r>
                    <a:rPr lang="ko-KR" altLang="en-US" sz="1500" b="1" kern="0" dirty="0">
                      <a:solidFill>
                        <a:srgbClr val="E88121"/>
                      </a:solidFill>
                      <a:effectLst/>
                      <a:latin typeface="나눔고딕OTF" panose="020D0604000000000000" pitchFamily="34" charset="-127"/>
                      <a:ea typeface="나눔고딕OTF" panose="020D0604000000000000" pitchFamily="34" charset="-127"/>
                    </a:rPr>
                    <a:t> </a:t>
                  </a:r>
                  <a:r>
                    <a:rPr lang="ko-KR" altLang="en-US" sz="1500" b="1" dirty="0">
                      <a:solidFill>
                        <a:srgbClr val="E88121"/>
                      </a:solidFill>
                      <a:latin typeface="나눔고딕OTF" panose="020D0604000000000000" pitchFamily="34" charset="-127"/>
                      <a:ea typeface="나눔고딕OTF" panose="020D0604000000000000" pitchFamily="34" charset="-127"/>
                    </a:rPr>
                    <a:t>피해자 심리상담</a:t>
                  </a:r>
                  <a:r>
                    <a:rPr lang="en-US" altLang="ko-KR" sz="1500" b="1" dirty="0">
                      <a:solidFill>
                        <a:srgbClr val="E88121"/>
                      </a:solidFill>
                      <a:latin typeface="나눔고딕OTF" panose="020D0604000000000000" pitchFamily="34" charset="-127"/>
                      <a:ea typeface="나눔고딕OTF" panose="020D0604000000000000" pitchFamily="34" charset="-127"/>
                    </a:rPr>
                    <a:t>, </a:t>
                  </a:r>
                  <a:r>
                    <a:rPr lang="ko-KR" altLang="en-US" sz="1500" b="1" dirty="0">
                      <a:solidFill>
                        <a:srgbClr val="E88121"/>
                      </a:solidFill>
                      <a:latin typeface="나눔고딕OTF" panose="020D0604000000000000" pitchFamily="34" charset="-127"/>
                      <a:ea typeface="나눔고딕OTF" panose="020D0604000000000000" pitchFamily="34" charset="-127"/>
                    </a:rPr>
                    <a:t>근무 장소 변경 등 보호조치</a:t>
                  </a:r>
                  <a:endParaRPr lang="ko-KR" altLang="en-US" sz="1500" dirty="0">
                    <a:solidFill>
                      <a:srgbClr val="E88121"/>
                    </a:solidFill>
                    <a:latin typeface="나눔고딕OTF" panose="020D0604000000000000" pitchFamily="34" charset="-127"/>
                    <a:ea typeface="나눔고딕OTF" panose="020D0604000000000000" pitchFamily="34" charset="-127"/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57A8BC48-12CD-41D4-AB69-CF654B1E9D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095" y="3937718"/>
                  <a:ext cx="7930228" cy="317395"/>
                </a:xfrm>
                <a:prstGeom prst="rect">
                  <a:avLst/>
                </a:prstGeom>
                <a:blipFill>
                  <a:blip r:embed="rId6"/>
                  <a:stretch>
                    <a:fillRect l="-1154" b="-36538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FFB2F2-89AE-45BC-B853-F54D9528FA91}"/>
                </a:ext>
              </a:extLst>
            </p:cNvPr>
            <p:cNvSpPr txBox="1"/>
            <p:nvPr/>
          </p:nvSpPr>
          <p:spPr>
            <a:xfrm>
              <a:off x="848576" y="4318082"/>
              <a:ext cx="7611585" cy="9373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사업주는 피해 근로자의 보호를 위하여 필요하다고 인정될 시 피해 근로자에 대하여 전문가의 심리상담 및 조언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치료 및 치료를 위한 요양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근무 장소의 변경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배치전환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유급휴가 등의 조치를 취할 수 있음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.</a:t>
              </a: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단 사업주는 피해근로자의 충분한 </a:t>
              </a:r>
              <a:r>
                <a:rPr lang="ko-KR" altLang="en-US" sz="1400" kern="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동의하에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조치하여야 함</a:t>
              </a:r>
              <a:endParaRPr lang="ko-KR" altLang="en-US" sz="1400" kern="0" dirty="0">
                <a:solidFill>
                  <a:srgbClr val="000000"/>
                </a:solidFill>
                <a:effectLst/>
                <a:latin typeface="바탕체" panose="02030609000101010101" pitchFamily="17" charset="-127"/>
              </a:endParaRPr>
            </a:p>
          </p:txBody>
        </p: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E6AECB09-6F36-4C33-91BD-76BA2A3A7005}"/>
                </a:ext>
              </a:extLst>
            </p:cNvPr>
            <p:cNvGrpSpPr/>
            <p:nvPr/>
          </p:nvGrpSpPr>
          <p:grpSpPr>
            <a:xfrm>
              <a:off x="602178" y="2172621"/>
              <a:ext cx="2822573" cy="416154"/>
              <a:chOff x="602177" y="2742080"/>
              <a:chExt cx="3616226" cy="533168"/>
            </a:xfrm>
          </p:grpSpPr>
          <p:grpSp>
            <p:nvGrpSpPr>
              <p:cNvPr id="32" name="그래픽 7">
                <a:extLst>
                  <a:ext uri="{FF2B5EF4-FFF2-40B4-BE49-F238E27FC236}">
                    <a16:creationId xmlns:a16="http://schemas.microsoft.com/office/drawing/2014/main" id="{F861C39D-CF9F-4ED0-B244-1CAA2B2F5A33}"/>
                  </a:ext>
                </a:extLst>
              </p:cNvPr>
              <p:cNvGrpSpPr/>
              <p:nvPr/>
            </p:nvGrpSpPr>
            <p:grpSpPr>
              <a:xfrm>
                <a:off x="602177" y="2874677"/>
                <a:ext cx="3616226" cy="400571"/>
                <a:chOff x="602177" y="2874677"/>
                <a:chExt cx="3616226" cy="400571"/>
              </a:xfrm>
            </p:grpSpPr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AB507E52-657D-4A48-97F7-1974D446E4CA}"/>
                    </a:ext>
                  </a:extLst>
                </p:cNvPr>
                <p:cNvSpPr/>
                <p:nvPr/>
              </p:nvSpPr>
              <p:spPr>
                <a:xfrm>
                  <a:off x="811651" y="2874677"/>
                  <a:ext cx="2824516" cy="400570"/>
                </a:xfrm>
                <a:custGeom>
                  <a:avLst/>
                  <a:gdLst>
                    <a:gd name="connsiteX0" fmla="*/ 961615 w 1164472"/>
                    <a:gd name="connsiteY0" fmla="*/ 400571 h 400570"/>
                    <a:gd name="connsiteX1" fmla="*/ 0 w 1164472"/>
                    <a:gd name="connsiteY1" fmla="*/ 400571 h 400570"/>
                    <a:gd name="connsiteX2" fmla="*/ 0 w 1164472"/>
                    <a:gd name="connsiteY2" fmla="*/ 0 h 400570"/>
                    <a:gd name="connsiteX3" fmla="*/ 961615 w 1164472"/>
                    <a:gd name="connsiteY3" fmla="*/ 0 h 400570"/>
                    <a:gd name="connsiteX4" fmla="*/ 1164472 w 1164472"/>
                    <a:gd name="connsiteY4" fmla="*/ 200182 h 400570"/>
                    <a:gd name="connsiteX5" fmla="*/ 961615 w 1164472"/>
                    <a:gd name="connsiteY5" fmla="*/ 400571 h 40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4472" h="400570">
                      <a:moveTo>
                        <a:pt x="961615" y="400571"/>
                      </a:moveTo>
                      <a:lnTo>
                        <a:pt x="0" y="400571"/>
                      </a:lnTo>
                      <a:lnTo>
                        <a:pt x="0" y="0"/>
                      </a:lnTo>
                      <a:lnTo>
                        <a:pt x="961615" y="0"/>
                      </a:lnTo>
                      <a:cubicBezTo>
                        <a:pt x="1073536" y="0"/>
                        <a:pt x="1164472" y="89701"/>
                        <a:pt x="1164472" y="200182"/>
                      </a:cubicBezTo>
                      <a:cubicBezTo>
                        <a:pt x="1164472" y="310869"/>
                        <a:pt x="1073536" y="400571"/>
                        <a:pt x="961615" y="400571"/>
                      </a:cubicBezTo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64BBBA"/>
                    </a:solidFill>
                  </a:endParaRPr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8E42F928-ED57-4399-8F6C-DB8BB45BAAAB}"/>
                    </a:ext>
                  </a:extLst>
                </p:cNvPr>
                <p:cNvSpPr/>
                <p:nvPr/>
              </p:nvSpPr>
              <p:spPr>
                <a:xfrm>
                  <a:off x="3053930" y="2874678"/>
                  <a:ext cx="1164473" cy="400570"/>
                </a:xfrm>
                <a:custGeom>
                  <a:avLst/>
                  <a:gdLst>
                    <a:gd name="connsiteX0" fmla="*/ 961615 w 1164472"/>
                    <a:gd name="connsiteY0" fmla="*/ 400571 h 400570"/>
                    <a:gd name="connsiteX1" fmla="*/ 0 w 1164472"/>
                    <a:gd name="connsiteY1" fmla="*/ 400571 h 400570"/>
                    <a:gd name="connsiteX2" fmla="*/ 0 w 1164472"/>
                    <a:gd name="connsiteY2" fmla="*/ 0 h 400570"/>
                    <a:gd name="connsiteX3" fmla="*/ 961615 w 1164472"/>
                    <a:gd name="connsiteY3" fmla="*/ 0 h 400570"/>
                    <a:gd name="connsiteX4" fmla="*/ 1164472 w 1164472"/>
                    <a:gd name="connsiteY4" fmla="*/ 200182 h 400570"/>
                    <a:gd name="connsiteX5" fmla="*/ 961615 w 1164472"/>
                    <a:gd name="connsiteY5" fmla="*/ 400571 h 40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4472" h="400570">
                      <a:moveTo>
                        <a:pt x="961615" y="400571"/>
                      </a:moveTo>
                      <a:lnTo>
                        <a:pt x="0" y="400571"/>
                      </a:lnTo>
                      <a:lnTo>
                        <a:pt x="0" y="0"/>
                      </a:lnTo>
                      <a:lnTo>
                        <a:pt x="961615" y="0"/>
                      </a:lnTo>
                      <a:cubicBezTo>
                        <a:pt x="1073536" y="0"/>
                        <a:pt x="1164472" y="89701"/>
                        <a:pt x="1164472" y="200182"/>
                      </a:cubicBezTo>
                      <a:cubicBezTo>
                        <a:pt x="1164472" y="310869"/>
                        <a:pt x="1073536" y="400571"/>
                        <a:pt x="961615" y="400571"/>
                      </a:cubicBezTo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>
                    <a:solidFill>
                      <a:srgbClr val="64BBBA"/>
                    </a:solidFill>
                  </a:endParaRPr>
                </a:p>
              </p:txBody>
            </p:sp>
            <p:sp>
              <p:nvSpPr>
                <p:cNvPr id="37" name="자유형: 도형 36">
                  <a:extLst>
                    <a:ext uri="{FF2B5EF4-FFF2-40B4-BE49-F238E27FC236}">
                      <a16:creationId xmlns:a16="http://schemas.microsoft.com/office/drawing/2014/main" id="{1F262914-551E-4196-B79C-EB9E063AD490}"/>
                    </a:ext>
                  </a:extLst>
                </p:cNvPr>
                <p:cNvSpPr/>
                <p:nvPr/>
              </p:nvSpPr>
              <p:spPr>
                <a:xfrm>
                  <a:off x="602177" y="2874677"/>
                  <a:ext cx="506557" cy="400364"/>
                </a:xfrm>
                <a:custGeom>
                  <a:avLst/>
                  <a:gdLst>
                    <a:gd name="connsiteX0" fmla="*/ 466850 w 506557"/>
                    <a:gd name="connsiteY0" fmla="*/ 160887 h 400364"/>
                    <a:gd name="connsiteX1" fmla="*/ 466850 w 506557"/>
                    <a:gd name="connsiteY1" fmla="*/ 160887 h 400364"/>
                    <a:gd name="connsiteX2" fmla="*/ 445454 w 506557"/>
                    <a:gd name="connsiteY2" fmla="*/ 139696 h 400364"/>
                    <a:gd name="connsiteX3" fmla="*/ 445454 w 506557"/>
                    <a:gd name="connsiteY3" fmla="*/ 0 h 400364"/>
                    <a:gd name="connsiteX4" fmla="*/ 206799 w 506557"/>
                    <a:gd name="connsiteY4" fmla="*/ 0 h 400364"/>
                    <a:gd name="connsiteX5" fmla="*/ 33 w 506557"/>
                    <a:gd name="connsiteY5" fmla="*/ 204091 h 400364"/>
                    <a:gd name="connsiteX6" fmla="*/ 202890 w 506557"/>
                    <a:gd name="connsiteY6" fmla="*/ 400365 h 400364"/>
                    <a:gd name="connsiteX7" fmla="*/ 445454 w 506557"/>
                    <a:gd name="connsiteY7" fmla="*/ 400365 h 400364"/>
                    <a:gd name="connsiteX8" fmla="*/ 445454 w 506557"/>
                    <a:gd name="connsiteY8" fmla="*/ 260464 h 400364"/>
                    <a:gd name="connsiteX9" fmla="*/ 466850 w 506557"/>
                    <a:gd name="connsiteY9" fmla="*/ 239273 h 400364"/>
                    <a:gd name="connsiteX10" fmla="*/ 506558 w 506557"/>
                    <a:gd name="connsiteY10" fmla="*/ 199977 h 400364"/>
                    <a:gd name="connsiteX11" fmla="*/ 466850 w 506557"/>
                    <a:gd name="connsiteY11" fmla="*/ 160887 h 400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06557" h="400364">
                      <a:moveTo>
                        <a:pt x="466850" y="160887"/>
                      </a:moveTo>
                      <a:lnTo>
                        <a:pt x="466850" y="160887"/>
                      </a:lnTo>
                      <a:cubicBezTo>
                        <a:pt x="454918" y="160887"/>
                        <a:pt x="445454" y="151423"/>
                        <a:pt x="445454" y="139696"/>
                      </a:cubicBezTo>
                      <a:lnTo>
                        <a:pt x="445454" y="0"/>
                      </a:lnTo>
                      <a:lnTo>
                        <a:pt x="206799" y="0"/>
                      </a:lnTo>
                      <a:cubicBezTo>
                        <a:pt x="93026" y="0"/>
                        <a:pt x="-2025" y="91965"/>
                        <a:pt x="33" y="204091"/>
                      </a:cubicBezTo>
                      <a:cubicBezTo>
                        <a:pt x="2090" y="312927"/>
                        <a:pt x="92203" y="400365"/>
                        <a:pt x="202890" y="400365"/>
                      </a:cubicBezTo>
                      <a:lnTo>
                        <a:pt x="445454" y="400365"/>
                      </a:lnTo>
                      <a:lnTo>
                        <a:pt x="445454" y="260464"/>
                      </a:lnTo>
                      <a:cubicBezTo>
                        <a:pt x="445454" y="248736"/>
                        <a:pt x="455123" y="239273"/>
                        <a:pt x="466850" y="239273"/>
                      </a:cubicBezTo>
                      <a:cubicBezTo>
                        <a:pt x="488864" y="239273"/>
                        <a:pt x="506558" y="221785"/>
                        <a:pt x="506558" y="199977"/>
                      </a:cubicBezTo>
                      <a:cubicBezTo>
                        <a:pt x="506558" y="178169"/>
                        <a:pt x="488864" y="160887"/>
                        <a:pt x="466850" y="160887"/>
                      </a:cubicBezTo>
                    </a:path>
                  </a:pathLst>
                </a:custGeom>
                <a:solidFill>
                  <a:srgbClr val="E88121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350748D6-E953-4A72-A6BF-0808445D9468}"/>
                    </a:ext>
                  </a:extLst>
                </p:cNvPr>
                <p:cNvSpPr/>
                <p:nvPr/>
              </p:nvSpPr>
              <p:spPr>
                <a:xfrm>
                  <a:off x="641094" y="2913561"/>
                  <a:ext cx="326710" cy="322596"/>
                </a:xfrm>
                <a:custGeom>
                  <a:avLst/>
                  <a:gdLst>
                    <a:gd name="connsiteX0" fmla="*/ 326711 w 326710"/>
                    <a:gd name="connsiteY0" fmla="*/ 161298 h 322596"/>
                    <a:gd name="connsiteX1" fmla="*/ 163355 w 326710"/>
                    <a:gd name="connsiteY1" fmla="*/ 322596 h 322596"/>
                    <a:gd name="connsiteX2" fmla="*/ 0 w 326710"/>
                    <a:gd name="connsiteY2" fmla="*/ 161298 h 322596"/>
                    <a:gd name="connsiteX3" fmla="*/ 163355 w 326710"/>
                    <a:gd name="connsiteY3" fmla="*/ 0 h 322596"/>
                    <a:gd name="connsiteX4" fmla="*/ 326711 w 326710"/>
                    <a:gd name="connsiteY4" fmla="*/ 161298 h 322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6710" h="322596">
                      <a:moveTo>
                        <a:pt x="326711" y="161298"/>
                      </a:moveTo>
                      <a:cubicBezTo>
                        <a:pt x="326711" y="250382"/>
                        <a:pt x="253468" y="322596"/>
                        <a:pt x="163355" y="322596"/>
                      </a:cubicBezTo>
                      <a:cubicBezTo>
                        <a:pt x="73037" y="322596"/>
                        <a:pt x="0" y="250382"/>
                        <a:pt x="0" y="161298"/>
                      </a:cubicBezTo>
                      <a:cubicBezTo>
                        <a:pt x="0" y="72214"/>
                        <a:pt x="73037" y="0"/>
                        <a:pt x="163355" y="0"/>
                      </a:cubicBezTo>
                      <a:cubicBezTo>
                        <a:pt x="253468" y="0"/>
                        <a:pt x="326711" y="72214"/>
                        <a:pt x="326711" y="161298"/>
                      </a:cubicBezTo>
                    </a:path>
                  </a:pathLst>
                </a:custGeom>
                <a:solidFill>
                  <a:srgbClr val="FFFFF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CDBB24F-A7C0-4C29-BE63-593010C7E7A4}"/>
                  </a:ext>
                </a:extLst>
              </p:cNvPr>
              <p:cNvSpPr txBox="1"/>
              <p:nvPr/>
            </p:nvSpPr>
            <p:spPr>
              <a:xfrm>
                <a:off x="614197" y="2912400"/>
                <a:ext cx="366865" cy="31545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rgbClr val="E88121"/>
                    </a:solidFill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rPr>
                  <a:t>1</a:t>
                </a:r>
                <a:endParaRPr lang="ko-KR" altLang="en-US" sz="1600" dirty="0">
                  <a:solidFill>
                    <a:srgbClr val="E8812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0CF529B-AEF8-44D0-8392-4EA6DB8A13C1}"/>
                  </a:ext>
                </a:extLst>
              </p:cNvPr>
              <p:cNvSpPr txBox="1"/>
              <p:nvPr/>
            </p:nvSpPr>
            <p:spPr>
              <a:xfrm>
                <a:off x="1204201" y="2742080"/>
                <a:ext cx="2950539" cy="504726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marR="0" algn="just" fontAlgn="base" latinLnBrk="1">
                  <a:lnSpc>
                    <a:spcPct val="18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ko-KR" altLang="en-US" sz="1600" b="1" kern="0" spc="-50" dirty="0">
                    <a:solidFill>
                      <a:srgbClr val="E88121"/>
                    </a:solidFill>
                    <a:effectLst/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rPr>
                  <a:t>직장 내 괴롭힘 피해자 관리</a:t>
                </a:r>
                <a:endParaRPr lang="ko-KR" altLang="en-US" sz="1400" b="1" kern="0" spc="-50" dirty="0">
                  <a:solidFill>
                    <a:srgbClr val="E8812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0C82B2F9-2E9F-414E-944B-1973EA5ED87C}"/>
                    </a:ext>
                  </a:extLst>
                </p:cNvPr>
                <p:cNvSpPr txBox="1"/>
                <p:nvPr/>
              </p:nvSpPr>
              <p:spPr>
                <a:xfrm>
                  <a:off x="625095" y="5445224"/>
                  <a:ext cx="7930228" cy="3173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just" fontAlgn="base"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lang="ko-KR" altLang="en-US" sz="1500" b="1" i="1" kern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Rix모던고딕_Pro Bold" panose="02020603020101020101" pitchFamily="18" charset="-127"/>
                        </a:rPr>
                        <m:t>➌</m:t>
                      </m:r>
                    </m:oMath>
                  </a14:m>
                  <a:r>
                    <a:rPr lang="ko-KR" altLang="en-US" sz="1500" b="1" kern="0" dirty="0">
                      <a:solidFill>
                        <a:srgbClr val="E88121"/>
                      </a:solidFill>
                      <a:effectLst/>
                      <a:latin typeface="나눔고딕OTF" panose="020D0604000000000000" pitchFamily="34" charset="-127"/>
                      <a:ea typeface="나눔고딕OTF" panose="020D0604000000000000" pitchFamily="34" charset="-127"/>
                    </a:rPr>
                    <a:t> </a:t>
                  </a:r>
                  <a:r>
                    <a:rPr lang="ko-KR" altLang="en-US" sz="1500" b="1" dirty="0">
                      <a:solidFill>
                        <a:srgbClr val="E88121"/>
                      </a:solidFill>
                      <a:latin typeface="나눔고딕OTF" panose="020D0604000000000000" pitchFamily="34" charset="-127"/>
                      <a:ea typeface="나눔고딕OTF" panose="020D0604000000000000" pitchFamily="34" charset="-127"/>
                    </a:rPr>
                    <a:t>업무복귀</a:t>
                  </a:r>
                  <a:endParaRPr lang="ko-KR" altLang="en-US" sz="1500" dirty="0">
                    <a:solidFill>
                      <a:srgbClr val="E88121"/>
                    </a:solidFill>
                    <a:latin typeface="나눔고딕OTF" panose="020D0604000000000000" pitchFamily="34" charset="-127"/>
                    <a:ea typeface="나눔고딕OTF" panose="020D0604000000000000" pitchFamily="34" charset="-127"/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0C82B2F9-2E9F-414E-944B-1973EA5ED8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095" y="5445224"/>
                  <a:ext cx="7930228" cy="317395"/>
                </a:xfrm>
                <a:prstGeom prst="rect">
                  <a:avLst/>
                </a:prstGeom>
                <a:blipFill>
                  <a:blip r:embed="rId7"/>
                  <a:stretch>
                    <a:fillRect l="-1154" b="-36538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1B3A64E-D6C4-4253-8790-47BD28036F09}"/>
                </a:ext>
              </a:extLst>
            </p:cNvPr>
            <p:cNvSpPr txBox="1"/>
            <p:nvPr/>
          </p:nvSpPr>
          <p:spPr>
            <a:xfrm>
              <a:off x="848576" y="5795287"/>
              <a:ext cx="7611585" cy="3285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사업주는 피해자가 정상적으로 업무에 복귀할 수 있도록 최대한 지원하여야 함</a:t>
              </a:r>
              <a:endParaRPr lang="ko-KR" altLang="en-US" sz="1400" kern="0" dirty="0">
                <a:solidFill>
                  <a:srgbClr val="000000"/>
                </a:solidFill>
                <a:effectLst/>
                <a:latin typeface="바탕체" panose="02030609000101010101" pitchFamily="17" charset="-127"/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FD8F5C28-00EA-476E-A343-3751BA86AD09}"/>
                </a:ext>
              </a:extLst>
            </p:cNvPr>
            <p:cNvSpPr/>
            <p:nvPr/>
          </p:nvSpPr>
          <p:spPr>
            <a:xfrm>
              <a:off x="622786" y="4415846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72F35784-BCEB-4E63-82ED-9C0A80B5C38D}"/>
                </a:ext>
              </a:extLst>
            </p:cNvPr>
            <p:cNvSpPr/>
            <p:nvPr/>
          </p:nvSpPr>
          <p:spPr>
            <a:xfrm>
              <a:off x="683839" y="4453274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C8083F95-DEF8-4515-9FB0-4EFD0095C564}"/>
                </a:ext>
              </a:extLst>
            </p:cNvPr>
            <p:cNvSpPr/>
            <p:nvPr/>
          </p:nvSpPr>
          <p:spPr>
            <a:xfrm>
              <a:off x="622786" y="5921642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B644D318-3554-4161-84B9-D2EDA9B46D90}"/>
                </a:ext>
              </a:extLst>
            </p:cNvPr>
            <p:cNvSpPr/>
            <p:nvPr/>
          </p:nvSpPr>
          <p:spPr>
            <a:xfrm>
              <a:off x="683839" y="5959070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194639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7134BD8-3748-4258-A3CB-CA88A732E843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CE9634C-2B4F-4142-8503-129D34B8296B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9664BB5C-74F6-4AEE-B9E3-30A480B45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08C501-BC4C-450B-AF86-D973F275F488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FFCD63-3F2C-46CD-94F6-3B8B6854E873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19D55226-B98D-434A-9ACD-424919926D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3E58212A-8A8E-4D6E-A154-362AD6DB16DA}"/>
              </a:ext>
            </a:extLst>
          </p:cNvPr>
          <p:cNvSpPr/>
          <p:nvPr/>
        </p:nvSpPr>
        <p:spPr>
          <a:xfrm>
            <a:off x="683839" y="5667587"/>
            <a:ext cx="60412" cy="90011"/>
          </a:xfrm>
          <a:custGeom>
            <a:avLst/>
            <a:gdLst>
              <a:gd name="connsiteX0" fmla="*/ 15626 w 60412"/>
              <a:gd name="connsiteY0" fmla="*/ 90011 h 90011"/>
              <a:gd name="connsiteX1" fmla="*/ 4691 w 60412"/>
              <a:gd name="connsiteY1" fmla="*/ 85421 h 90011"/>
              <a:gd name="connsiteX2" fmla="*/ 4691 w 60412"/>
              <a:gd name="connsiteY2" fmla="*/ 63416 h 90011"/>
              <a:gd name="connsiteX3" fmla="*/ 23051 w 60412"/>
              <a:gd name="connsiteY3" fmla="*/ 44921 h 90011"/>
              <a:gd name="connsiteX4" fmla="*/ 4556 w 60412"/>
              <a:gd name="connsiteY4" fmla="*/ 26561 h 90011"/>
              <a:gd name="connsiteX5" fmla="*/ 4556 w 60412"/>
              <a:gd name="connsiteY5" fmla="*/ 4556 h 90011"/>
              <a:gd name="connsiteX6" fmla="*/ 26561 w 60412"/>
              <a:gd name="connsiteY6" fmla="*/ 4556 h 90011"/>
              <a:gd name="connsiteX7" fmla="*/ 55856 w 60412"/>
              <a:gd name="connsiteY7" fmla="*/ 33986 h 90011"/>
              <a:gd name="connsiteX8" fmla="*/ 55856 w 60412"/>
              <a:gd name="connsiteY8" fmla="*/ 55991 h 90011"/>
              <a:gd name="connsiteX9" fmla="*/ 26696 w 60412"/>
              <a:gd name="connsiteY9" fmla="*/ 85421 h 90011"/>
              <a:gd name="connsiteX10" fmla="*/ 15626 w 60412"/>
              <a:gd name="connsiteY10" fmla="*/ 90011 h 9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412" h="90011">
                <a:moveTo>
                  <a:pt x="15626" y="90011"/>
                </a:moveTo>
                <a:cubicBezTo>
                  <a:pt x="11711" y="90011"/>
                  <a:pt x="7661" y="88526"/>
                  <a:pt x="4691" y="85421"/>
                </a:cubicBezTo>
                <a:cubicBezTo>
                  <a:pt x="-1384" y="79346"/>
                  <a:pt x="-1384" y="69491"/>
                  <a:pt x="4691" y="63416"/>
                </a:cubicBezTo>
                <a:lnTo>
                  <a:pt x="23051" y="44921"/>
                </a:lnTo>
                <a:lnTo>
                  <a:pt x="4556" y="26561"/>
                </a:lnTo>
                <a:cubicBezTo>
                  <a:pt x="-1519" y="20486"/>
                  <a:pt x="-1519" y="10631"/>
                  <a:pt x="4556" y="4556"/>
                </a:cubicBezTo>
                <a:cubicBezTo>
                  <a:pt x="10631" y="-1519"/>
                  <a:pt x="20486" y="-1519"/>
                  <a:pt x="26561" y="4556"/>
                </a:cubicBezTo>
                <a:lnTo>
                  <a:pt x="55856" y="33986"/>
                </a:lnTo>
                <a:cubicBezTo>
                  <a:pt x="61931" y="40061"/>
                  <a:pt x="61931" y="49916"/>
                  <a:pt x="55856" y="55991"/>
                </a:cubicBezTo>
                <a:lnTo>
                  <a:pt x="26696" y="85421"/>
                </a:lnTo>
                <a:cubicBezTo>
                  <a:pt x="23726" y="88526"/>
                  <a:pt x="19676" y="90011"/>
                  <a:pt x="15626" y="90011"/>
                </a:cubicBezTo>
                <a:close/>
              </a:path>
            </a:pathLst>
          </a:custGeom>
          <a:solidFill>
            <a:srgbClr val="FFFFFF"/>
          </a:solidFill>
          <a:ln w="1349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7D01B88A-2B63-450E-9806-F742483284FE}"/>
              </a:ext>
            </a:extLst>
          </p:cNvPr>
          <p:cNvGrpSpPr/>
          <p:nvPr/>
        </p:nvGrpSpPr>
        <p:grpSpPr>
          <a:xfrm>
            <a:off x="602178" y="1232012"/>
            <a:ext cx="7953145" cy="4077292"/>
            <a:chOff x="602178" y="1280964"/>
            <a:chExt cx="7953145" cy="407729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C7DE72-009E-43A0-BEF7-139A92D1AC86}"/>
                </a:ext>
              </a:extLst>
            </p:cNvPr>
            <p:cNvSpPr txBox="1"/>
            <p:nvPr/>
          </p:nvSpPr>
          <p:spPr>
            <a:xfrm>
              <a:off x="625095" y="1864082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➊</a:t>
              </a:r>
              <a:r>
                <a:rPr lang="ko-KR" altLang="en-US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가해자 사과 및 피해자 수용 확인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852564-F155-4D2F-975C-0CF074BAA8FC}"/>
                </a:ext>
              </a:extLst>
            </p:cNvPr>
            <p:cNvSpPr txBox="1"/>
            <p:nvPr/>
          </p:nvSpPr>
          <p:spPr>
            <a:xfrm>
              <a:off x="848576" y="2244446"/>
              <a:ext cx="7706747" cy="14143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괴롭힘이 확인되면 상담자는 피해자의 요구안을 정리하여 가해자에게 전달</a:t>
              </a:r>
              <a:endPara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가해자는 자신의 직장 내 괴롭힘 행위를 인정한 경우 피해자에게 충분히 사과하도록 조치</a:t>
              </a:r>
              <a:endPara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5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가해자가 요구안을 받아들이면 요구안을 이행하고 사건을 종결하나 합의가 결렬된 경우에는 피해자와 </a:t>
              </a:r>
              <a:r>
                <a:rPr lang="ko-KR" altLang="en-US" sz="1400" kern="0" spc="-50" dirty="0" err="1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재상담</a:t>
              </a:r>
              <a:r>
                <a:rPr lang="ko-KR" altLang="en-US" sz="1400" kern="0" spc="-5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400" kern="0" spc="-3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후 정식 조사의사 등 확인하여 절차에 따라 진행하여야 함</a:t>
              </a: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6368F352-3C04-4044-86B7-95BE14217BBF}"/>
                </a:ext>
              </a:extLst>
            </p:cNvPr>
            <p:cNvSpPr/>
            <p:nvPr/>
          </p:nvSpPr>
          <p:spPr>
            <a:xfrm>
              <a:off x="622786" y="2342961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63C79696-8592-49E6-A1E2-A774CB4BECD5}"/>
                </a:ext>
              </a:extLst>
            </p:cNvPr>
            <p:cNvSpPr/>
            <p:nvPr/>
          </p:nvSpPr>
          <p:spPr>
            <a:xfrm>
              <a:off x="683839" y="2380389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BA35B7B2-D60F-4B04-94E8-41B728962F08}"/>
                </a:ext>
              </a:extLst>
            </p:cNvPr>
            <p:cNvGrpSpPr/>
            <p:nvPr/>
          </p:nvGrpSpPr>
          <p:grpSpPr>
            <a:xfrm>
              <a:off x="602178" y="1280964"/>
              <a:ext cx="2822573" cy="416154"/>
              <a:chOff x="602177" y="2742080"/>
              <a:chExt cx="3616226" cy="533168"/>
            </a:xfrm>
          </p:grpSpPr>
          <p:grpSp>
            <p:nvGrpSpPr>
              <p:cNvPr id="22" name="그래픽 7">
                <a:extLst>
                  <a:ext uri="{FF2B5EF4-FFF2-40B4-BE49-F238E27FC236}">
                    <a16:creationId xmlns:a16="http://schemas.microsoft.com/office/drawing/2014/main" id="{2010AFB4-2BF2-4C33-B8EF-E3B60D5998BF}"/>
                  </a:ext>
                </a:extLst>
              </p:cNvPr>
              <p:cNvGrpSpPr/>
              <p:nvPr/>
            </p:nvGrpSpPr>
            <p:grpSpPr>
              <a:xfrm>
                <a:off x="602177" y="2874677"/>
                <a:ext cx="3616226" cy="400571"/>
                <a:chOff x="602177" y="2874677"/>
                <a:chExt cx="3616226" cy="400571"/>
              </a:xfrm>
            </p:grpSpPr>
            <p:sp>
              <p:nvSpPr>
                <p:cNvPr id="25" name="자유형: 도형 24">
                  <a:extLst>
                    <a:ext uri="{FF2B5EF4-FFF2-40B4-BE49-F238E27FC236}">
                      <a16:creationId xmlns:a16="http://schemas.microsoft.com/office/drawing/2014/main" id="{703A19E6-CBDC-4115-BB24-FC46762B1E89}"/>
                    </a:ext>
                  </a:extLst>
                </p:cNvPr>
                <p:cNvSpPr/>
                <p:nvPr/>
              </p:nvSpPr>
              <p:spPr>
                <a:xfrm>
                  <a:off x="811651" y="2874677"/>
                  <a:ext cx="2824516" cy="400570"/>
                </a:xfrm>
                <a:custGeom>
                  <a:avLst/>
                  <a:gdLst>
                    <a:gd name="connsiteX0" fmla="*/ 961615 w 1164472"/>
                    <a:gd name="connsiteY0" fmla="*/ 400571 h 400570"/>
                    <a:gd name="connsiteX1" fmla="*/ 0 w 1164472"/>
                    <a:gd name="connsiteY1" fmla="*/ 400571 h 400570"/>
                    <a:gd name="connsiteX2" fmla="*/ 0 w 1164472"/>
                    <a:gd name="connsiteY2" fmla="*/ 0 h 400570"/>
                    <a:gd name="connsiteX3" fmla="*/ 961615 w 1164472"/>
                    <a:gd name="connsiteY3" fmla="*/ 0 h 400570"/>
                    <a:gd name="connsiteX4" fmla="*/ 1164472 w 1164472"/>
                    <a:gd name="connsiteY4" fmla="*/ 200182 h 400570"/>
                    <a:gd name="connsiteX5" fmla="*/ 961615 w 1164472"/>
                    <a:gd name="connsiteY5" fmla="*/ 400571 h 40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4472" h="400570">
                      <a:moveTo>
                        <a:pt x="961615" y="400571"/>
                      </a:moveTo>
                      <a:lnTo>
                        <a:pt x="0" y="400571"/>
                      </a:lnTo>
                      <a:lnTo>
                        <a:pt x="0" y="0"/>
                      </a:lnTo>
                      <a:lnTo>
                        <a:pt x="961615" y="0"/>
                      </a:lnTo>
                      <a:cubicBezTo>
                        <a:pt x="1073536" y="0"/>
                        <a:pt x="1164472" y="89701"/>
                        <a:pt x="1164472" y="200182"/>
                      </a:cubicBezTo>
                      <a:cubicBezTo>
                        <a:pt x="1164472" y="310869"/>
                        <a:pt x="1073536" y="400571"/>
                        <a:pt x="961615" y="400571"/>
                      </a:cubicBezTo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64BBBA"/>
                    </a:solidFill>
                  </a:endParaRPr>
                </a:p>
              </p:txBody>
            </p:sp>
            <p:sp>
              <p:nvSpPr>
                <p:cNvPr id="26" name="자유형: 도형 25">
                  <a:extLst>
                    <a:ext uri="{FF2B5EF4-FFF2-40B4-BE49-F238E27FC236}">
                      <a16:creationId xmlns:a16="http://schemas.microsoft.com/office/drawing/2014/main" id="{BEC8298C-F729-4CC7-9331-F222F77B204D}"/>
                    </a:ext>
                  </a:extLst>
                </p:cNvPr>
                <p:cNvSpPr/>
                <p:nvPr/>
              </p:nvSpPr>
              <p:spPr>
                <a:xfrm>
                  <a:off x="3053930" y="2874678"/>
                  <a:ext cx="1164473" cy="400570"/>
                </a:xfrm>
                <a:custGeom>
                  <a:avLst/>
                  <a:gdLst>
                    <a:gd name="connsiteX0" fmla="*/ 961615 w 1164472"/>
                    <a:gd name="connsiteY0" fmla="*/ 400571 h 400570"/>
                    <a:gd name="connsiteX1" fmla="*/ 0 w 1164472"/>
                    <a:gd name="connsiteY1" fmla="*/ 400571 h 400570"/>
                    <a:gd name="connsiteX2" fmla="*/ 0 w 1164472"/>
                    <a:gd name="connsiteY2" fmla="*/ 0 h 400570"/>
                    <a:gd name="connsiteX3" fmla="*/ 961615 w 1164472"/>
                    <a:gd name="connsiteY3" fmla="*/ 0 h 400570"/>
                    <a:gd name="connsiteX4" fmla="*/ 1164472 w 1164472"/>
                    <a:gd name="connsiteY4" fmla="*/ 200182 h 400570"/>
                    <a:gd name="connsiteX5" fmla="*/ 961615 w 1164472"/>
                    <a:gd name="connsiteY5" fmla="*/ 400571 h 40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4472" h="400570">
                      <a:moveTo>
                        <a:pt x="961615" y="400571"/>
                      </a:moveTo>
                      <a:lnTo>
                        <a:pt x="0" y="400571"/>
                      </a:lnTo>
                      <a:lnTo>
                        <a:pt x="0" y="0"/>
                      </a:lnTo>
                      <a:lnTo>
                        <a:pt x="961615" y="0"/>
                      </a:lnTo>
                      <a:cubicBezTo>
                        <a:pt x="1073536" y="0"/>
                        <a:pt x="1164472" y="89701"/>
                        <a:pt x="1164472" y="200182"/>
                      </a:cubicBezTo>
                      <a:cubicBezTo>
                        <a:pt x="1164472" y="310869"/>
                        <a:pt x="1073536" y="400571"/>
                        <a:pt x="961615" y="400571"/>
                      </a:cubicBezTo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>
                    <a:solidFill>
                      <a:srgbClr val="64BBBA"/>
                    </a:solidFill>
                  </a:endParaRPr>
                </a:p>
              </p:txBody>
            </p:sp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DBC68C72-D32E-46AE-86B6-8B229BB90373}"/>
                    </a:ext>
                  </a:extLst>
                </p:cNvPr>
                <p:cNvSpPr/>
                <p:nvPr/>
              </p:nvSpPr>
              <p:spPr>
                <a:xfrm>
                  <a:off x="602177" y="2874677"/>
                  <a:ext cx="506557" cy="400364"/>
                </a:xfrm>
                <a:custGeom>
                  <a:avLst/>
                  <a:gdLst>
                    <a:gd name="connsiteX0" fmla="*/ 466850 w 506557"/>
                    <a:gd name="connsiteY0" fmla="*/ 160887 h 400364"/>
                    <a:gd name="connsiteX1" fmla="*/ 466850 w 506557"/>
                    <a:gd name="connsiteY1" fmla="*/ 160887 h 400364"/>
                    <a:gd name="connsiteX2" fmla="*/ 445454 w 506557"/>
                    <a:gd name="connsiteY2" fmla="*/ 139696 h 400364"/>
                    <a:gd name="connsiteX3" fmla="*/ 445454 w 506557"/>
                    <a:gd name="connsiteY3" fmla="*/ 0 h 400364"/>
                    <a:gd name="connsiteX4" fmla="*/ 206799 w 506557"/>
                    <a:gd name="connsiteY4" fmla="*/ 0 h 400364"/>
                    <a:gd name="connsiteX5" fmla="*/ 33 w 506557"/>
                    <a:gd name="connsiteY5" fmla="*/ 204091 h 400364"/>
                    <a:gd name="connsiteX6" fmla="*/ 202890 w 506557"/>
                    <a:gd name="connsiteY6" fmla="*/ 400365 h 400364"/>
                    <a:gd name="connsiteX7" fmla="*/ 445454 w 506557"/>
                    <a:gd name="connsiteY7" fmla="*/ 400365 h 400364"/>
                    <a:gd name="connsiteX8" fmla="*/ 445454 w 506557"/>
                    <a:gd name="connsiteY8" fmla="*/ 260464 h 400364"/>
                    <a:gd name="connsiteX9" fmla="*/ 466850 w 506557"/>
                    <a:gd name="connsiteY9" fmla="*/ 239273 h 400364"/>
                    <a:gd name="connsiteX10" fmla="*/ 506558 w 506557"/>
                    <a:gd name="connsiteY10" fmla="*/ 199977 h 400364"/>
                    <a:gd name="connsiteX11" fmla="*/ 466850 w 506557"/>
                    <a:gd name="connsiteY11" fmla="*/ 160887 h 400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06557" h="400364">
                      <a:moveTo>
                        <a:pt x="466850" y="160887"/>
                      </a:moveTo>
                      <a:lnTo>
                        <a:pt x="466850" y="160887"/>
                      </a:lnTo>
                      <a:cubicBezTo>
                        <a:pt x="454918" y="160887"/>
                        <a:pt x="445454" y="151423"/>
                        <a:pt x="445454" y="139696"/>
                      </a:cubicBezTo>
                      <a:lnTo>
                        <a:pt x="445454" y="0"/>
                      </a:lnTo>
                      <a:lnTo>
                        <a:pt x="206799" y="0"/>
                      </a:lnTo>
                      <a:cubicBezTo>
                        <a:pt x="93026" y="0"/>
                        <a:pt x="-2025" y="91965"/>
                        <a:pt x="33" y="204091"/>
                      </a:cubicBezTo>
                      <a:cubicBezTo>
                        <a:pt x="2090" y="312927"/>
                        <a:pt x="92203" y="400365"/>
                        <a:pt x="202890" y="400365"/>
                      </a:cubicBezTo>
                      <a:lnTo>
                        <a:pt x="445454" y="400365"/>
                      </a:lnTo>
                      <a:lnTo>
                        <a:pt x="445454" y="260464"/>
                      </a:lnTo>
                      <a:cubicBezTo>
                        <a:pt x="445454" y="248736"/>
                        <a:pt x="455123" y="239273"/>
                        <a:pt x="466850" y="239273"/>
                      </a:cubicBezTo>
                      <a:cubicBezTo>
                        <a:pt x="488864" y="239273"/>
                        <a:pt x="506558" y="221785"/>
                        <a:pt x="506558" y="199977"/>
                      </a:cubicBezTo>
                      <a:cubicBezTo>
                        <a:pt x="506558" y="178169"/>
                        <a:pt x="488864" y="160887"/>
                        <a:pt x="466850" y="160887"/>
                      </a:cubicBezTo>
                    </a:path>
                  </a:pathLst>
                </a:custGeom>
                <a:solidFill>
                  <a:srgbClr val="E88121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A27A0F17-4298-4731-B4EB-202E491A968C}"/>
                    </a:ext>
                  </a:extLst>
                </p:cNvPr>
                <p:cNvSpPr/>
                <p:nvPr/>
              </p:nvSpPr>
              <p:spPr>
                <a:xfrm>
                  <a:off x="641094" y="2913561"/>
                  <a:ext cx="326710" cy="322596"/>
                </a:xfrm>
                <a:custGeom>
                  <a:avLst/>
                  <a:gdLst>
                    <a:gd name="connsiteX0" fmla="*/ 326711 w 326710"/>
                    <a:gd name="connsiteY0" fmla="*/ 161298 h 322596"/>
                    <a:gd name="connsiteX1" fmla="*/ 163355 w 326710"/>
                    <a:gd name="connsiteY1" fmla="*/ 322596 h 322596"/>
                    <a:gd name="connsiteX2" fmla="*/ 0 w 326710"/>
                    <a:gd name="connsiteY2" fmla="*/ 161298 h 322596"/>
                    <a:gd name="connsiteX3" fmla="*/ 163355 w 326710"/>
                    <a:gd name="connsiteY3" fmla="*/ 0 h 322596"/>
                    <a:gd name="connsiteX4" fmla="*/ 326711 w 326710"/>
                    <a:gd name="connsiteY4" fmla="*/ 161298 h 322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6710" h="322596">
                      <a:moveTo>
                        <a:pt x="326711" y="161298"/>
                      </a:moveTo>
                      <a:cubicBezTo>
                        <a:pt x="326711" y="250382"/>
                        <a:pt x="253468" y="322596"/>
                        <a:pt x="163355" y="322596"/>
                      </a:cubicBezTo>
                      <a:cubicBezTo>
                        <a:pt x="73037" y="322596"/>
                        <a:pt x="0" y="250382"/>
                        <a:pt x="0" y="161298"/>
                      </a:cubicBezTo>
                      <a:cubicBezTo>
                        <a:pt x="0" y="72214"/>
                        <a:pt x="73037" y="0"/>
                        <a:pt x="163355" y="0"/>
                      </a:cubicBezTo>
                      <a:cubicBezTo>
                        <a:pt x="253468" y="0"/>
                        <a:pt x="326711" y="72214"/>
                        <a:pt x="326711" y="161298"/>
                      </a:cubicBezTo>
                    </a:path>
                  </a:pathLst>
                </a:custGeom>
                <a:solidFill>
                  <a:srgbClr val="FFFFF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64452D1-6C76-41DA-9310-E8211CE6B222}"/>
                  </a:ext>
                </a:extLst>
              </p:cNvPr>
              <p:cNvSpPr txBox="1"/>
              <p:nvPr/>
            </p:nvSpPr>
            <p:spPr>
              <a:xfrm>
                <a:off x="614197" y="2912400"/>
                <a:ext cx="366865" cy="31545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rgbClr val="E88121"/>
                    </a:solidFill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rPr>
                  <a:t>2</a:t>
                </a:r>
                <a:endParaRPr lang="ko-KR" altLang="en-US" sz="1600" dirty="0">
                  <a:solidFill>
                    <a:srgbClr val="E8812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BEFAB5B-7E83-4F5A-9399-DA3CBB0D3D03}"/>
                  </a:ext>
                </a:extLst>
              </p:cNvPr>
              <p:cNvSpPr txBox="1"/>
              <p:nvPr/>
            </p:nvSpPr>
            <p:spPr>
              <a:xfrm>
                <a:off x="1204201" y="2742080"/>
                <a:ext cx="2950539" cy="504726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marR="0" algn="just" fontAlgn="base" latinLnBrk="1">
                  <a:lnSpc>
                    <a:spcPct val="18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ko-KR" altLang="en-US" sz="1600" b="1" kern="0" spc="-50" dirty="0">
                    <a:solidFill>
                      <a:srgbClr val="E88121"/>
                    </a:solidFill>
                    <a:effectLst/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rPr>
                  <a:t>직장 내 괴롭힘 가해자 관리</a:t>
                </a:r>
                <a:endParaRPr lang="ko-KR" altLang="en-US" sz="1400" b="1" kern="0" spc="-50" dirty="0">
                  <a:solidFill>
                    <a:srgbClr val="E8812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endParaRPr>
              </a:p>
            </p:txBody>
          </p:sp>
        </p:grp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FA51F26-333C-45C7-9432-0198B12DE198}"/>
                </a:ext>
              </a:extLst>
            </p:cNvPr>
            <p:cNvSpPr/>
            <p:nvPr/>
          </p:nvSpPr>
          <p:spPr>
            <a:xfrm>
              <a:off x="683839" y="3561617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F78B3EF1-23F2-4B30-9BEA-AAF9F8424F27}"/>
                </a:ext>
              </a:extLst>
            </p:cNvPr>
            <p:cNvSpPr/>
            <p:nvPr/>
          </p:nvSpPr>
          <p:spPr>
            <a:xfrm>
              <a:off x="622786" y="2725211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97F902B-4970-4215-8D30-60DBE8E1BF0B}"/>
                </a:ext>
              </a:extLst>
            </p:cNvPr>
            <p:cNvSpPr/>
            <p:nvPr/>
          </p:nvSpPr>
          <p:spPr>
            <a:xfrm>
              <a:off x="683839" y="2762639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6E82C4D-E240-4FAC-8B81-0EA7BA3CE989}"/>
                </a:ext>
              </a:extLst>
            </p:cNvPr>
            <p:cNvSpPr/>
            <p:nvPr/>
          </p:nvSpPr>
          <p:spPr>
            <a:xfrm>
              <a:off x="622786" y="3124847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97AF9404-F0ED-43C9-AF31-DE3B2B96A9B7}"/>
                </a:ext>
              </a:extLst>
            </p:cNvPr>
            <p:cNvSpPr/>
            <p:nvPr/>
          </p:nvSpPr>
          <p:spPr>
            <a:xfrm>
              <a:off x="683839" y="3162275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5AFF082-9CE7-49DD-8872-743103337D98}"/>
                </a:ext>
              </a:extLst>
            </p:cNvPr>
            <p:cNvSpPr txBox="1"/>
            <p:nvPr/>
          </p:nvSpPr>
          <p:spPr>
            <a:xfrm>
              <a:off x="625095" y="3970052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➋</a:t>
              </a:r>
              <a:r>
                <a:rPr lang="ko-KR" altLang="en-US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가해자에 대해 필요한 조치 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71F5B75-6B3C-4147-9012-A9743A9A4717}"/>
                </a:ext>
              </a:extLst>
            </p:cNvPr>
            <p:cNvSpPr txBox="1"/>
            <p:nvPr/>
          </p:nvSpPr>
          <p:spPr>
            <a:xfrm>
              <a:off x="848576" y="4350416"/>
              <a:ext cx="7706747" cy="6141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사업주는 가해 근로자에 대하여 전문가의 심리상담 및 조언</a:t>
              </a: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근무 장소의 변경</a:t>
              </a: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피해자와의 분리</a:t>
              </a: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배치</a:t>
              </a: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전환</a:t>
              </a: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징계나 처벌 등의 조치를 취하여야 함</a:t>
              </a:r>
              <a:endParaRPr lang="ko-KR" altLang="en-US" sz="1400" kern="0" dirty="0">
                <a:effectLst/>
                <a:latin typeface="바탕체" panose="02030609000101010101" pitchFamily="17" charset="-127"/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B0F8A52A-B504-4EDB-BC6B-93A59B6477F0}"/>
                </a:ext>
              </a:extLst>
            </p:cNvPr>
            <p:cNvSpPr/>
            <p:nvPr/>
          </p:nvSpPr>
          <p:spPr>
            <a:xfrm>
              <a:off x="622786" y="4448931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2E14258-499F-4103-BE64-7495088EF938}"/>
                </a:ext>
              </a:extLst>
            </p:cNvPr>
            <p:cNvSpPr/>
            <p:nvPr/>
          </p:nvSpPr>
          <p:spPr>
            <a:xfrm>
              <a:off x="683839" y="4486359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3E1BE053-0477-44FE-9448-C68C2EE73070}"/>
                </a:ext>
              </a:extLst>
            </p:cNvPr>
            <p:cNvSpPr/>
            <p:nvPr/>
          </p:nvSpPr>
          <p:spPr>
            <a:xfrm>
              <a:off x="683839" y="4868609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6893F4DE-B9D9-4B88-A099-33283FBC9E49}"/>
                </a:ext>
              </a:extLst>
            </p:cNvPr>
            <p:cNvSpPr/>
            <p:nvPr/>
          </p:nvSpPr>
          <p:spPr>
            <a:xfrm>
              <a:off x="683839" y="5268245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186104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C58851B-86B7-4F3B-8224-30094CF8107E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6AA49EB-D3DD-470D-BFAD-1903B47C8A53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C90F214C-5B47-4B1D-9B05-7D1C5E904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E7E623-D03D-4C4C-B805-4C3CD620A7E1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1908DA-7B48-403A-A367-B252B5611467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38C4B8AA-33AF-46BF-AE63-8DFCE30596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240813-A757-4AFB-A257-2232AE940E30}"/>
              </a:ext>
            </a:extLst>
          </p:cNvPr>
          <p:cNvSpPr txBox="1"/>
          <p:nvPr/>
        </p:nvSpPr>
        <p:spPr>
          <a:xfrm>
            <a:off x="625095" y="1196752"/>
            <a:ext cx="7930228" cy="3173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500" b="1" kern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➌</a:t>
            </a:r>
            <a:r>
              <a:rPr lang="ko-KR" altLang="en-US" sz="1500" b="1" kern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가해자 교육 및 상담 실시 </a:t>
            </a:r>
            <a:endParaRPr lang="ko-KR" altLang="en-US" sz="1500" kern="0" spc="-50" dirty="0">
              <a:solidFill>
                <a:srgbClr val="E8812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0E9A54-411D-40F8-A55F-2E535B304753}"/>
              </a:ext>
            </a:extLst>
          </p:cNvPr>
          <p:cNvSpPr txBox="1"/>
          <p:nvPr/>
        </p:nvSpPr>
        <p:spPr>
          <a:xfrm>
            <a:off x="848576" y="1551347"/>
            <a:ext cx="7706747" cy="766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가해자에 대하여 직장 내 괴롭힘 관련 교육을 실시하여야 함</a:t>
            </a:r>
            <a:endParaRPr lang="en-US" altLang="ko-KR" sz="1400" kern="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tabLst>
                <a:tab pos="77470" algn="l"/>
              </a:tabLs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가해자에 대하여 적절한 전문가 상담을 받도록 하여야 함</a:t>
            </a: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C0FA7ACA-AF22-4B17-B2A2-8E8D9E0C389F}"/>
              </a:ext>
            </a:extLst>
          </p:cNvPr>
          <p:cNvSpPr/>
          <p:nvPr/>
        </p:nvSpPr>
        <p:spPr>
          <a:xfrm>
            <a:off x="622786" y="1675631"/>
            <a:ext cx="164699" cy="164700"/>
          </a:xfrm>
          <a:custGeom>
            <a:avLst/>
            <a:gdLst>
              <a:gd name="connsiteX0" fmla="*/ 0 w 164699"/>
              <a:gd name="connsiteY0" fmla="*/ 82350 h 164700"/>
              <a:gd name="connsiteX1" fmla="*/ 82350 w 164699"/>
              <a:gd name="connsiteY1" fmla="*/ 0 h 164700"/>
              <a:gd name="connsiteX2" fmla="*/ 164700 w 164699"/>
              <a:gd name="connsiteY2" fmla="*/ 82350 h 164700"/>
              <a:gd name="connsiteX3" fmla="*/ 82350 w 164699"/>
              <a:gd name="connsiteY3" fmla="*/ 164700 h 164700"/>
              <a:gd name="connsiteX4" fmla="*/ 0 w 164699"/>
              <a:gd name="connsiteY4" fmla="*/ 82350 h 16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699" h="164700">
                <a:moveTo>
                  <a:pt x="0" y="82350"/>
                </a:moveTo>
                <a:cubicBezTo>
                  <a:pt x="0" y="36855"/>
                  <a:pt x="36855" y="0"/>
                  <a:pt x="82350" y="0"/>
                </a:cubicBezTo>
                <a:cubicBezTo>
                  <a:pt x="127845" y="0"/>
                  <a:pt x="164700" y="36855"/>
                  <a:pt x="164700" y="82350"/>
                </a:cubicBezTo>
                <a:cubicBezTo>
                  <a:pt x="164700" y="127845"/>
                  <a:pt x="127845" y="164700"/>
                  <a:pt x="82350" y="164700"/>
                </a:cubicBezTo>
                <a:cubicBezTo>
                  <a:pt x="36855" y="164835"/>
                  <a:pt x="0" y="127980"/>
                  <a:pt x="0" y="82350"/>
                </a:cubicBezTo>
              </a:path>
            </a:pathLst>
          </a:custGeom>
          <a:solidFill>
            <a:srgbClr val="E88121"/>
          </a:solidFill>
          <a:ln w="1349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B632E639-512A-4EAA-A39F-B6945B379977}"/>
              </a:ext>
            </a:extLst>
          </p:cNvPr>
          <p:cNvSpPr/>
          <p:nvPr/>
        </p:nvSpPr>
        <p:spPr>
          <a:xfrm>
            <a:off x="683839" y="1713059"/>
            <a:ext cx="60412" cy="90011"/>
          </a:xfrm>
          <a:custGeom>
            <a:avLst/>
            <a:gdLst>
              <a:gd name="connsiteX0" fmla="*/ 15626 w 60412"/>
              <a:gd name="connsiteY0" fmla="*/ 90011 h 90011"/>
              <a:gd name="connsiteX1" fmla="*/ 4691 w 60412"/>
              <a:gd name="connsiteY1" fmla="*/ 85421 h 90011"/>
              <a:gd name="connsiteX2" fmla="*/ 4691 w 60412"/>
              <a:gd name="connsiteY2" fmla="*/ 63416 h 90011"/>
              <a:gd name="connsiteX3" fmla="*/ 23051 w 60412"/>
              <a:gd name="connsiteY3" fmla="*/ 44921 h 90011"/>
              <a:gd name="connsiteX4" fmla="*/ 4556 w 60412"/>
              <a:gd name="connsiteY4" fmla="*/ 26561 h 90011"/>
              <a:gd name="connsiteX5" fmla="*/ 4556 w 60412"/>
              <a:gd name="connsiteY5" fmla="*/ 4556 h 90011"/>
              <a:gd name="connsiteX6" fmla="*/ 26561 w 60412"/>
              <a:gd name="connsiteY6" fmla="*/ 4556 h 90011"/>
              <a:gd name="connsiteX7" fmla="*/ 55856 w 60412"/>
              <a:gd name="connsiteY7" fmla="*/ 33986 h 90011"/>
              <a:gd name="connsiteX8" fmla="*/ 55856 w 60412"/>
              <a:gd name="connsiteY8" fmla="*/ 55991 h 90011"/>
              <a:gd name="connsiteX9" fmla="*/ 26696 w 60412"/>
              <a:gd name="connsiteY9" fmla="*/ 85421 h 90011"/>
              <a:gd name="connsiteX10" fmla="*/ 15626 w 60412"/>
              <a:gd name="connsiteY10" fmla="*/ 90011 h 9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412" h="90011">
                <a:moveTo>
                  <a:pt x="15626" y="90011"/>
                </a:moveTo>
                <a:cubicBezTo>
                  <a:pt x="11711" y="90011"/>
                  <a:pt x="7661" y="88526"/>
                  <a:pt x="4691" y="85421"/>
                </a:cubicBezTo>
                <a:cubicBezTo>
                  <a:pt x="-1384" y="79346"/>
                  <a:pt x="-1384" y="69491"/>
                  <a:pt x="4691" y="63416"/>
                </a:cubicBezTo>
                <a:lnTo>
                  <a:pt x="23051" y="44921"/>
                </a:lnTo>
                <a:lnTo>
                  <a:pt x="4556" y="26561"/>
                </a:lnTo>
                <a:cubicBezTo>
                  <a:pt x="-1519" y="20486"/>
                  <a:pt x="-1519" y="10631"/>
                  <a:pt x="4556" y="4556"/>
                </a:cubicBezTo>
                <a:cubicBezTo>
                  <a:pt x="10631" y="-1519"/>
                  <a:pt x="20486" y="-1519"/>
                  <a:pt x="26561" y="4556"/>
                </a:cubicBezTo>
                <a:lnTo>
                  <a:pt x="55856" y="33986"/>
                </a:lnTo>
                <a:cubicBezTo>
                  <a:pt x="61931" y="40061"/>
                  <a:pt x="61931" y="49916"/>
                  <a:pt x="55856" y="55991"/>
                </a:cubicBezTo>
                <a:lnTo>
                  <a:pt x="26696" y="85421"/>
                </a:lnTo>
                <a:cubicBezTo>
                  <a:pt x="23726" y="88526"/>
                  <a:pt x="19676" y="90011"/>
                  <a:pt x="15626" y="90011"/>
                </a:cubicBezTo>
                <a:close/>
              </a:path>
            </a:pathLst>
          </a:custGeom>
          <a:solidFill>
            <a:srgbClr val="FFFFFF"/>
          </a:solidFill>
          <a:ln w="1349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5E48E752-58CF-4E57-B878-689287CCDB57}"/>
              </a:ext>
            </a:extLst>
          </p:cNvPr>
          <p:cNvSpPr/>
          <p:nvPr/>
        </p:nvSpPr>
        <p:spPr>
          <a:xfrm>
            <a:off x="683839" y="2894287"/>
            <a:ext cx="60412" cy="90011"/>
          </a:xfrm>
          <a:custGeom>
            <a:avLst/>
            <a:gdLst>
              <a:gd name="connsiteX0" fmla="*/ 15626 w 60412"/>
              <a:gd name="connsiteY0" fmla="*/ 90011 h 90011"/>
              <a:gd name="connsiteX1" fmla="*/ 4691 w 60412"/>
              <a:gd name="connsiteY1" fmla="*/ 85421 h 90011"/>
              <a:gd name="connsiteX2" fmla="*/ 4691 w 60412"/>
              <a:gd name="connsiteY2" fmla="*/ 63416 h 90011"/>
              <a:gd name="connsiteX3" fmla="*/ 23051 w 60412"/>
              <a:gd name="connsiteY3" fmla="*/ 44921 h 90011"/>
              <a:gd name="connsiteX4" fmla="*/ 4556 w 60412"/>
              <a:gd name="connsiteY4" fmla="*/ 26561 h 90011"/>
              <a:gd name="connsiteX5" fmla="*/ 4556 w 60412"/>
              <a:gd name="connsiteY5" fmla="*/ 4556 h 90011"/>
              <a:gd name="connsiteX6" fmla="*/ 26561 w 60412"/>
              <a:gd name="connsiteY6" fmla="*/ 4556 h 90011"/>
              <a:gd name="connsiteX7" fmla="*/ 55856 w 60412"/>
              <a:gd name="connsiteY7" fmla="*/ 33986 h 90011"/>
              <a:gd name="connsiteX8" fmla="*/ 55856 w 60412"/>
              <a:gd name="connsiteY8" fmla="*/ 55991 h 90011"/>
              <a:gd name="connsiteX9" fmla="*/ 26696 w 60412"/>
              <a:gd name="connsiteY9" fmla="*/ 85421 h 90011"/>
              <a:gd name="connsiteX10" fmla="*/ 15626 w 60412"/>
              <a:gd name="connsiteY10" fmla="*/ 90011 h 9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412" h="90011">
                <a:moveTo>
                  <a:pt x="15626" y="90011"/>
                </a:moveTo>
                <a:cubicBezTo>
                  <a:pt x="11711" y="90011"/>
                  <a:pt x="7661" y="88526"/>
                  <a:pt x="4691" y="85421"/>
                </a:cubicBezTo>
                <a:cubicBezTo>
                  <a:pt x="-1384" y="79346"/>
                  <a:pt x="-1384" y="69491"/>
                  <a:pt x="4691" y="63416"/>
                </a:cubicBezTo>
                <a:lnTo>
                  <a:pt x="23051" y="44921"/>
                </a:lnTo>
                <a:lnTo>
                  <a:pt x="4556" y="26561"/>
                </a:lnTo>
                <a:cubicBezTo>
                  <a:pt x="-1519" y="20486"/>
                  <a:pt x="-1519" y="10631"/>
                  <a:pt x="4556" y="4556"/>
                </a:cubicBezTo>
                <a:cubicBezTo>
                  <a:pt x="10631" y="-1519"/>
                  <a:pt x="20486" y="-1519"/>
                  <a:pt x="26561" y="4556"/>
                </a:cubicBezTo>
                <a:lnTo>
                  <a:pt x="55856" y="33986"/>
                </a:lnTo>
                <a:cubicBezTo>
                  <a:pt x="61931" y="40061"/>
                  <a:pt x="61931" y="49916"/>
                  <a:pt x="55856" y="55991"/>
                </a:cubicBezTo>
                <a:lnTo>
                  <a:pt x="26696" y="85421"/>
                </a:lnTo>
                <a:cubicBezTo>
                  <a:pt x="23726" y="88526"/>
                  <a:pt x="19676" y="90011"/>
                  <a:pt x="15626" y="90011"/>
                </a:cubicBezTo>
                <a:close/>
              </a:path>
            </a:pathLst>
          </a:custGeom>
          <a:solidFill>
            <a:srgbClr val="FFFFFF"/>
          </a:solidFill>
          <a:ln w="1349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371EF0DB-2671-43C2-AF54-32E559F54208}"/>
              </a:ext>
            </a:extLst>
          </p:cNvPr>
          <p:cNvSpPr/>
          <p:nvPr/>
        </p:nvSpPr>
        <p:spPr>
          <a:xfrm>
            <a:off x="683839" y="2494945"/>
            <a:ext cx="60412" cy="90011"/>
          </a:xfrm>
          <a:custGeom>
            <a:avLst/>
            <a:gdLst>
              <a:gd name="connsiteX0" fmla="*/ 15626 w 60412"/>
              <a:gd name="connsiteY0" fmla="*/ 90011 h 90011"/>
              <a:gd name="connsiteX1" fmla="*/ 4691 w 60412"/>
              <a:gd name="connsiteY1" fmla="*/ 85421 h 90011"/>
              <a:gd name="connsiteX2" fmla="*/ 4691 w 60412"/>
              <a:gd name="connsiteY2" fmla="*/ 63416 h 90011"/>
              <a:gd name="connsiteX3" fmla="*/ 23051 w 60412"/>
              <a:gd name="connsiteY3" fmla="*/ 44921 h 90011"/>
              <a:gd name="connsiteX4" fmla="*/ 4556 w 60412"/>
              <a:gd name="connsiteY4" fmla="*/ 26561 h 90011"/>
              <a:gd name="connsiteX5" fmla="*/ 4556 w 60412"/>
              <a:gd name="connsiteY5" fmla="*/ 4556 h 90011"/>
              <a:gd name="connsiteX6" fmla="*/ 26561 w 60412"/>
              <a:gd name="connsiteY6" fmla="*/ 4556 h 90011"/>
              <a:gd name="connsiteX7" fmla="*/ 55856 w 60412"/>
              <a:gd name="connsiteY7" fmla="*/ 33986 h 90011"/>
              <a:gd name="connsiteX8" fmla="*/ 55856 w 60412"/>
              <a:gd name="connsiteY8" fmla="*/ 55991 h 90011"/>
              <a:gd name="connsiteX9" fmla="*/ 26696 w 60412"/>
              <a:gd name="connsiteY9" fmla="*/ 85421 h 90011"/>
              <a:gd name="connsiteX10" fmla="*/ 15626 w 60412"/>
              <a:gd name="connsiteY10" fmla="*/ 90011 h 9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412" h="90011">
                <a:moveTo>
                  <a:pt x="15626" y="90011"/>
                </a:moveTo>
                <a:cubicBezTo>
                  <a:pt x="11711" y="90011"/>
                  <a:pt x="7661" y="88526"/>
                  <a:pt x="4691" y="85421"/>
                </a:cubicBezTo>
                <a:cubicBezTo>
                  <a:pt x="-1384" y="79346"/>
                  <a:pt x="-1384" y="69491"/>
                  <a:pt x="4691" y="63416"/>
                </a:cubicBezTo>
                <a:lnTo>
                  <a:pt x="23051" y="44921"/>
                </a:lnTo>
                <a:lnTo>
                  <a:pt x="4556" y="26561"/>
                </a:lnTo>
                <a:cubicBezTo>
                  <a:pt x="-1519" y="20486"/>
                  <a:pt x="-1519" y="10631"/>
                  <a:pt x="4556" y="4556"/>
                </a:cubicBezTo>
                <a:cubicBezTo>
                  <a:pt x="10631" y="-1519"/>
                  <a:pt x="20486" y="-1519"/>
                  <a:pt x="26561" y="4556"/>
                </a:cubicBezTo>
                <a:lnTo>
                  <a:pt x="55856" y="33986"/>
                </a:lnTo>
                <a:cubicBezTo>
                  <a:pt x="61931" y="40061"/>
                  <a:pt x="61931" y="49916"/>
                  <a:pt x="55856" y="55991"/>
                </a:cubicBezTo>
                <a:lnTo>
                  <a:pt x="26696" y="85421"/>
                </a:lnTo>
                <a:cubicBezTo>
                  <a:pt x="23726" y="88526"/>
                  <a:pt x="19676" y="90011"/>
                  <a:pt x="15626" y="90011"/>
                </a:cubicBezTo>
                <a:close/>
              </a:path>
            </a:pathLst>
          </a:custGeom>
          <a:solidFill>
            <a:srgbClr val="FFFFFF"/>
          </a:solidFill>
          <a:ln w="1349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5FBE9D-1352-4FFD-8CC5-3F5DBDE8F903}"/>
              </a:ext>
            </a:extLst>
          </p:cNvPr>
          <p:cNvSpPr txBox="1"/>
          <p:nvPr/>
        </p:nvSpPr>
        <p:spPr>
          <a:xfrm>
            <a:off x="625095" y="2638641"/>
            <a:ext cx="7930228" cy="3173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500" b="1" kern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➍</a:t>
            </a:r>
            <a:r>
              <a:rPr lang="ko-KR" altLang="en-US" sz="1500" b="1" kern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징계 등에 관한 고지 및 징계처분</a:t>
            </a:r>
            <a:endParaRPr lang="ko-KR" altLang="en-US" sz="1500" kern="0" spc="-50" dirty="0">
              <a:solidFill>
                <a:srgbClr val="E8812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8EA86A-C563-4319-85A8-B339C64BAEB7}"/>
              </a:ext>
            </a:extLst>
          </p:cNvPr>
          <p:cNvSpPr txBox="1"/>
          <p:nvPr/>
        </p:nvSpPr>
        <p:spPr>
          <a:xfrm>
            <a:off x="848576" y="3019005"/>
            <a:ext cx="7706747" cy="12100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가해자에게 직장 내 괴롭힘 행위에 대하여 징계 조치 등을 할 수 있다는 사실을 명확히 고지</a:t>
            </a:r>
            <a:endParaRPr lang="en-US" altLang="ko-KR" sz="1400" kern="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tabLst>
                <a:tab pos="77470" algn="l"/>
              </a:tabLs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괴롭힘이 인정되는 경우 취업규칙에 근거하여 단호하고 엄격한 징계 조치를 하여야 함</a:t>
            </a:r>
            <a:endParaRPr lang="en-US" altLang="ko-KR" sz="1400" kern="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tabLst>
                <a:tab pos="77470" algn="l"/>
              </a:tabLs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필요한 경우 가해자의 근무장소 변경 등을 통해 피해자와 분리하는 등 피해자 보호조치를 병행해야 함</a:t>
            </a:r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77AB1EBD-1527-48A0-8C42-3AFCC665ACF3}"/>
              </a:ext>
            </a:extLst>
          </p:cNvPr>
          <p:cNvSpPr/>
          <p:nvPr/>
        </p:nvSpPr>
        <p:spPr>
          <a:xfrm>
            <a:off x="683839" y="3819029"/>
            <a:ext cx="60412" cy="90011"/>
          </a:xfrm>
          <a:custGeom>
            <a:avLst/>
            <a:gdLst>
              <a:gd name="connsiteX0" fmla="*/ 15626 w 60412"/>
              <a:gd name="connsiteY0" fmla="*/ 90011 h 90011"/>
              <a:gd name="connsiteX1" fmla="*/ 4691 w 60412"/>
              <a:gd name="connsiteY1" fmla="*/ 85421 h 90011"/>
              <a:gd name="connsiteX2" fmla="*/ 4691 w 60412"/>
              <a:gd name="connsiteY2" fmla="*/ 63416 h 90011"/>
              <a:gd name="connsiteX3" fmla="*/ 23051 w 60412"/>
              <a:gd name="connsiteY3" fmla="*/ 44921 h 90011"/>
              <a:gd name="connsiteX4" fmla="*/ 4556 w 60412"/>
              <a:gd name="connsiteY4" fmla="*/ 26561 h 90011"/>
              <a:gd name="connsiteX5" fmla="*/ 4556 w 60412"/>
              <a:gd name="connsiteY5" fmla="*/ 4556 h 90011"/>
              <a:gd name="connsiteX6" fmla="*/ 26561 w 60412"/>
              <a:gd name="connsiteY6" fmla="*/ 4556 h 90011"/>
              <a:gd name="connsiteX7" fmla="*/ 55856 w 60412"/>
              <a:gd name="connsiteY7" fmla="*/ 33986 h 90011"/>
              <a:gd name="connsiteX8" fmla="*/ 55856 w 60412"/>
              <a:gd name="connsiteY8" fmla="*/ 55991 h 90011"/>
              <a:gd name="connsiteX9" fmla="*/ 26696 w 60412"/>
              <a:gd name="connsiteY9" fmla="*/ 85421 h 90011"/>
              <a:gd name="connsiteX10" fmla="*/ 15626 w 60412"/>
              <a:gd name="connsiteY10" fmla="*/ 90011 h 9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412" h="90011">
                <a:moveTo>
                  <a:pt x="15626" y="90011"/>
                </a:moveTo>
                <a:cubicBezTo>
                  <a:pt x="11711" y="90011"/>
                  <a:pt x="7661" y="88526"/>
                  <a:pt x="4691" y="85421"/>
                </a:cubicBezTo>
                <a:cubicBezTo>
                  <a:pt x="-1384" y="79346"/>
                  <a:pt x="-1384" y="69491"/>
                  <a:pt x="4691" y="63416"/>
                </a:cubicBezTo>
                <a:lnTo>
                  <a:pt x="23051" y="44921"/>
                </a:lnTo>
                <a:lnTo>
                  <a:pt x="4556" y="26561"/>
                </a:lnTo>
                <a:cubicBezTo>
                  <a:pt x="-1519" y="20486"/>
                  <a:pt x="-1519" y="10631"/>
                  <a:pt x="4556" y="4556"/>
                </a:cubicBezTo>
                <a:cubicBezTo>
                  <a:pt x="10631" y="-1519"/>
                  <a:pt x="20486" y="-1519"/>
                  <a:pt x="26561" y="4556"/>
                </a:cubicBezTo>
                <a:lnTo>
                  <a:pt x="55856" y="33986"/>
                </a:lnTo>
                <a:cubicBezTo>
                  <a:pt x="61931" y="40061"/>
                  <a:pt x="61931" y="49916"/>
                  <a:pt x="55856" y="55991"/>
                </a:cubicBezTo>
                <a:lnTo>
                  <a:pt x="26696" y="85421"/>
                </a:lnTo>
                <a:cubicBezTo>
                  <a:pt x="23726" y="88526"/>
                  <a:pt x="19676" y="90011"/>
                  <a:pt x="15626" y="90011"/>
                </a:cubicBezTo>
                <a:close/>
              </a:path>
            </a:pathLst>
          </a:custGeom>
          <a:solidFill>
            <a:srgbClr val="FFFFFF"/>
          </a:solidFill>
          <a:ln w="1349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8F827559-9CFB-4B32-902D-B597E478B791}"/>
              </a:ext>
            </a:extLst>
          </p:cNvPr>
          <p:cNvSpPr/>
          <p:nvPr/>
        </p:nvSpPr>
        <p:spPr>
          <a:xfrm>
            <a:off x="683839" y="5667587"/>
            <a:ext cx="60412" cy="90011"/>
          </a:xfrm>
          <a:custGeom>
            <a:avLst/>
            <a:gdLst>
              <a:gd name="connsiteX0" fmla="*/ 15626 w 60412"/>
              <a:gd name="connsiteY0" fmla="*/ 90011 h 90011"/>
              <a:gd name="connsiteX1" fmla="*/ 4691 w 60412"/>
              <a:gd name="connsiteY1" fmla="*/ 85421 h 90011"/>
              <a:gd name="connsiteX2" fmla="*/ 4691 w 60412"/>
              <a:gd name="connsiteY2" fmla="*/ 63416 h 90011"/>
              <a:gd name="connsiteX3" fmla="*/ 23051 w 60412"/>
              <a:gd name="connsiteY3" fmla="*/ 44921 h 90011"/>
              <a:gd name="connsiteX4" fmla="*/ 4556 w 60412"/>
              <a:gd name="connsiteY4" fmla="*/ 26561 h 90011"/>
              <a:gd name="connsiteX5" fmla="*/ 4556 w 60412"/>
              <a:gd name="connsiteY5" fmla="*/ 4556 h 90011"/>
              <a:gd name="connsiteX6" fmla="*/ 26561 w 60412"/>
              <a:gd name="connsiteY6" fmla="*/ 4556 h 90011"/>
              <a:gd name="connsiteX7" fmla="*/ 55856 w 60412"/>
              <a:gd name="connsiteY7" fmla="*/ 33986 h 90011"/>
              <a:gd name="connsiteX8" fmla="*/ 55856 w 60412"/>
              <a:gd name="connsiteY8" fmla="*/ 55991 h 90011"/>
              <a:gd name="connsiteX9" fmla="*/ 26696 w 60412"/>
              <a:gd name="connsiteY9" fmla="*/ 85421 h 90011"/>
              <a:gd name="connsiteX10" fmla="*/ 15626 w 60412"/>
              <a:gd name="connsiteY10" fmla="*/ 90011 h 9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412" h="90011">
                <a:moveTo>
                  <a:pt x="15626" y="90011"/>
                </a:moveTo>
                <a:cubicBezTo>
                  <a:pt x="11711" y="90011"/>
                  <a:pt x="7661" y="88526"/>
                  <a:pt x="4691" y="85421"/>
                </a:cubicBezTo>
                <a:cubicBezTo>
                  <a:pt x="-1384" y="79346"/>
                  <a:pt x="-1384" y="69491"/>
                  <a:pt x="4691" y="63416"/>
                </a:cubicBezTo>
                <a:lnTo>
                  <a:pt x="23051" y="44921"/>
                </a:lnTo>
                <a:lnTo>
                  <a:pt x="4556" y="26561"/>
                </a:lnTo>
                <a:cubicBezTo>
                  <a:pt x="-1519" y="20486"/>
                  <a:pt x="-1519" y="10631"/>
                  <a:pt x="4556" y="4556"/>
                </a:cubicBezTo>
                <a:cubicBezTo>
                  <a:pt x="10631" y="-1519"/>
                  <a:pt x="20486" y="-1519"/>
                  <a:pt x="26561" y="4556"/>
                </a:cubicBezTo>
                <a:lnTo>
                  <a:pt x="55856" y="33986"/>
                </a:lnTo>
                <a:cubicBezTo>
                  <a:pt x="61931" y="40061"/>
                  <a:pt x="61931" y="49916"/>
                  <a:pt x="55856" y="55991"/>
                </a:cubicBezTo>
                <a:lnTo>
                  <a:pt x="26696" y="85421"/>
                </a:lnTo>
                <a:cubicBezTo>
                  <a:pt x="23726" y="88526"/>
                  <a:pt x="19676" y="90011"/>
                  <a:pt x="15626" y="90011"/>
                </a:cubicBezTo>
                <a:close/>
              </a:path>
            </a:pathLst>
          </a:custGeom>
          <a:solidFill>
            <a:srgbClr val="FFFFFF"/>
          </a:solidFill>
          <a:ln w="1349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AFC113E1-7CDD-42CE-AD50-BB7D8174EA4F}"/>
              </a:ext>
            </a:extLst>
          </p:cNvPr>
          <p:cNvSpPr/>
          <p:nvPr/>
        </p:nvSpPr>
        <p:spPr>
          <a:xfrm>
            <a:off x="683839" y="4201279"/>
            <a:ext cx="60412" cy="90011"/>
          </a:xfrm>
          <a:custGeom>
            <a:avLst/>
            <a:gdLst>
              <a:gd name="connsiteX0" fmla="*/ 15626 w 60412"/>
              <a:gd name="connsiteY0" fmla="*/ 90011 h 90011"/>
              <a:gd name="connsiteX1" fmla="*/ 4691 w 60412"/>
              <a:gd name="connsiteY1" fmla="*/ 85421 h 90011"/>
              <a:gd name="connsiteX2" fmla="*/ 4691 w 60412"/>
              <a:gd name="connsiteY2" fmla="*/ 63416 h 90011"/>
              <a:gd name="connsiteX3" fmla="*/ 23051 w 60412"/>
              <a:gd name="connsiteY3" fmla="*/ 44921 h 90011"/>
              <a:gd name="connsiteX4" fmla="*/ 4556 w 60412"/>
              <a:gd name="connsiteY4" fmla="*/ 26561 h 90011"/>
              <a:gd name="connsiteX5" fmla="*/ 4556 w 60412"/>
              <a:gd name="connsiteY5" fmla="*/ 4556 h 90011"/>
              <a:gd name="connsiteX6" fmla="*/ 26561 w 60412"/>
              <a:gd name="connsiteY6" fmla="*/ 4556 h 90011"/>
              <a:gd name="connsiteX7" fmla="*/ 55856 w 60412"/>
              <a:gd name="connsiteY7" fmla="*/ 33986 h 90011"/>
              <a:gd name="connsiteX8" fmla="*/ 55856 w 60412"/>
              <a:gd name="connsiteY8" fmla="*/ 55991 h 90011"/>
              <a:gd name="connsiteX9" fmla="*/ 26696 w 60412"/>
              <a:gd name="connsiteY9" fmla="*/ 85421 h 90011"/>
              <a:gd name="connsiteX10" fmla="*/ 15626 w 60412"/>
              <a:gd name="connsiteY10" fmla="*/ 90011 h 9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412" h="90011">
                <a:moveTo>
                  <a:pt x="15626" y="90011"/>
                </a:moveTo>
                <a:cubicBezTo>
                  <a:pt x="11711" y="90011"/>
                  <a:pt x="7661" y="88526"/>
                  <a:pt x="4691" y="85421"/>
                </a:cubicBezTo>
                <a:cubicBezTo>
                  <a:pt x="-1384" y="79346"/>
                  <a:pt x="-1384" y="69491"/>
                  <a:pt x="4691" y="63416"/>
                </a:cubicBezTo>
                <a:lnTo>
                  <a:pt x="23051" y="44921"/>
                </a:lnTo>
                <a:lnTo>
                  <a:pt x="4556" y="26561"/>
                </a:lnTo>
                <a:cubicBezTo>
                  <a:pt x="-1519" y="20486"/>
                  <a:pt x="-1519" y="10631"/>
                  <a:pt x="4556" y="4556"/>
                </a:cubicBezTo>
                <a:cubicBezTo>
                  <a:pt x="10631" y="-1519"/>
                  <a:pt x="20486" y="-1519"/>
                  <a:pt x="26561" y="4556"/>
                </a:cubicBezTo>
                <a:lnTo>
                  <a:pt x="55856" y="33986"/>
                </a:lnTo>
                <a:cubicBezTo>
                  <a:pt x="61931" y="40061"/>
                  <a:pt x="61931" y="49916"/>
                  <a:pt x="55856" y="55991"/>
                </a:cubicBezTo>
                <a:lnTo>
                  <a:pt x="26696" y="85421"/>
                </a:lnTo>
                <a:cubicBezTo>
                  <a:pt x="23726" y="88526"/>
                  <a:pt x="19676" y="90011"/>
                  <a:pt x="15626" y="90011"/>
                </a:cubicBezTo>
                <a:close/>
              </a:path>
            </a:pathLst>
          </a:custGeom>
          <a:solidFill>
            <a:srgbClr val="FFFFFF"/>
          </a:solidFill>
          <a:ln w="1349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A7040198-8414-48F8-BC96-5B4A221B966A}"/>
              </a:ext>
            </a:extLst>
          </p:cNvPr>
          <p:cNvSpPr/>
          <p:nvPr/>
        </p:nvSpPr>
        <p:spPr>
          <a:xfrm>
            <a:off x="683839" y="5268245"/>
            <a:ext cx="60412" cy="90011"/>
          </a:xfrm>
          <a:custGeom>
            <a:avLst/>
            <a:gdLst>
              <a:gd name="connsiteX0" fmla="*/ 15626 w 60412"/>
              <a:gd name="connsiteY0" fmla="*/ 90011 h 90011"/>
              <a:gd name="connsiteX1" fmla="*/ 4691 w 60412"/>
              <a:gd name="connsiteY1" fmla="*/ 85421 h 90011"/>
              <a:gd name="connsiteX2" fmla="*/ 4691 w 60412"/>
              <a:gd name="connsiteY2" fmla="*/ 63416 h 90011"/>
              <a:gd name="connsiteX3" fmla="*/ 23051 w 60412"/>
              <a:gd name="connsiteY3" fmla="*/ 44921 h 90011"/>
              <a:gd name="connsiteX4" fmla="*/ 4556 w 60412"/>
              <a:gd name="connsiteY4" fmla="*/ 26561 h 90011"/>
              <a:gd name="connsiteX5" fmla="*/ 4556 w 60412"/>
              <a:gd name="connsiteY5" fmla="*/ 4556 h 90011"/>
              <a:gd name="connsiteX6" fmla="*/ 26561 w 60412"/>
              <a:gd name="connsiteY6" fmla="*/ 4556 h 90011"/>
              <a:gd name="connsiteX7" fmla="*/ 55856 w 60412"/>
              <a:gd name="connsiteY7" fmla="*/ 33986 h 90011"/>
              <a:gd name="connsiteX8" fmla="*/ 55856 w 60412"/>
              <a:gd name="connsiteY8" fmla="*/ 55991 h 90011"/>
              <a:gd name="connsiteX9" fmla="*/ 26696 w 60412"/>
              <a:gd name="connsiteY9" fmla="*/ 85421 h 90011"/>
              <a:gd name="connsiteX10" fmla="*/ 15626 w 60412"/>
              <a:gd name="connsiteY10" fmla="*/ 90011 h 9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412" h="90011">
                <a:moveTo>
                  <a:pt x="15626" y="90011"/>
                </a:moveTo>
                <a:cubicBezTo>
                  <a:pt x="11711" y="90011"/>
                  <a:pt x="7661" y="88526"/>
                  <a:pt x="4691" y="85421"/>
                </a:cubicBezTo>
                <a:cubicBezTo>
                  <a:pt x="-1384" y="79346"/>
                  <a:pt x="-1384" y="69491"/>
                  <a:pt x="4691" y="63416"/>
                </a:cubicBezTo>
                <a:lnTo>
                  <a:pt x="23051" y="44921"/>
                </a:lnTo>
                <a:lnTo>
                  <a:pt x="4556" y="26561"/>
                </a:lnTo>
                <a:cubicBezTo>
                  <a:pt x="-1519" y="20486"/>
                  <a:pt x="-1519" y="10631"/>
                  <a:pt x="4556" y="4556"/>
                </a:cubicBezTo>
                <a:cubicBezTo>
                  <a:pt x="10631" y="-1519"/>
                  <a:pt x="20486" y="-1519"/>
                  <a:pt x="26561" y="4556"/>
                </a:cubicBezTo>
                <a:lnTo>
                  <a:pt x="55856" y="33986"/>
                </a:lnTo>
                <a:cubicBezTo>
                  <a:pt x="61931" y="40061"/>
                  <a:pt x="61931" y="49916"/>
                  <a:pt x="55856" y="55991"/>
                </a:cubicBezTo>
                <a:lnTo>
                  <a:pt x="26696" y="85421"/>
                </a:lnTo>
                <a:cubicBezTo>
                  <a:pt x="23726" y="88526"/>
                  <a:pt x="19676" y="90011"/>
                  <a:pt x="15626" y="90011"/>
                </a:cubicBezTo>
                <a:close/>
              </a:path>
            </a:pathLst>
          </a:custGeom>
          <a:solidFill>
            <a:srgbClr val="FFFFFF"/>
          </a:solidFill>
          <a:ln w="1349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A55718FF-B783-474C-888C-2A9EC3CEA117}"/>
              </a:ext>
            </a:extLst>
          </p:cNvPr>
          <p:cNvGrpSpPr/>
          <p:nvPr/>
        </p:nvGrpSpPr>
        <p:grpSpPr>
          <a:xfrm>
            <a:off x="622786" y="2106127"/>
            <a:ext cx="164699" cy="173571"/>
            <a:chOff x="622786" y="2204864"/>
            <a:chExt cx="164699" cy="173571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DB1F97B5-957E-4F73-9EEA-644988680011}"/>
                </a:ext>
              </a:extLst>
            </p:cNvPr>
            <p:cNvSpPr/>
            <p:nvPr/>
          </p:nvSpPr>
          <p:spPr>
            <a:xfrm>
              <a:off x="683839" y="2204864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14EA447-A71C-40EB-82FB-10669F750747}"/>
                </a:ext>
              </a:extLst>
            </p:cNvPr>
            <p:cNvSpPr/>
            <p:nvPr/>
          </p:nvSpPr>
          <p:spPr>
            <a:xfrm>
              <a:off x="622786" y="2213735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2AB970E-81B5-410E-A321-EB01EEEE7FD9}"/>
                </a:ext>
              </a:extLst>
            </p:cNvPr>
            <p:cNvSpPr/>
            <p:nvPr/>
          </p:nvSpPr>
          <p:spPr>
            <a:xfrm>
              <a:off x="683839" y="2251163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06E09B62-691C-427E-8334-DFEFD0024038}"/>
              </a:ext>
            </a:extLst>
          </p:cNvPr>
          <p:cNvGrpSpPr/>
          <p:nvPr/>
        </p:nvGrpSpPr>
        <p:grpSpPr>
          <a:xfrm>
            <a:off x="622786" y="3129145"/>
            <a:ext cx="164699" cy="173571"/>
            <a:chOff x="622786" y="2204864"/>
            <a:chExt cx="164699" cy="173571"/>
          </a:xfrm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9BA8A565-15BB-481F-90AB-19F71C228C2D}"/>
                </a:ext>
              </a:extLst>
            </p:cNvPr>
            <p:cNvSpPr/>
            <p:nvPr/>
          </p:nvSpPr>
          <p:spPr>
            <a:xfrm>
              <a:off x="683839" y="2204864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AB6FB6F-98F7-4CDA-9663-0209738FB27E}"/>
                </a:ext>
              </a:extLst>
            </p:cNvPr>
            <p:cNvSpPr/>
            <p:nvPr/>
          </p:nvSpPr>
          <p:spPr>
            <a:xfrm>
              <a:off x="622786" y="2213735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EF8FF0E-CB2D-4889-9F2A-241CA79E98FE}"/>
                </a:ext>
              </a:extLst>
            </p:cNvPr>
            <p:cNvSpPr/>
            <p:nvPr/>
          </p:nvSpPr>
          <p:spPr>
            <a:xfrm>
              <a:off x="683839" y="2251163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1DB3B199-4841-4EE5-866B-353128204E33}"/>
              </a:ext>
            </a:extLst>
          </p:cNvPr>
          <p:cNvGrpSpPr/>
          <p:nvPr/>
        </p:nvGrpSpPr>
        <p:grpSpPr>
          <a:xfrm>
            <a:off x="622786" y="3574396"/>
            <a:ext cx="164699" cy="173571"/>
            <a:chOff x="622786" y="2204864"/>
            <a:chExt cx="164699" cy="173571"/>
          </a:xfrm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696A06E4-0040-49A7-BFA7-4D386A85EB43}"/>
                </a:ext>
              </a:extLst>
            </p:cNvPr>
            <p:cNvSpPr/>
            <p:nvPr/>
          </p:nvSpPr>
          <p:spPr>
            <a:xfrm>
              <a:off x="683839" y="2204864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351696AE-126C-4B64-87AE-54E917460147}"/>
                </a:ext>
              </a:extLst>
            </p:cNvPr>
            <p:cNvSpPr/>
            <p:nvPr/>
          </p:nvSpPr>
          <p:spPr>
            <a:xfrm>
              <a:off x="622786" y="2213735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8015E1BB-4AE9-48AB-8EBF-E442BFC2C924}"/>
                </a:ext>
              </a:extLst>
            </p:cNvPr>
            <p:cNvSpPr/>
            <p:nvPr/>
          </p:nvSpPr>
          <p:spPr>
            <a:xfrm>
              <a:off x="683839" y="2251163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74B7A752-1A91-451F-A8E6-48422777B30F}"/>
              </a:ext>
            </a:extLst>
          </p:cNvPr>
          <p:cNvGrpSpPr/>
          <p:nvPr/>
        </p:nvGrpSpPr>
        <p:grpSpPr>
          <a:xfrm>
            <a:off x="622786" y="4018423"/>
            <a:ext cx="164699" cy="173571"/>
            <a:chOff x="622786" y="2204864"/>
            <a:chExt cx="164699" cy="173571"/>
          </a:xfrm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1D8FDB65-29A5-474C-920C-2104944AED29}"/>
                </a:ext>
              </a:extLst>
            </p:cNvPr>
            <p:cNvSpPr/>
            <p:nvPr/>
          </p:nvSpPr>
          <p:spPr>
            <a:xfrm>
              <a:off x="683839" y="2204864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D8E744D-D9DB-4469-8F5C-2FAC9C279C02}"/>
                </a:ext>
              </a:extLst>
            </p:cNvPr>
            <p:cNvSpPr/>
            <p:nvPr/>
          </p:nvSpPr>
          <p:spPr>
            <a:xfrm>
              <a:off x="622786" y="2213735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70E3852-533F-4C97-B703-C0BF9A72B121}"/>
                </a:ext>
              </a:extLst>
            </p:cNvPr>
            <p:cNvSpPr/>
            <p:nvPr/>
          </p:nvSpPr>
          <p:spPr>
            <a:xfrm>
              <a:off x="683839" y="2251163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249360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53125CF-135B-4A77-99D2-48033F76CB2B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507BCE1-064D-4776-9F61-9CF6FB05EAB7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41235D9E-B2B5-4DAA-B68E-0B7C2CE23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4DF03B-9F3E-4C9C-B9AD-68321DFC09A9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8CEB7F-D293-4E90-A859-B62172D30C92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F655BB6-A005-4EC0-A105-83799C155A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90156835-D724-4F6C-BF9B-59BC107D1278}"/>
              </a:ext>
            </a:extLst>
          </p:cNvPr>
          <p:cNvGrpSpPr/>
          <p:nvPr/>
        </p:nvGrpSpPr>
        <p:grpSpPr>
          <a:xfrm>
            <a:off x="611560" y="1164679"/>
            <a:ext cx="1337474" cy="416154"/>
            <a:chOff x="602177" y="2742080"/>
            <a:chExt cx="1713546" cy="533168"/>
          </a:xfrm>
        </p:grpSpPr>
        <p:grpSp>
          <p:nvGrpSpPr>
            <p:cNvPr id="13" name="그래픽 7">
              <a:extLst>
                <a:ext uri="{FF2B5EF4-FFF2-40B4-BE49-F238E27FC236}">
                  <a16:creationId xmlns:a16="http://schemas.microsoft.com/office/drawing/2014/main" id="{9E3DD049-45BF-42E2-839D-78391AC734EF}"/>
                </a:ext>
              </a:extLst>
            </p:cNvPr>
            <p:cNvGrpSpPr/>
            <p:nvPr/>
          </p:nvGrpSpPr>
          <p:grpSpPr>
            <a:xfrm>
              <a:off x="602177" y="2874677"/>
              <a:ext cx="1713546" cy="400571"/>
              <a:chOff x="602177" y="2874677"/>
              <a:chExt cx="1713546" cy="400571"/>
            </a:xfrm>
          </p:grpSpPr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A3C026AD-D95E-4416-8E66-042B221AF468}"/>
                  </a:ext>
                </a:extLst>
              </p:cNvPr>
              <p:cNvSpPr/>
              <p:nvPr/>
            </p:nvSpPr>
            <p:spPr>
              <a:xfrm>
                <a:off x="811651" y="2874677"/>
                <a:ext cx="1164474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AB120F19-DDDD-418C-B3F4-1B186A7211E9}"/>
                  </a:ext>
                </a:extLst>
              </p:cNvPr>
              <p:cNvSpPr/>
              <p:nvPr/>
            </p:nvSpPr>
            <p:spPr>
              <a:xfrm>
                <a:off x="1151250" y="2874678"/>
                <a:ext cx="1164473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6B091A61-0C20-4C62-93C5-83DE16CA0E0E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E8812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074BF5FB-985B-42D9-9A1D-4D9B81C590B7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24751C-7ED4-4033-9A58-CD4990EB0905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E8812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3</a:t>
              </a:r>
              <a:endParaRPr lang="ko-KR" altLang="en-US" sz="1600" dirty="0">
                <a:solidFill>
                  <a:srgbClr val="E8812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E49B74A-4161-435B-B766-83D39A71182B}"/>
                </a:ext>
              </a:extLst>
            </p:cNvPr>
            <p:cNvSpPr txBox="1"/>
            <p:nvPr/>
          </p:nvSpPr>
          <p:spPr>
            <a:xfrm>
              <a:off x="1204201" y="2742080"/>
              <a:ext cx="1058570" cy="504726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R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>
                  <a:solidFill>
                    <a:srgbClr val="E8812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동료지지</a:t>
              </a:r>
              <a:endParaRPr lang="ko-KR" altLang="en-US" sz="1400" b="1" kern="0" spc="-50" dirty="0">
                <a:solidFill>
                  <a:srgbClr val="E8812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</p:grp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6CE90D73-58A8-43F3-8A90-C411CF3D6E7A}"/>
              </a:ext>
            </a:extLst>
          </p:cNvPr>
          <p:cNvSpPr/>
          <p:nvPr/>
        </p:nvSpPr>
        <p:spPr>
          <a:xfrm>
            <a:off x="693221" y="5151960"/>
            <a:ext cx="60412" cy="90011"/>
          </a:xfrm>
          <a:custGeom>
            <a:avLst/>
            <a:gdLst>
              <a:gd name="connsiteX0" fmla="*/ 15626 w 60412"/>
              <a:gd name="connsiteY0" fmla="*/ 90011 h 90011"/>
              <a:gd name="connsiteX1" fmla="*/ 4691 w 60412"/>
              <a:gd name="connsiteY1" fmla="*/ 85421 h 90011"/>
              <a:gd name="connsiteX2" fmla="*/ 4691 w 60412"/>
              <a:gd name="connsiteY2" fmla="*/ 63416 h 90011"/>
              <a:gd name="connsiteX3" fmla="*/ 23051 w 60412"/>
              <a:gd name="connsiteY3" fmla="*/ 44921 h 90011"/>
              <a:gd name="connsiteX4" fmla="*/ 4556 w 60412"/>
              <a:gd name="connsiteY4" fmla="*/ 26561 h 90011"/>
              <a:gd name="connsiteX5" fmla="*/ 4556 w 60412"/>
              <a:gd name="connsiteY5" fmla="*/ 4556 h 90011"/>
              <a:gd name="connsiteX6" fmla="*/ 26561 w 60412"/>
              <a:gd name="connsiteY6" fmla="*/ 4556 h 90011"/>
              <a:gd name="connsiteX7" fmla="*/ 55856 w 60412"/>
              <a:gd name="connsiteY7" fmla="*/ 33986 h 90011"/>
              <a:gd name="connsiteX8" fmla="*/ 55856 w 60412"/>
              <a:gd name="connsiteY8" fmla="*/ 55991 h 90011"/>
              <a:gd name="connsiteX9" fmla="*/ 26696 w 60412"/>
              <a:gd name="connsiteY9" fmla="*/ 85421 h 90011"/>
              <a:gd name="connsiteX10" fmla="*/ 15626 w 60412"/>
              <a:gd name="connsiteY10" fmla="*/ 90011 h 9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412" h="90011">
                <a:moveTo>
                  <a:pt x="15626" y="90011"/>
                </a:moveTo>
                <a:cubicBezTo>
                  <a:pt x="11711" y="90011"/>
                  <a:pt x="7661" y="88526"/>
                  <a:pt x="4691" y="85421"/>
                </a:cubicBezTo>
                <a:cubicBezTo>
                  <a:pt x="-1384" y="79346"/>
                  <a:pt x="-1384" y="69491"/>
                  <a:pt x="4691" y="63416"/>
                </a:cubicBezTo>
                <a:lnTo>
                  <a:pt x="23051" y="44921"/>
                </a:lnTo>
                <a:lnTo>
                  <a:pt x="4556" y="26561"/>
                </a:lnTo>
                <a:cubicBezTo>
                  <a:pt x="-1519" y="20486"/>
                  <a:pt x="-1519" y="10631"/>
                  <a:pt x="4556" y="4556"/>
                </a:cubicBezTo>
                <a:cubicBezTo>
                  <a:pt x="10631" y="-1519"/>
                  <a:pt x="20486" y="-1519"/>
                  <a:pt x="26561" y="4556"/>
                </a:cubicBezTo>
                <a:lnTo>
                  <a:pt x="55856" y="33986"/>
                </a:lnTo>
                <a:cubicBezTo>
                  <a:pt x="61931" y="40061"/>
                  <a:pt x="61931" y="49916"/>
                  <a:pt x="55856" y="55991"/>
                </a:cubicBezTo>
                <a:lnTo>
                  <a:pt x="26696" y="85421"/>
                </a:lnTo>
                <a:cubicBezTo>
                  <a:pt x="23726" y="88526"/>
                  <a:pt x="19676" y="90011"/>
                  <a:pt x="15626" y="90011"/>
                </a:cubicBezTo>
                <a:close/>
              </a:path>
            </a:pathLst>
          </a:custGeom>
          <a:solidFill>
            <a:srgbClr val="FFFFFF"/>
          </a:solidFill>
          <a:ln w="1349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D311481F-E06D-429A-9BBD-81C2EBF9266C}"/>
              </a:ext>
            </a:extLst>
          </p:cNvPr>
          <p:cNvGrpSpPr/>
          <p:nvPr/>
        </p:nvGrpSpPr>
        <p:grpSpPr>
          <a:xfrm>
            <a:off x="632168" y="1747797"/>
            <a:ext cx="7932537" cy="1034440"/>
            <a:chOff x="622786" y="1864082"/>
            <a:chExt cx="7932537" cy="10344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A9679E-1571-4F1A-9A7A-0163C5C2A679}"/>
                </a:ext>
              </a:extLst>
            </p:cNvPr>
            <p:cNvSpPr txBox="1"/>
            <p:nvPr/>
          </p:nvSpPr>
          <p:spPr>
            <a:xfrm>
              <a:off x="625095" y="1864082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➊</a:t>
              </a:r>
              <a:r>
                <a:rPr lang="ko-KR" altLang="en-US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 및 가해자 비난 금지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1B914B-6600-4057-A9E6-551C0C67C521}"/>
                </a:ext>
              </a:extLst>
            </p:cNvPr>
            <p:cNvSpPr txBox="1"/>
            <p:nvPr/>
          </p:nvSpPr>
          <p:spPr>
            <a:xfrm>
              <a:off x="848576" y="2207051"/>
              <a:ext cx="7706747" cy="6914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동료는 피해자와 가해자를 비난하지 않도록 함</a:t>
              </a:r>
              <a:endPara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동료의 비난은 당사자에게 고통을 줄 뿐만 아니라 조직 전체 분위기를 저해할 수 있음</a:t>
              </a:r>
            </a:p>
          </p:txBody>
        </p: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FCDB90C6-2156-494D-B32F-7D284D4BCAC2}"/>
                </a:ext>
              </a:extLst>
            </p:cNvPr>
            <p:cNvGrpSpPr/>
            <p:nvPr/>
          </p:nvGrpSpPr>
          <p:grpSpPr>
            <a:xfrm>
              <a:off x="622786" y="2302677"/>
              <a:ext cx="164699" cy="173571"/>
              <a:chOff x="622786" y="2204864"/>
              <a:chExt cx="164699" cy="173571"/>
            </a:xfrm>
          </p:grpSpPr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079A4C28-B7C9-424F-898E-978710D3228B}"/>
                  </a:ext>
                </a:extLst>
              </p:cNvPr>
              <p:cNvSpPr/>
              <p:nvPr/>
            </p:nvSpPr>
            <p:spPr>
              <a:xfrm>
                <a:off x="683839" y="2204864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8AB6ACC6-B068-4F5E-A2C7-38007C287D1C}"/>
                  </a:ext>
                </a:extLst>
              </p:cNvPr>
              <p:cNvSpPr/>
              <p:nvPr/>
            </p:nvSpPr>
            <p:spPr>
              <a:xfrm>
                <a:off x="622786" y="2213735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74EE8AF8-23B5-476D-8D18-AC5A1B918E42}"/>
                  </a:ext>
                </a:extLst>
              </p:cNvPr>
              <p:cNvSpPr/>
              <p:nvPr/>
            </p:nvSpPr>
            <p:spPr>
              <a:xfrm>
                <a:off x="683839" y="2251163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925203F2-96E6-4DE0-BDB5-BE4EA910BD73}"/>
                </a:ext>
              </a:extLst>
            </p:cNvPr>
            <p:cNvGrpSpPr/>
            <p:nvPr/>
          </p:nvGrpSpPr>
          <p:grpSpPr>
            <a:xfrm>
              <a:off x="622786" y="2693552"/>
              <a:ext cx="164699" cy="173571"/>
              <a:chOff x="622786" y="2204864"/>
              <a:chExt cx="164699" cy="173571"/>
            </a:xfrm>
          </p:grpSpPr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553F63C2-1E21-4412-A378-9FA9F6814BCD}"/>
                  </a:ext>
                </a:extLst>
              </p:cNvPr>
              <p:cNvSpPr/>
              <p:nvPr/>
            </p:nvSpPr>
            <p:spPr>
              <a:xfrm>
                <a:off x="683839" y="2204864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2FCC291B-9A9F-4CFB-8EF5-1C78CEE42333}"/>
                  </a:ext>
                </a:extLst>
              </p:cNvPr>
              <p:cNvSpPr/>
              <p:nvPr/>
            </p:nvSpPr>
            <p:spPr>
              <a:xfrm>
                <a:off x="622786" y="2213735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6C3A1C93-2F09-4E23-9C6C-4BDA5973264A}"/>
                  </a:ext>
                </a:extLst>
              </p:cNvPr>
              <p:cNvSpPr/>
              <p:nvPr/>
            </p:nvSpPr>
            <p:spPr>
              <a:xfrm>
                <a:off x="683839" y="2251163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D1A897C8-47FC-48C2-AC07-8C9F630E0AFF}"/>
              </a:ext>
            </a:extLst>
          </p:cNvPr>
          <p:cNvGrpSpPr/>
          <p:nvPr/>
        </p:nvGrpSpPr>
        <p:grpSpPr>
          <a:xfrm>
            <a:off x="632168" y="2945190"/>
            <a:ext cx="7932537" cy="619279"/>
            <a:chOff x="622786" y="3132719"/>
            <a:chExt cx="7932537" cy="619279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E6F03E00-EFF5-409C-AEFB-070ED3730EEB}"/>
                </a:ext>
              </a:extLst>
            </p:cNvPr>
            <p:cNvSpPr/>
            <p:nvPr/>
          </p:nvSpPr>
          <p:spPr>
            <a:xfrm>
              <a:off x="683839" y="3561617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1D1135C-86EA-46EB-B536-05F938170C0B}"/>
                </a:ext>
              </a:extLst>
            </p:cNvPr>
            <p:cNvSpPr txBox="1"/>
            <p:nvPr/>
          </p:nvSpPr>
          <p:spPr>
            <a:xfrm>
              <a:off x="625095" y="3132719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➋</a:t>
              </a:r>
              <a:r>
                <a:rPr lang="ko-KR" altLang="en-US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 공감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1620D6B-228C-412E-B459-3D8BDF15A59C}"/>
                </a:ext>
              </a:extLst>
            </p:cNvPr>
            <p:cNvSpPr txBox="1"/>
            <p:nvPr/>
          </p:nvSpPr>
          <p:spPr>
            <a:xfrm>
              <a:off x="848576" y="3455763"/>
              <a:ext cx="7706747" cy="296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동료는 경청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공감적 이해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현재의 감정 인정 등의 방법으로 피해자를 지지하여야 함</a:t>
              </a:r>
              <a:endParaRPr lang="ko-KR" altLang="en-US" sz="1400" kern="0" dirty="0">
                <a:solidFill>
                  <a:srgbClr val="000000"/>
                </a:solidFill>
                <a:effectLst/>
                <a:latin typeface="바탕체" panose="02030609000101010101" pitchFamily="17" charset="-127"/>
              </a:endParaRPr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DC98E72F-8DA4-427E-BFE1-3F0D9874DD18}"/>
                </a:ext>
              </a:extLst>
            </p:cNvPr>
            <p:cNvGrpSpPr/>
            <p:nvPr/>
          </p:nvGrpSpPr>
          <p:grpSpPr>
            <a:xfrm>
              <a:off x="622786" y="3557560"/>
              <a:ext cx="164699" cy="173571"/>
              <a:chOff x="622786" y="2204864"/>
              <a:chExt cx="164699" cy="173571"/>
            </a:xfrm>
          </p:grpSpPr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5C82A8AC-77AA-47A9-AF09-BD1DE4235475}"/>
                  </a:ext>
                </a:extLst>
              </p:cNvPr>
              <p:cNvSpPr/>
              <p:nvPr/>
            </p:nvSpPr>
            <p:spPr>
              <a:xfrm>
                <a:off x="683839" y="2204864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D03B7015-D5A2-4365-BC9D-683481C2E4D7}"/>
                  </a:ext>
                </a:extLst>
              </p:cNvPr>
              <p:cNvSpPr/>
              <p:nvPr/>
            </p:nvSpPr>
            <p:spPr>
              <a:xfrm>
                <a:off x="622786" y="2213735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1F1A4CA2-FBF0-4534-B72D-3E608B34FF58}"/>
                  </a:ext>
                </a:extLst>
              </p:cNvPr>
              <p:cNvSpPr/>
              <p:nvPr/>
            </p:nvSpPr>
            <p:spPr>
              <a:xfrm>
                <a:off x="683839" y="2251163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76D532EE-EFC6-40C3-9333-E46EAA5122B0}"/>
              </a:ext>
            </a:extLst>
          </p:cNvPr>
          <p:cNvGrpSpPr/>
          <p:nvPr/>
        </p:nvGrpSpPr>
        <p:grpSpPr>
          <a:xfrm>
            <a:off x="632168" y="3722164"/>
            <a:ext cx="7932537" cy="1014515"/>
            <a:chOff x="622786" y="4072959"/>
            <a:chExt cx="7932537" cy="1014515"/>
          </a:xfrm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D196AF6B-9BD5-4984-8519-904BE6719329}"/>
                </a:ext>
              </a:extLst>
            </p:cNvPr>
            <p:cNvSpPr/>
            <p:nvPr/>
          </p:nvSpPr>
          <p:spPr>
            <a:xfrm>
              <a:off x="683839" y="4868609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1D7F3A0C-E5F3-499B-A20C-5D8AF5EF0DD5}"/>
                </a:ext>
              </a:extLst>
            </p:cNvPr>
            <p:cNvSpPr/>
            <p:nvPr/>
          </p:nvSpPr>
          <p:spPr>
            <a:xfrm>
              <a:off x="683839" y="4501857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1A46B6B-2747-48CF-A7B8-EDED4D885DBE}"/>
                </a:ext>
              </a:extLst>
            </p:cNvPr>
            <p:cNvSpPr txBox="1"/>
            <p:nvPr/>
          </p:nvSpPr>
          <p:spPr>
            <a:xfrm>
              <a:off x="625095" y="4072959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➌</a:t>
              </a:r>
              <a:r>
                <a:rPr lang="ko-KR" altLang="en-US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조직 상호 인정 지원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EF9720E-8D2E-4917-A09F-9EB05A539BE4}"/>
                </a:ext>
              </a:extLst>
            </p:cNvPr>
            <p:cNvSpPr txBox="1"/>
            <p:nvPr/>
          </p:nvSpPr>
          <p:spPr>
            <a:xfrm>
              <a:off x="848576" y="4396003"/>
              <a:ext cx="7706747" cy="6914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42570" algn="l"/>
                </a:tabLst>
              </a:pPr>
              <a:r>
                <a:rPr lang="ko-KR" altLang="en-US" sz="1400" dirty="0"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동료는 피해자</a:t>
              </a:r>
              <a:r>
                <a:rPr lang="en-US" altLang="ko-KR" sz="1400" dirty="0"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dirty="0"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가해자가 상대방의 관점에서 생각하고 바라볼 수 있도록 지원</a:t>
              </a:r>
              <a:endParaRPr lang="en-US" altLang="ko-KR" sz="1400" dirty="0"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dirty="0"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상사</a:t>
              </a:r>
              <a:r>
                <a:rPr lang="en-US" altLang="ko-KR" sz="1400" dirty="0"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dirty="0"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동료</a:t>
              </a:r>
              <a:r>
                <a:rPr lang="en-US" altLang="ko-KR" sz="1400" dirty="0"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dirty="0"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조직차원에서 필요한 도움을 줄 수 있어야 함</a:t>
              </a:r>
            </a:p>
          </p:txBody>
        </p: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70E11BF6-9A19-41BA-83DB-B4D09D4CD147}"/>
                </a:ext>
              </a:extLst>
            </p:cNvPr>
            <p:cNvGrpSpPr/>
            <p:nvPr/>
          </p:nvGrpSpPr>
          <p:grpSpPr>
            <a:xfrm>
              <a:off x="622786" y="4497800"/>
              <a:ext cx="164699" cy="173571"/>
              <a:chOff x="622786" y="2204864"/>
              <a:chExt cx="164699" cy="173571"/>
            </a:xfrm>
          </p:grpSpPr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7F8FDBEA-28AE-484B-A836-E4889E780910}"/>
                  </a:ext>
                </a:extLst>
              </p:cNvPr>
              <p:cNvSpPr/>
              <p:nvPr/>
            </p:nvSpPr>
            <p:spPr>
              <a:xfrm>
                <a:off x="683839" y="2204864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635A001E-ABB5-4DE7-A1FF-117C6577F067}"/>
                  </a:ext>
                </a:extLst>
              </p:cNvPr>
              <p:cNvSpPr/>
              <p:nvPr/>
            </p:nvSpPr>
            <p:spPr>
              <a:xfrm>
                <a:off x="622786" y="2213735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E4367652-B450-4512-8AA8-9C1204818C4F}"/>
                  </a:ext>
                </a:extLst>
              </p:cNvPr>
              <p:cNvSpPr/>
              <p:nvPr/>
            </p:nvSpPr>
            <p:spPr>
              <a:xfrm>
                <a:off x="683839" y="2251163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B6E1F533-AB95-4A04-9D68-9411C804FA9E}"/>
                </a:ext>
              </a:extLst>
            </p:cNvPr>
            <p:cNvGrpSpPr/>
            <p:nvPr/>
          </p:nvGrpSpPr>
          <p:grpSpPr>
            <a:xfrm>
              <a:off x="622786" y="4886667"/>
              <a:ext cx="164699" cy="173571"/>
              <a:chOff x="622786" y="2204864"/>
              <a:chExt cx="164699" cy="173571"/>
            </a:xfrm>
          </p:grpSpPr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B3CDD980-77F4-46B0-BFA4-9080B6A3DAE0}"/>
                  </a:ext>
                </a:extLst>
              </p:cNvPr>
              <p:cNvSpPr/>
              <p:nvPr/>
            </p:nvSpPr>
            <p:spPr>
              <a:xfrm>
                <a:off x="683839" y="2204864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A4371E11-1357-4C11-A0CE-934A697B2873}"/>
                  </a:ext>
                </a:extLst>
              </p:cNvPr>
              <p:cNvSpPr/>
              <p:nvPr/>
            </p:nvSpPr>
            <p:spPr>
              <a:xfrm>
                <a:off x="622786" y="2213735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4CB35020-6791-4475-800A-C3F267A26B4A}"/>
                  </a:ext>
                </a:extLst>
              </p:cNvPr>
              <p:cNvSpPr/>
              <p:nvPr/>
            </p:nvSpPr>
            <p:spPr>
              <a:xfrm>
                <a:off x="683839" y="2251163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AE564A4C-6F22-4C5F-8643-D17F3543CD1D}"/>
              </a:ext>
            </a:extLst>
          </p:cNvPr>
          <p:cNvGrpSpPr/>
          <p:nvPr/>
        </p:nvGrpSpPr>
        <p:grpSpPr>
          <a:xfrm>
            <a:off x="632168" y="4899631"/>
            <a:ext cx="7932537" cy="1337681"/>
            <a:chOff x="622786" y="5390996"/>
            <a:chExt cx="7932537" cy="1337681"/>
          </a:xfrm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A7A2823-BBD9-4B54-9086-D9AA20459093}"/>
                </a:ext>
              </a:extLst>
            </p:cNvPr>
            <p:cNvSpPr/>
            <p:nvPr/>
          </p:nvSpPr>
          <p:spPr>
            <a:xfrm>
              <a:off x="683839" y="5667587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57AA4AFC-9636-4DC4-8F11-146C62A73E7F}"/>
                </a:ext>
              </a:extLst>
            </p:cNvPr>
            <p:cNvSpPr/>
            <p:nvPr/>
          </p:nvSpPr>
          <p:spPr>
            <a:xfrm>
              <a:off x="683839" y="6186646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68047B9B-9E2F-4B4E-83CE-C525F47722D8}"/>
                </a:ext>
              </a:extLst>
            </p:cNvPr>
            <p:cNvSpPr/>
            <p:nvPr/>
          </p:nvSpPr>
          <p:spPr>
            <a:xfrm>
              <a:off x="683839" y="5819894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C624300-A28F-47C9-BACB-C059FFC26EAF}"/>
                </a:ext>
              </a:extLst>
            </p:cNvPr>
            <p:cNvSpPr txBox="1"/>
            <p:nvPr/>
          </p:nvSpPr>
          <p:spPr>
            <a:xfrm>
              <a:off x="625095" y="5390996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➍</a:t>
              </a:r>
              <a:r>
                <a:rPr lang="ko-KR" altLang="en-US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비밀유지 및 피해자 </a:t>
              </a:r>
              <a:r>
                <a:rPr lang="en-US" altLang="ko-KR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2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차 가해 방지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404A199-5E3B-464E-9C24-A56F1700B889}"/>
                </a:ext>
              </a:extLst>
            </p:cNvPr>
            <p:cNvSpPr txBox="1"/>
            <p:nvPr/>
          </p:nvSpPr>
          <p:spPr>
            <a:xfrm>
              <a:off x="848576" y="5714040"/>
              <a:ext cx="7706747" cy="10146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동료와의 대화의 내용에 대해 비밀을 유지하여야 함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10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“일을 크게 </a:t>
              </a:r>
              <a:r>
                <a:rPr lang="ko-KR" altLang="en-US" sz="1400" kern="0" spc="-10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만들었다”거나</a:t>
              </a:r>
              <a:r>
                <a:rPr lang="ko-KR" altLang="en-US" sz="1400" kern="0" spc="-10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“말썽을 일으켜 </a:t>
              </a:r>
              <a:r>
                <a:rPr lang="ko-KR" altLang="en-US" sz="1400" kern="0" spc="-10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피곤해졌다</a:t>
              </a:r>
              <a:r>
                <a:rPr lang="ko-KR" altLang="en-US" sz="1400" kern="0" spc="-10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” 등의 반응은 피해자에게 </a:t>
              </a:r>
              <a:r>
                <a:rPr lang="en-US" altLang="ko-KR" sz="1400" kern="0" spc="-10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2</a:t>
              </a:r>
              <a:r>
                <a:rPr lang="ko-KR" altLang="en-US" sz="1400" kern="0" spc="-10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차적인 가해가 될 수 있으므로</a:t>
              </a:r>
              <a:r>
                <a:rPr lang="en-US" altLang="ko-KR" sz="1400" kern="0" spc="-10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</a:t>
              </a:r>
              <a:br>
                <a:rPr lang="en-US" altLang="ko-KR" sz="1400" kern="0" spc="-10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이런 분위기가 형성되지 않도록 조치</a:t>
              </a:r>
            </a:p>
          </p:txBody>
        </p:sp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4147DFC4-583A-44E8-B7C0-81B7E037AF06}"/>
                </a:ext>
              </a:extLst>
            </p:cNvPr>
            <p:cNvGrpSpPr/>
            <p:nvPr/>
          </p:nvGrpSpPr>
          <p:grpSpPr>
            <a:xfrm>
              <a:off x="622786" y="5815837"/>
              <a:ext cx="164699" cy="173571"/>
              <a:chOff x="622786" y="2204864"/>
              <a:chExt cx="164699" cy="173571"/>
            </a:xfrm>
          </p:grpSpPr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A68FBC43-F0BC-4139-8BDF-7B9954C54C7C}"/>
                  </a:ext>
                </a:extLst>
              </p:cNvPr>
              <p:cNvSpPr/>
              <p:nvPr/>
            </p:nvSpPr>
            <p:spPr>
              <a:xfrm>
                <a:off x="683839" y="2204864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2F068B78-58E3-4478-98E1-7A37B4060731}"/>
                  </a:ext>
                </a:extLst>
              </p:cNvPr>
              <p:cNvSpPr/>
              <p:nvPr/>
            </p:nvSpPr>
            <p:spPr>
              <a:xfrm>
                <a:off x="622786" y="2213735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3E3DC5A5-D440-443E-9850-91F4EA626488}"/>
                  </a:ext>
                </a:extLst>
              </p:cNvPr>
              <p:cNvSpPr/>
              <p:nvPr/>
            </p:nvSpPr>
            <p:spPr>
              <a:xfrm>
                <a:off x="683839" y="2251163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A974578E-F6C2-4DE6-9B13-FD14C35040BC}"/>
                </a:ext>
              </a:extLst>
            </p:cNvPr>
            <p:cNvGrpSpPr/>
            <p:nvPr/>
          </p:nvGrpSpPr>
          <p:grpSpPr>
            <a:xfrm>
              <a:off x="622786" y="6204704"/>
              <a:ext cx="164699" cy="173571"/>
              <a:chOff x="622786" y="2204864"/>
              <a:chExt cx="164699" cy="173571"/>
            </a:xfrm>
          </p:grpSpPr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D62C643B-7429-4C30-8565-7C617698540A}"/>
                  </a:ext>
                </a:extLst>
              </p:cNvPr>
              <p:cNvSpPr/>
              <p:nvPr/>
            </p:nvSpPr>
            <p:spPr>
              <a:xfrm>
                <a:off x="683839" y="2204864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EE286BF2-9125-4B42-B8C8-538B9A90435A}"/>
                  </a:ext>
                </a:extLst>
              </p:cNvPr>
              <p:cNvSpPr/>
              <p:nvPr/>
            </p:nvSpPr>
            <p:spPr>
              <a:xfrm>
                <a:off x="622786" y="2213735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88073108-3510-4EB8-83E2-C1CD3F1EB004}"/>
                  </a:ext>
                </a:extLst>
              </p:cNvPr>
              <p:cNvSpPr/>
              <p:nvPr/>
            </p:nvSpPr>
            <p:spPr>
              <a:xfrm>
                <a:off x="683839" y="2251163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90268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EF2CCA0-6B74-450A-A1D4-E76812339589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A73A205-0F66-43B6-8166-E2C76C2A02CD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D2A34B7D-09A9-4B7D-814F-27B703B16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3F4A49-F7C1-4166-B494-56383F763D2C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C4C8FB-E04C-448E-A139-F71129AA0B8E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FBA8056D-4ED7-4C5B-B621-94F3F2A9D8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718AC043-2E15-460F-92B0-767098C59CE2}"/>
              </a:ext>
            </a:extLst>
          </p:cNvPr>
          <p:cNvGrpSpPr/>
          <p:nvPr/>
        </p:nvGrpSpPr>
        <p:grpSpPr>
          <a:xfrm>
            <a:off x="611560" y="1169343"/>
            <a:ext cx="2674517" cy="443198"/>
            <a:chOff x="602177" y="2710535"/>
            <a:chExt cx="3426540" cy="567816"/>
          </a:xfrm>
        </p:grpSpPr>
        <p:grpSp>
          <p:nvGrpSpPr>
            <p:cNvPr id="9" name="그래픽 7">
              <a:extLst>
                <a:ext uri="{FF2B5EF4-FFF2-40B4-BE49-F238E27FC236}">
                  <a16:creationId xmlns:a16="http://schemas.microsoft.com/office/drawing/2014/main" id="{3545E264-BFAB-471E-9050-A8DCF44E4F32}"/>
                </a:ext>
              </a:extLst>
            </p:cNvPr>
            <p:cNvGrpSpPr/>
            <p:nvPr/>
          </p:nvGrpSpPr>
          <p:grpSpPr>
            <a:xfrm>
              <a:off x="602177" y="2874677"/>
              <a:ext cx="1994771" cy="400571"/>
              <a:chOff x="602177" y="2874677"/>
              <a:chExt cx="1994771" cy="400571"/>
            </a:xfrm>
          </p:grpSpPr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E9924DD0-B05D-45C9-BB6C-93E7C4E10F66}"/>
                  </a:ext>
                </a:extLst>
              </p:cNvPr>
              <p:cNvSpPr/>
              <p:nvPr/>
            </p:nvSpPr>
            <p:spPr>
              <a:xfrm>
                <a:off x="811653" y="2874677"/>
                <a:ext cx="1635630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7D378C0A-686B-479A-95DA-DCE23A53C7AB}"/>
                  </a:ext>
                </a:extLst>
              </p:cNvPr>
              <p:cNvSpPr/>
              <p:nvPr/>
            </p:nvSpPr>
            <p:spPr>
              <a:xfrm>
                <a:off x="1432475" y="2874678"/>
                <a:ext cx="1164473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E001DA18-C360-4635-8D3E-1CAA7F8C49AA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E8812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92A9CDD1-EEF0-43DF-8FD9-8F0372B7F231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4E690C1-4703-4621-872D-4ACA79E0BD11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E8812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4</a:t>
              </a:r>
              <a:endParaRPr lang="ko-KR" altLang="en-US" sz="1600" dirty="0">
                <a:solidFill>
                  <a:srgbClr val="E8812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B7660D-7E30-462F-BA99-AC15F7E04C59}"/>
                </a:ext>
              </a:extLst>
            </p:cNvPr>
            <p:cNvSpPr txBox="1"/>
            <p:nvPr/>
          </p:nvSpPr>
          <p:spPr>
            <a:xfrm>
              <a:off x="1204201" y="2710535"/>
              <a:ext cx="2824516" cy="567816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R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 smtClean="0">
                  <a:solidFill>
                    <a:srgbClr val="E8812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조직적 </a:t>
              </a:r>
              <a:r>
                <a:rPr lang="ko-KR" altLang="en-US" sz="1600" b="1" kern="0" spc="-50" dirty="0">
                  <a:solidFill>
                    <a:srgbClr val="E8812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관리</a:t>
              </a:r>
              <a:endParaRPr lang="ko-KR" altLang="en-US" sz="1400" b="1" kern="0" spc="-50" dirty="0">
                <a:solidFill>
                  <a:srgbClr val="E8812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DED4C200-C76D-4C15-A744-842F6731D34C}"/>
              </a:ext>
            </a:extLst>
          </p:cNvPr>
          <p:cNvGrpSpPr/>
          <p:nvPr/>
        </p:nvGrpSpPr>
        <p:grpSpPr>
          <a:xfrm>
            <a:off x="632168" y="1777082"/>
            <a:ext cx="7932537" cy="957111"/>
            <a:chOff x="632168" y="1819805"/>
            <a:chExt cx="7932537" cy="95711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D18622-EE01-40B4-8F96-A6EFC4F3A7A6}"/>
                </a:ext>
              </a:extLst>
            </p:cNvPr>
            <p:cNvSpPr txBox="1"/>
            <p:nvPr/>
          </p:nvSpPr>
          <p:spPr>
            <a:xfrm>
              <a:off x="634477" y="1819805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➊</a:t>
              </a:r>
              <a:r>
                <a:rPr lang="ko-KR" altLang="en-US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E88121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신속대응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24A8AF0-3F98-4605-9038-C8172CDE8E58}"/>
                </a:ext>
              </a:extLst>
            </p:cNvPr>
            <p:cNvSpPr txBox="1"/>
            <p:nvPr/>
          </p:nvSpPr>
          <p:spPr>
            <a:xfrm>
              <a:off x="857958" y="2162774"/>
              <a:ext cx="7706747" cy="6141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 발생에 대하여 신속하게 대응할 수 있도록 해야 하며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사건 조사지를 활용하는 등 신속하게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내용을 조사</a:t>
              </a:r>
              <a:endParaRPr lang="ko-KR" altLang="en-US" sz="1400" kern="0" spc="-50" dirty="0">
                <a:solidFill>
                  <a:srgbClr val="000000"/>
                </a:solidFill>
                <a:effectLst/>
                <a:latin typeface="바탕체" panose="02030609000101010101" pitchFamily="17" charset="-127"/>
              </a:endParaRPr>
            </a:p>
          </p:txBody>
        </p: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04ACD84-1892-462F-B3EB-58B4967E3015}"/>
                </a:ext>
              </a:extLst>
            </p:cNvPr>
            <p:cNvGrpSpPr/>
            <p:nvPr/>
          </p:nvGrpSpPr>
          <p:grpSpPr>
            <a:xfrm>
              <a:off x="632168" y="2258400"/>
              <a:ext cx="164699" cy="173571"/>
              <a:chOff x="622786" y="2204864"/>
              <a:chExt cx="164699" cy="173571"/>
            </a:xfrm>
          </p:grpSpPr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DEE23E75-F9F6-485A-9F4B-CD221C7C7C07}"/>
                  </a:ext>
                </a:extLst>
              </p:cNvPr>
              <p:cNvSpPr/>
              <p:nvPr/>
            </p:nvSpPr>
            <p:spPr>
              <a:xfrm>
                <a:off x="683839" y="2204864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B7E3E751-A4B1-4DF5-BC27-71C0A1C40B28}"/>
                  </a:ext>
                </a:extLst>
              </p:cNvPr>
              <p:cNvSpPr/>
              <p:nvPr/>
            </p:nvSpPr>
            <p:spPr>
              <a:xfrm>
                <a:off x="622786" y="2213735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105504CD-BBBF-4C4B-A432-7FE6A6562A4A}"/>
                  </a:ext>
                </a:extLst>
              </p:cNvPr>
              <p:cNvSpPr/>
              <p:nvPr/>
            </p:nvSpPr>
            <p:spPr>
              <a:xfrm>
                <a:off x="683839" y="2251163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C71A5CEE-8F82-4473-B1B5-0E16559204F3}"/>
              </a:ext>
            </a:extLst>
          </p:cNvPr>
          <p:cNvSpPr/>
          <p:nvPr/>
        </p:nvSpPr>
        <p:spPr>
          <a:xfrm>
            <a:off x="693221" y="5653746"/>
            <a:ext cx="60412" cy="90011"/>
          </a:xfrm>
          <a:custGeom>
            <a:avLst/>
            <a:gdLst>
              <a:gd name="connsiteX0" fmla="*/ 15626 w 60412"/>
              <a:gd name="connsiteY0" fmla="*/ 90011 h 90011"/>
              <a:gd name="connsiteX1" fmla="*/ 4691 w 60412"/>
              <a:gd name="connsiteY1" fmla="*/ 85421 h 90011"/>
              <a:gd name="connsiteX2" fmla="*/ 4691 w 60412"/>
              <a:gd name="connsiteY2" fmla="*/ 63416 h 90011"/>
              <a:gd name="connsiteX3" fmla="*/ 23051 w 60412"/>
              <a:gd name="connsiteY3" fmla="*/ 44921 h 90011"/>
              <a:gd name="connsiteX4" fmla="*/ 4556 w 60412"/>
              <a:gd name="connsiteY4" fmla="*/ 26561 h 90011"/>
              <a:gd name="connsiteX5" fmla="*/ 4556 w 60412"/>
              <a:gd name="connsiteY5" fmla="*/ 4556 h 90011"/>
              <a:gd name="connsiteX6" fmla="*/ 26561 w 60412"/>
              <a:gd name="connsiteY6" fmla="*/ 4556 h 90011"/>
              <a:gd name="connsiteX7" fmla="*/ 55856 w 60412"/>
              <a:gd name="connsiteY7" fmla="*/ 33986 h 90011"/>
              <a:gd name="connsiteX8" fmla="*/ 55856 w 60412"/>
              <a:gd name="connsiteY8" fmla="*/ 55991 h 90011"/>
              <a:gd name="connsiteX9" fmla="*/ 26696 w 60412"/>
              <a:gd name="connsiteY9" fmla="*/ 85421 h 90011"/>
              <a:gd name="connsiteX10" fmla="*/ 15626 w 60412"/>
              <a:gd name="connsiteY10" fmla="*/ 90011 h 9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412" h="90011">
                <a:moveTo>
                  <a:pt x="15626" y="90011"/>
                </a:moveTo>
                <a:cubicBezTo>
                  <a:pt x="11711" y="90011"/>
                  <a:pt x="7661" y="88526"/>
                  <a:pt x="4691" y="85421"/>
                </a:cubicBezTo>
                <a:cubicBezTo>
                  <a:pt x="-1384" y="79346"/>
                  <a:pt x="-1384" y="69491"/>
                  <a:pt x="4691" y="63416"/>
                </a:cubicBezTo>
                <a:lnTo>
                  <a:pt x="23051" y="44921"/>
                </a:lnTo>
                <a:lnTo>
                  <a:pt x="4556" y="26561"/>
                </a:lnTo>
                <a:cubicBezTo>
                  <a:pt x="-1519" y="20486"/>
                  <a:pt x="-1519" y="10631"/>
                  <a:pt x="4556" y="4556"/>
                </a:cubicBezTo>
                <a:cubicBezTo>
                  <a:pt x="10631" y="-1519"/>
                  <a:pt x="20486" y="-1519"/>
                  <a:pt x="26561" y="4556"/>
                </a:cubicBezTo>
                <a:lnTo>
                  <a:pt x="55856" y="33986"/>
                </a:lnTo>
                <a:cubicBezTo>
                  <a:pt x="61931" y="40061"/>
                  <a:pt x="61931" y="49916"/>
                  <a:pt x="55856" y="55991"/>
                </a:cubicBezTo>
                <a:lnTo>
                  <a:pt x="26696" y="85421"/>
                </a:lnTo>
                <a:cubicBezTo>
                  <a:pt x="23726" y="88526"/>
                  <a:pt x="19676" y="90011"/>
                  <a:pt x="15626" y="90011"/>
                </a:cubicBezTo>
                <a:close/>
              </a:path>
            </a:pathLst>
          </a:custGeom>
          <a:solidFill>
            <a:srgbClr val="FFFFFF"/>
          </a:solidFill>
          <a:ln w="1349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27021884-4F62-4A09-B074-5A1D8FC11E39}"/>
              </a:ext>
            </a:extLst>
          </p:cNvPr>
          <p:cNvGrpSpPr/>
          <p:nvPr/>
        </p:nvGrpSpPr>
        <p:grpSpPr>
          <a:xfrm>
            <a:off x="634477" y="4761511"/>
            <a:ext cx="7930228" cy="616907"/>
            <a:chOff x="634477" y="4900819"/>
            <a:chExt cx="7930228" cy="616907"/>
          </a:xfrm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84D5642D-4457-4AFB-A153-7B8B2B131EFB}"/>
                </a:ext>
              </a:extLst>
            </p:cNvPr>
            <p:cNvSpPr/>
            <p:nvPr/>
          </p:nvSpPr>
          <p:spPr>
            <a:xfrm>
              <a:off x="693221" y="5223968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F097B383-1DBD-4D2B-9A6C-ACFAC7749B32}"/>
                </a:ext>
              </a:extLst>
            </p:cNvPr>
            <p:cNvSpPr/>
            <p:nvPr/>
          </p:nvSpPr>
          <p:spPr>
            <a:xfrm>
              <a:off x="693221" y="5329717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FF239E5-9ED3-4E99-AB27-7DBEEC1A02AE}"/>
                </a:ext>
              </a:extLst>
            </p:cNvPr>
            <p:cNvSpPr txBox="1"/>
            <p:nvPr/>
          </p:nvSpPr>
          <p:spPr>
            <a:xfrm>
              <a:off x="634477" y="4900819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➌</a:t>
              </a:r>
              <a:r>
                <a:rPr lang="ko-KR" altLang="en-US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 </a:t>
              </a:r>
              <a:r>
                <a:rPr lang="en-US" altLang="ko-KR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· 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신고자의 </a:t>
              </a:r>
              <a:r>
                <a:rPr lang="en-US" altLang="ko-KR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2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차 피해 방지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AE1EE84-F3C3-4663-B9B0-A052C97AAFE6}"/>
                </a:ext>
              </a:extLst>
            </p:cNvPr>
            <p:cNvSpPr txBox="1"/>
            <p:nvPr/>
          </p:nvSpPr>
          <p:spPr>
            <a:xfrm>
              <a:off x="857958" y="5223863"/>
              <a:ext cx="7706747" cy="2938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 피해자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신고자가 퇴사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이직 등 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2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차 피해를 입지 않도록 관리</a:t>
              </a:r>
              <a:endParaRPr lang="ko-KR" altLang="en-US" sz="1400" kern="0" dirty="0">
                <a:solidFill>
                  <a:srgbClr val="000000"/>
                </a:solidFill>
                <a:effectLst/>
                <a:latin typeface="바탕체" panose="02030609000101010101" pitchFamily="17" charset="-127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998736D5-6C88-491B-AA8C-1D407385A18D}"/>
              </a:ext>
            </a:extLst>
          </p:cNvPr>
          <p:cNvGrpSpPr/>
          <p:nvPr/>
        </p:nvGrpSpPr>
        <p:grpSpPr>
          <a:xfrm>
            <a:off x="632168" y="5180719"/>
            <a:ext cx="164699" cy="173571"/>
            <a:chOff x="622786" y="2204864"/>
            <a:chExt cx="164699" cy="173571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38CDCA03-09B6-4372-B379-D374178B508F}"/>
                </a:ext>
              </a:extLst>
            </p:cNvPr>
            <p:cNvSpPr/>
            <p:nvPr/>
          </p:nvSpPr>
          <p:spPr>
            <a:xfrm>
              <a:off x="683839" y="2204864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98C0673-6712-4294-839D-73C8C3B0AC0C}"/>
                </a:ext>
              </a:extLst>
            </p:cNvPr>
            <p:cNvSpPr/>
            <p:nvPr/>
          </p:nvSpPr>
          <p:spPr>
            <a:xfrm>
              <a:off x="622786" y="2213735"/>
              <a:ext cx="164699" cy="164700"/>
            </a:xfrm>
            <a:custGeom>
              <a:avLst/>
              <a:gdLst>
                <a:gd name="connsiteX0" fmla="*/ 0 w 164699"/>
                <a:gd name="connsiteY0" fmla="*/ 82350 h 164700"/>
                <a:gd name="connsiteX1" fmla="*/ 82350 w 164699"/>
                <a:gd name="connsiteY1" fmla="*/ 0 h 164700"/>
                <a:gd name="connsiteX2" fmla="*/ 164700 w 164699"/>
                <a:gd name="connsiteY2" fmla="*/ 82350 h 164700"/>
                <a:gd name="connsiteX3" fmla="*/ 82350 w 164699"/>
                <a:gd name="connsiteY3" fmla="*/ 164700 h 164700"/>
                <a:gd name="connsiteX4" fmla="*/ 0 w 164699"/>
                <a:gd name="connsiteY4" fmla="*/ 82350 h 1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699" h="164700">
                  <a:moveTo>
                    <a:pt x="0" y="82350"/>
                  </a:moveTo>
                  <a:cubicBezTo>
                    <a:pt x="0" y="36855"/>
                    <a:pt x="36855" y="0"/>
                    <a:pt x="82350" y="0"/>
                  </a:cubicBezTo>
                  <a:cubicBezTo>
                    <a:pt x="127845" y="0"/>
                    <a:pt x="164700" y="36855"/>
                    <a:pt x="164700" y="82350"/>
                  </a:cubicBezTo>
                  <a:cubicBezTo>
                    <a:pt x="164700" y="127845"/>
                    <a:pt x="127845" y="164700"/>
                    <a:pt x="82350" y="164700"/>
                  </a:cubicBezTo>
                  <a:cubicBezTo>
                    <a:pt x="36855" y="164835"/>
                    <a:pt x="0" y="127980"/>
                    <a:pt x="0" y="82350"/>
                  </a:cubicBezTo>
                </a:path>
              </a:pathLst>
            </a:custGeom>
            <a:solidFill>
              <a:srgbClr val="E88121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6962A059-C792-4BF2-B22C-CED00F9A3551}"/>
                </a:ext>
              </a:extLst>
            </p:cNvPr>
            <p:cNvSpPr/>
            <p:nvPr/>
          </p:nvSpPr>
          <p:spPr>
            <a:xfrm>
              <a:off x="683839" y="2251163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2DDD1950-544A-4F6D-8AB4-DCFBB343A6E7}"/>
              </a:ext>
            </a:extLst>
          </p:cNvPr>
          <p:cNvGrpSpPr/>
          <p:nvPr/>
        </p:nvGrpSpPr>
        <p:grpSpPr>
          <a:xfrm>
            <a:off x="632168" y="2917429"/>
            <a:ext cx="7932537" cy="1660846"/>
            <a:chOff x="632168" y="3017198"/>
            <a:chExt cx="7932537" cy="1660846"/>
          </a:xfrm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F7AF22-53AA-45C1-813F-E5BE6B265EA2}"/>
                </a:ext>
              </a:extLst>
            </p:cNvPr>
            <p:cNvSpPr/>
            <p:nvPr/>
          </p:nvSpPr>
          <p:spPr>
            <a:xfrm>
              <a:off x="693221" y="3446096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3EDEF29-0F72-4F59-883B-E2BADAC6B5D2}"/>
                </a:ext>
              </a:extLst>
            </p:cNvPr>
            <p:cNvSpPr txBox="1"/>
            <p:nvPr/>
          </p:nvSpPr>
          <p:spPr>
            <a:xfrm>
              <a:off x="634477" y="3017198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➋</a:t>
              </a:r>
              <a:r>
                <a:rPr lang="ko-KR" altLang="en-US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조사사건 </a:t>
              </a:r>
              <a:r>
                <a:rPr lang="ko-KR" altLang="en-US" sz="1500" b="1" kern="0" spc="-50" dirty="0">
                  <a:solidFill>
                    <a:srgbClr val="E88121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사례교육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F1A13E1-D7A4-4860-986E-1F65C1841F17}"/>
                </a:ext>
              </a:extLst>
            </p:cNvPr>
            <p:cNvSpPr txBox="1"/>
            <p:nvPr/>
          </p:nvSpPr>
          <p:spPr>
            <a:xfrm>
              <a:off x="857958" y="3340242"/>
              <a:ext cx="7706747" cy="133780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사건 종결 후 당사자간 신원은 비공개로 직장 내 괴롭힘 행위 상황과 그에 대한 회사의 조치를 자세히</a:t>
              </a: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설명한 내용을 전 직원 대상으로 교육 등으로 전파</a:t>
              </a:r>
              <a:endPara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회사의 해결방침과 대처방안을 공개적으로 명확히 하는 것이 직원들의 경각심을 높이고 유사한 사안을 미리 방지할 수 있음</a:t>
              </a:r>
            </a:p>
          </p:txBody>
        </p: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88A94073-9DCB-40AD-BF51-1B8E7EFE2488}"/>
                </a:ext>
              </a:extLst>
            </p:cNvPr>
            <p:cNvGrpSpPr/>
            <p:nvPr/>
          </p:nvGrpSpPr>
          <p:grpSpPr>
            <a:xfrm>
              <a:off x="632168" y="3442039"/>
              <a:ext cx="164699" cy="173571"/>
              <a:chOff x="622786" y="2204864"/>
              <a:chExt cx="164699" cy="173571"/>
            </a:xfrm>
          </p:grpSpPr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C2E6D5A2-5BA0-4F4D-A8DB-664FEA852186}"/>
                  </a:ext>
                </a:extLst>
              </p:cNvPr>
              <p:cNvSpPr/>
              <p:nvPr/>
            </p:nvSpPr>
            <p:spPr>
              <a:xfrm>
                <a:off x="683839" y="2204864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E436D4B1-1EFF-41E3-B901-4B7773D88DFA}"/>
                  </a:ext>
                </a:extLst>
              </p:cNvPr>
              <p:cNvSpPr/>
              <p:nvPr/>
            </p:nvSpPr>
            <p:spPr>
              <a:xfrm>
                <a:off x="622786" y="2213735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C9DF237C-BB97-43EA-B6FE-463EABB490CB}"/>
                  </a:ext>
                </a:extLst>
              </p:cNvPr>
              <p:cNvSpPr/>
              <p:nvPr/>
            </p:nvSpPr>
            <p:spPr>
              <a:xfrm>
                <a:off x="683839" y="2251163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44179C89-03A6-4C45-B6D4-A7980461569E}"/>
                </a:ext>
              </a:extLst>
            </p:cNvPr>
            <p:cNvGrpSpPr/>
            <p:nvPr/>
          </p:nvGrpSpPr>
          <p:grpSpPr>
            <a:xfrm>
              <a:off x="632168" y="4150101"/>
              <a:ext cx="164699" cy="173571"/>
              <a:chOff x="622786" y="2204864"/>
              <a:chExt cx="164699" cy="173571"/>
            </a:xfrm>
          </p:grpSpPr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664215A9-3D36-41B3-8EA1-D62D72692BEE}"/>
                  </a:ext>
                </a:extLst>
              </p:cNvPr>
              <p:cNvSpPr/>
              <p:nvPr/>
            </p:nvSpPr>
            <p:spPr>
              <a:xfrm>
                <a:off x="683839" y="2204864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534ED5B7-C4F0-482A-8E98-DE844C3DF670}"/>
                  </a:ext>
                </a:extLst>
              </p:cNvPr>
              <p:cNvSpPr/>
              <p:nvPr/>
            </p:nvSpPr>
            <p:spPr>
              <a:xfrm>
                <a:off x="622786" y="2213735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BB8FDF3F-CE4A-4ABB-9830-5DCAD890B4C2}"/>
                  </a:ext>
                </a:extLst>
              </p:cNvPr>
              <p:cNvSpPr/>
              <p:nvPr/>
            </p:nvSpPr>
            <p:spPr>
              <a:xfrm>
                <a:off x="683839" y="2251163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3471626D-8F76-4616-8119-7136D9671E01}"/>
              </a:ext>
            </a:extLst>
          </p:cNvPr>
          <p:cNvGrpSpPr/>
          <p:nvPr/>
        </p:nvGrpSpPr>
        <p:grpSpPr>
          <a:xfrm>
            <a:off x="632168" y="5555241"/>
            <a:ext cx="7932537" cy="651595"/>
            <a:chOff x="632168" y="5667242"/>
            <a:chExt cx="7932537" cy="651595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0EA0B2D-3D8C-4DBC-85D1-4D80CAECF027}"/>
                </a:ext>
              </a:extLst>
            </p:cNvPr>
            <p:cNvSpPr txBox="1"/>
            <p:nvPr/>
          </p:nvSpPr>
          <p:spPr>
            <a:xfrm>
              <a:off x="634477" y="5667242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➍</a:t>
              </a:r>
              <a:r>
                <a:rPr lang="ko-KR" altLang="en-US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교육 및 상담 실시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D9E8A09-131D-423B-AD0F-04D5F70054B2}"/>
                </a:ext>
              </a:extLst>
            </p:cNvPr>
            <p:cNvSpPr txBox="1"/>
            <p:nvPr/>
          </p:nvSpPr>
          <p:spPr>
            <a:xfrm>
              <a:off x="857958" y="5990286"/>
              <a:ext cx="7706747" cy="3285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회사 차원에서 직원을 대상으로 직장 내 괴롭힘 교육과 상담을 실시</a:t>
              </a:r>
              <a:endParaRPr lang="ko-KR" altLang="en-US" sz="1400" kern="0" dirty="0">
                <a:solidFill>
                  <a:srgbClr val="000000"/>
                </a:solidFill>
                <a:effectLst/>
                <a:latin typeface="바탕체" panose="02030609000101010101" pitchFamily="17" charset="-127"/>
              </a:endParaRPr>
            </a:p>
          </p:txBody>
        </p:sp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9A52ABDE-A0FC-4246-A2C2-1026F3FF0444}"/>
                </a:ext>
              </a:extLst>
            </p:cNvPr>
            <p:cNvGrpSpPr/>
            <p:nvPr/>
          </p:nvGrpSpPr>
          <p:grpSpPr>
            <a:xfrm>
              <a:off x="632168" y="6092083"/>
              <a:ext cx="164699" cy="173571"/>
              <a:chOff x="622786" y="2204864"/>
              <a:chExt cx="164699" cy="173571"/>
            </a:xfrm>
          </p:grpSpPr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2993DEC9-2A08-444C-AFB7-ECD1EC066D95}"/>
                  </a:ext>
                </a:extLst>
              </p:cNvPr>
              <p:cNvSpPr/>
              <p:nvPr/>
            </p:nvSpPr>
            <p:spPr>
              <a:xfrm>
                <a:off x="683839" y="2204864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6F03D68E-6F15-49BD-9DEB-C48A490867E9}"/>
                  </a:ext>
                </a:extLst>
              </p:cNvPr>
              <p:cNvSpPr/>
              <p:nvPr/>
            </p:nvSpPr>
            <p:spPr>
              <a:xfrm>
                <a:off x="622786" y="2213735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F3044CD0-3D13-4C00-9DE2-B5FF99A2CC46}"/>
                  </a:ext>
                </a:extLst>
              </p:cNvPr>
              <p:cNvSpPr/>
              <p:nvPr/>
            </p:nvSpPr>
            <p:spPr>
              <a:xfrm>
                <a:off x="683839" y="2251163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834229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직사각형 57">
            <a:extLst>
              <a:ext uri="{FF2B5EF4-FFF2-40B4-BE49-F238E27FC236}">
                <a16:creationId xmlns:a16="http://schemas.microsoft.com/office/drawing/2014/main" id="{F91FDFA3-4D87-4238-B913-5998DF45FDB2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2F0F97FE-4756-4102-B63A-04037A753FEB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FF99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4BBBA"/>
              </a:solidFill>
            </a:endParaRPr>
          </a:p>
        </p:txBody>
      </p:sp>
      <p:pic>
        <p:nvPicPr>
          <p:cNvPr id="60" name="그래픽 59">
            <a:extLst>
              <a:ext uri="{FF2B5EF4-FFF2-40B4-BE49-F238E27FC236}">
                <a16:creationId xmlns:a16="http://schemas.microsoft.com/office/drawing/2014/main" id="{3BA3D49A-0F0C-436D-AF0B-3C0333A14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BF1D171F-8E6A-4124-A378-633BFBA8EA71}"/>
              </a:ext>
            </a:extLst>
          </p:cNvPr>
          <p:cNvSpPr txBox="1"/>
          <p:nvPr/>
        </p:nvSpPr>
        <p:spPr>
          <a:xfrm>
            <a:off x="473687" y="368092"/>
            <a:ext cx="547607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E8812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사건 처리방법</a:t>
            </a:r>
            <a:endParaRPr lang="ko-KR" altLang="en-US" sz="1800" kern="0" spc="0" dirty="0">
              <a:solidFill>
                <a:srgbClr val="E8812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98D11B4-02B1-46E3-8518-08268CCC2976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63" name="그래픽 62">
            <a:extLst>
              <a:ext uri="{FF2B5EF4-FFF2-40B4-BE49-F238E27FC236}">
                <a16:creationId xmlns:a16="http://schemas.microsoft.com/office/drawing/2014/main" id="{F3667034-D0D8-404C-9AA8-89155E5CFA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72" name="그룹 71">
            <a:extLst>
              <a:ext uri="{FF2B5EF4-FFF2-40B4-BE49-F238E27FC236}">
                <a16:creationId xmlns:a16="http://schemas.microsoft.com/office/drawing/2014/main" id="{08CCE859-B17F-4967-83FE-59FB0555B8E9}"/>
              </a:ext>
            </a:extLst>
          </p:cNvPr>
          <p:cNvGrpSpPr/>
          <p:nvPr/>
        </p:nvGrpSpPr>
        <p:grpSpPr>
          <a:xfrm>
            <a:off x="632168" y="1196752"/>
            <a:ext cx="7932537" cy="1703589"/>
            <a:chOff x="632168" y="1819805"/>
            <a:chExt cx="7932537" cy="1703589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ECAB5FB-7456-457C-A537-CA74F20C2D49}"/>
                </a:ext>
              </a:extLst>
            </p:cNvPr>
            <p:cNvSpPr txBox="1"/>
            <p:nvPr/>
          </p:nvSpPr>
          <p:spPr>
            <a:xfrm>
              <a:off x="634477" y="1819805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➎</a:t>
              </a:r>
              <a:r>
                <a:rPr lang="ko-KR" altLang="en-US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dirty="0">
                  <a:solidFill>
                    <a:srgbClr val="E88121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모니터링 및 재발방지 대책 수립 실시</a:t>
              </a:r>
              <a:endParaRPr lang="ko-KR" altLang="en-US" sz="1500" kern="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EBE3C0B-DCCC-4778-8A64-889F52B6FA25}"/>
                </a:ext>
              </a:extLst>
            </p:cNvPr>
            <p:cNvSpPr txBox="1"/>
            <p:nvPr/>
          </p:nvSpPr>
          <p:spPr>
            <a:xfrm>
              <a:off x="857958" y="2180719"/>
              <a:ext cx="7706747" cy="134267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가해자에 의한 보복행위 등이 발생하지 않도록 조치하고 </a:t>
              </a:r>
              <a:r>
                <a:rPr lang="ko-KR" altLang="en-US" sz="1400" b="1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모니터링 및 재발 방지대책 수립 </a:t>
              </a:r>
              <a:r>
                <a:rPr lang="en-US" altLang="ko-KR" sz="1400" b="1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‧ </a:t>
              </a:r>
              <a:r>
                <a:rPr lang="ko-KR" altLang="en-US" sz="1400" b="1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시행 실시</a:t>
              </a:r>
              <a:endParaRPr lang="en-US" altLang="ko-KR" sz="1400" b="1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spc="-3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사건 종결 후 행위자에 의한 직장 내 괴롭힘 재발 여부</a:t>
              </a:r>
              <a:r>
                <a:rPr lang="en-US" altLang="ko-KR" sz="1400" kern="0" spc="-3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3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보복 등이 발생하지 않는지 지속적으로 지켜보고</a:t>
              </a: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  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피해자를 지원하도록 함</a:t>
              </a: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•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괴롭힘이 재발하지 않도록 재발방지 대책 수립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kern="0" dirty="0"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시행</a:t>
              </a:r>
            </a:p>
          </p:txBody>
        </p:sp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43B12708-CC10-4185-BCCC-502B0541C1FB}"/>
                </a:ext>
              </a:extLst>
            </p:cNvPr>
            <p:cNvGrpSpPr/>
            <p:nvPr/>
          </p:nvGrpSpPr>
          <p:grpSpPr>
            <a:xfrm>
              <a:off x="632168" y="2258400"/>
              <a:ext cx="164699" cy="173571"/>
              <a:chOff x="622786" y="2204864"/>
              <a:chExt cx="164699" cy="173571"/>
            </a:xfrm>
          </p:grpSpPr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6A2DBB12-D38B-4D1E-AB89-AE83D07B91A7}"/>
                  </a:ext>
                </a:extLst>
              </p:cNvPr>
              <p:cNvSpPr/>
              <p:nvPr/>
            </p:nvSpPr>
            <p:spPr>
              <a:xfrm>
                <a:off x="683839" y="2204864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87B5A199-1F90-4ECF-933F-B0A180867665}"/>
                  </a:ext>
                </a:extLst>
              </p:cNvPr>
              <p:cNvSpPr/>
              <p:nvPr/>
            </p:nvSpPr>
            <p:spPr>
              <a:xfrm>
                <a:off x="622786" y="2213735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8E29270F-AF81-41A7-A39C-2594BAD53948}"/>
                  </a:ext>
                </a:extLst>
              </p:cNvPr>
              <p:cNvSpPr/>
              <p:nvPr/>
            </p:nvSpPr>
            <p:spPr>
              <a:xfrm>
                <a:off x="683839" y="2251163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79" name="자유형: 도형 78">
            <a:extLst>
              <a:ext uri="{FF2B5EF4-FFF2-40B4-BE49-F238E27FC236}">
                <a16:creationId xmlns:a16="http://schemas.microsoft.com/office/drawing/2014/main" id="{08821203-F84F-4DBA-AA28-3A714C3E1F95}"/>
              </a:ext>
            </a:extLst>
          </p:cNvPr>
          <p:cNvSpPr/>
          <p:nvPr/>
        </p:nvSpPr>
        <p:spPr>
          <a:xfrm>
            <a:off x="693221" y="5584403"/>
            <a:ext cx="60412" cy="90011"/>
          </a:xfrm>
          <a:custGeom>
            <a:avLst/>
            <a:gdLst>
              <a:gd name="connsiteX0" fmla="*/ 15626 w 60412"/>
              <a:gd name="connsiteY0" fmla="*/ 90011 h 90011"/>
              <a:gd name="connsiteX1" fmla="*/ 4691 w 60412"/>
              <a:gd name="connsiteY1" fmla="*/ 85421 h 90011"/>
              <a:gd name="connsiteX2" fmla="*/ 4691 w 60412"/>
              <a:gd name="connsiteY2" fmla="*/ 63416 h 90011"/>
              <a:gd name="connsiteX3" fmla="*/ 23051 w 60412"/>
              <a:gd name="connsiteY3" fmla="*/ 44921 h 90011"/>
              <a:gd name="connsiteX4" fmla="*/ 4556 w 60412"/>
              <a:gd name="connsiteY4" fmla="*/ 26561 h 90011"/>
              <a:gd name="connsiteX5" fmla="*/ 4556 w 60412"/>
              <a:gd name="connsiteY5" fmla="*/ 4556 h 90011"/>
              <a:gd name="connsiteX6" fmla="*/ 26561 w 60412"/>
              <a:gd name="connsiteY6" fmla="*/ 4556 h 90011"/>
              <a:gd name="connsiteX7" fmla="*/ 55856 w 60412"/>
              <a:gd name="connsiteY7" fmla="*/ 33986 h 90011"/>
              <a:gd name="connsiteX8" fmla="*/ 55856 w 60412"/>
              <a:gd name="connsiteY8" fmla="*/ 55991 h 90011"/>
              <a:gd name="connsiteX9" fmla="*/ 26696 w 60412"/>
              <a:gd name="connsiteY9" fmla="*/ 85421 h 90011"/>
              <a:gd name="connsiteX10" fmla="*/ 15626 w 60412"/>
              <a:gd name="connsiteY10" fmla="*/ 90011 h 9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412" h="90011">
                <a:moveTo>
                  <a:pt x="15626" y="90011"/>
                </a:moveTo>
                <a:cubicBezTo>
                  <a:pt x="11711" y="90011"/>
                  <a:pt x="7661" y="88526"/>
                  <a:pt x="4691" y="85421"/>
                </a:cubicBezTo>
                <a:cubicBezTo>
                  <a:pt x="-1384" y="79346"/>
                  <a:pt x="-1384" y="69491"/>
                  <a:pt x="4691" y="63416"/>
                </a:cubicBezTo>
                <a:lnTo>
                  <a:pt x="23051" y="44921"/>
                </a:lnTo>
                <a:lnTo>
                  <a:pt x="4556" y="26561"/>
                </a:lnTo>
                <a:cubicBezTo>
                  <a:pt x="-1519" y="20486"/>
                  <a:pt x="-1519" y="10631"/>
                  <a:pt x="4556" y="4556"/>
                </a:cubicBezTo>
                <a:cubicBezTo>
                  <a:pt x="10631" y="-1519"/>
                  <a:pt x="20486" y="-1519"/>
                  <a:pt x="26561" y="4556"/>
                </a:cubicBezTo>
                <a:lnTo>
                  <a:pt x="55856" y="33986"/>
                </a:lnTo>
                <a:cubicBezTo>
                  <a:pt x="61931" y="40061"/>
                  <a:pt x="61931" y="49916"/>
                  <a:pt x="55856" y="55991"/>
                </a:cubicBezTo>
                <a:lnTo>
                  <a:pt x="26696" y="85421"/>
                </a:lnTo>
                <a:cubicBezTo>
                  <a:pt x="23726" y="88526"/>
                  <a:pt x="19676" y="90011"/>
                  <a:pt x="15626" y="90011"/>
                </a:cubicBezTo>
                <a:close/>
              </a:path>
            </a:pathLst>
          </a:custGeom>
          <a:solidFill>
            <a:srgbClr val="FFFFFF"/>
          </a:solidFill>
          <a:ln w="1349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786CC753-C4B2-4CF6-BFC7-B0E42B7EDF74}"/>
              </a:ext>
            </a:extLst>
          </p:cNvPr>
          <p:cNvGrpSpPr/>
          <p:nvPr/>
        </p:nvGrpSpPr>
        <p:grpSpPr>
          <a:xfrm>
            <a:off x="632168" y="3113131"/>
            <a:ext cx="7932537" cy="997700"/>
            <a:chOff x="632168" y="3545367"/>
            <a:chExt cx="7932537" cy="997700"/>
          </a:xfrm>
        </p:grpSpPr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924207D-0914-4513-9AD8-2BAE822664D1}"/>
                </a:ext>
              </a:extLst>
            </p:cNvPr>
            <p:cNvSpPr/>
            <p:nvPr/>
          </p:nvSpPr>
          <p:spPr>
            <a:xfrm>
              <a:off x="693221" y="3974265"/>
              <a:ext cx="60412" cy="90011"/>
            </a:xfrm>
            <a:custGeom>
              <a:avLst/>
              <a:gdLst>
                <a:gd name="connsiteX0" fmla="*/ 15626 w 60412"/>
                <a:gd name="connsiteY0" fmla="*/ 90011 h 90011"/>
                <a:gd name="connsiteX1" fmla="*/ 4691 w 60412"/>
                <a:gd name="connsiteY1" fmla="*/ 85421 h 90011"/>
                <a:gd name="connsiteX2" fmla="*/ 4691 w 60412"/>
                <a:gd name="connsiteY2" fmla="*/ 63416 h 90011"/>
                <a:gd name="connsiteX3" fmla="*/ 23051 w 60412"/>
                <a:gd name="connsiteY3" fmla="*/ 44921 h 90011"/>
                <a:gd name="connsiteX4" fmla="*/ 4556 w 60412"/>
                <a:gd name="connsiteY4" fmla="*/ 26561 h 90011"/>
                <a:gd name="connsiteX5" fmla="*/ 4556 w 60412"/>
                <a:gd name="connsiteY5" fmla="*/ 4556 h 90011"/>
                <a:gd name="connsiteX6" fmla="*/ 26561 w 60412"/>
                <a:gd name="connsiteY6" fmla="*/ 4556 h 90011"/>
                <a:gd name="connsiteX7" fmla="*/ 55856 w 60412"/>
                <a:gd name="connsiteY7" fmla="*/ 33986 h 90011"/>
                <a:gd name="connsiteX8" fmla="*/ 55856 w 60412"/>
                <a:gd name="connsiteY8" fmla="*/ 55991 h 90011"/>
                <a:gd name="connsiteX9" fmla="*/ 26696 w 60412"/>
                <a:gd name="connsiteY9" fmla="*/ 85421 h 90011"/>
                <a:gd name="connsiteX10" fmla="*/ 15626 w 60412"/>
                <a:gd name="connsiteY10" fmla="*/ 90011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2" h="90011">
                  <a:moveTo>
                    <a:pt x="15626" y="90011"/>
                  </a:moveTo>
                  <a:cubicBezTo>
                    <a:pt x="11711" y="90011"/>
                    <a:pt x="7661" y="88526"/>
                    <a:pt x="4691" y="85421"/>
                  </a:cubicBezTo>
                  <a:cubicBezTo>
                    <a:pt x="-1384" y="79346"/>
                    <a:pt x="-1384" y="69491"/>
                    <a:pt x="4691" y="63416"/>
                  </a:cubicBezTo>
                  <a:lnTo>
                    <a:pt x="23051" y="44921"/>
                  </a:lnTo>
                  <a:lnTo>
                    <a:pt x="4556" y="26561"/>
                  </a:lnTo>
                  <a:cubicBezTo>
                    <a:pt x="-1519" y="20486"/>
                    <a:pt x="-1519" y="10631"/>
                    <a:pt x="4556" y="4556"/>
                  </a:cubicBezTo>
                  <a:cubicBezTo>
                    <a:pt x="10631" y="-1519"/>
                    <a:pt x="20486" y="-1519"/>
                    <a:pt x="26561" y="4556"/>
                  </a:cubicBezTo>
                  <a:lnTo>
                    <a:pt x="55856" y="33986"/>
                  </a:lnTo>
                  <a:cubicBezTo>
                    <a:pt x="61931" y="40061"/>
                    <a:pt x="61931" y="49916"/>
                    <a:pt x="55856" y="55991"/>
                  </a:cubicBezTo>
                  <a:lnTo>
                    <a:pt x="26696" y="85421"/>
                  </a:lnTo>
                  <a:cubicBezTo>
                    <a:pt x="23726" y="88526"/>
                    <a:pt x="19676" y="90011"/>
                    <a:pt x="15626" y="90011"/>
                  </a:cubicBezTo>
                  <a:close/>
                </a:path>
              </a:pathLst>
            </a:custGeom>
            <a:solidFill>
              <a:srgbClr val="FFFFFF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772CEAB-D654-4324-A0F2-BDC004BB4164}"/>
                </a:ext>
              </a:extLst>
            </p:cNvPr>
            <p:cNvSpPr txBox="1"/>
            <p:nvPr/>
          </p:nvSpPr>
          <p:spPr>
            <a:xfrm>
              <a:off x="634477" y="3545367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➏</a:t>
              </a:r>
              <a:r>
                <a:rPr lang="ko-KR" altLang="en-US" sz="1500" b="1" kern="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500" b="1" kern="0" spc="-50" dirty="0">
                  <a:solidFill>
                    <a:srgbClr val="E88121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고충처리위원회 활용</a:t>
              </a:r>
              <a:endParaRPr lang="ko-KR" altLang="en-US" sz="1500" kern="0" spc="-50" dirty="0">
                <a:solidFill>
                  <a:srgbClr val="E8812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F34CF13-703F-4028-9A59-5C53BA5E41A0}"/>
                </a:ext>
              </a:extLst>
            </p:cNvPr>
            <p:cNvSpPr txBox="1"/>
            <p:nvPr/>
          </p:nvSpPr>
          <p:spPr>
            <a:xfrm>
              <a:off x="857958" y="3896736"/>
              <a:ext cx="7706747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90170" algn="l"/>
                </a:tabLst>
              </a:pPr>
              <a:r>
                <a:rPr lang="ko-KR" altLang="en-US" sz="1400" kern="0" spc="-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성희롱에 관하여 고충처리시스템이 구축되어 있는 사업장의 경우에는 해당 </a:t>
              </a:r>
              <a:r>
                <a:rPr lang="ko-KR" altLang="en-US" sz="1400" kern="0" spc="-80" dirty="0" smtClean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고충처리위원회를 </a:t>
              </a:r>
              <a:r>
                <a:rPr lang="ko-KR" altLang="en-US" sz="1400" kern="0" spc="-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괴롭힘 사건에도 활용</a:t>
              </a:r>
              <a:endParaRPr lang="ko-KR" altLang="en-US" sz="1400" kern="0" spc="-50" dirty="0">
                <a:solidFill>
                  <a:srgbClr val="000000"/>
                </a:solidFill>
                <a:effectLst/>
                <a:latin typeface="바탕체" panose="02030609000101010101" pitchFamily="17" charset="-127"/>
              </a:endParaRPr>
            </a:p>
          </p:txBody>
        </p:sp>
        <p:grpSp>
          <p:nvGrpSpPr>
            <p:cNvPr id="93" name="그룹 92">
              <a:extLst>
                <a:ext uri="{FF2B5EF4-FFF2-40B4-BE49-F238E27FC236}">
                  <a16:creationId xmlns:a16="http://schemas.microsoft.com/office/drawing/2014/main" id="{8B45D777-60B6-468C-931C-E234B4023259}"/>
                </a:ext>
              </a:extLst>
            </p:cNvPr>
            <p:cNvGrpSpPr/>
            <p:nvPr/>
          </p:nvGrpSpPr>
          <p:grpSpPr>
            <a:xfrm>
              <a:off x="632168" y="3970208"/>
              <a:ext cx="164699" cy="173571"/>
              <a:chOff x="622786" y="2204864"/>
              <a:chExt cx="164699" cy="173571"/>
            </a:xfrm>
          </p:grpSpPr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96484C76-4ADA-44A1-AB7F-A756E71735F9}"/>
                  </a:ext>
                </a:extLst>
              </p:cNvPr>
              <p:cNvSpPr/>
              <p:nvPr/>
            </p:nvSpPr>
            <p:spPr>
              <a:xfrm>
                <a:off x="683839" y="2204864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9" name="자유형: 도형 98">
                <a:extLst>
                  <a:ext uri="{FF2B5EF4-FFF2-40B4-BE49-F238E27FC236}">
                    <a16:creationId xmlns:a16="http://schemas.microsoft.com/office/drawing/2014/main" id="{9BF53110-E296-49CB-B60C-457655CF9D85}"/>
                  </a:ext>
                </a:extLst>
              </p:cNvPr>
              <p:cNvSpPr/>
              <p:nvPr/>
            </p:nvSpPr>
            <p:spPr>
              <a:xfrm>
                <a:off x="622786" y="2213735"/>
                <a:ext cx="164699" cy="164700"/>
              </a:xfrm>
              <a:custGeom>
                <a:avLst/>
                <a:gdLst>
                  <a:gd name="connsiteX0" fmla="*/ 0 w 164699"/>
                  <a:gd name="connsiteY0" fmla="*/ 82350 h 164700"/>
                  <a:gd name="connsiteX1" fmla="*/ 82350 w 164699"/>
                  <a:gd name="connsiteY1" fmla="*/ 0 h 164700"/>
                  <a:gd name="connsiteX2" fmla="*/ 164700 w 164699"/>
                  <a:gd name="connsiteY2" fmla="*/ 82350 h 164700"/>
                  <a:gd name="connsiteX3" fmla="*/ 82350 w 164699"/>
                  <a:gd name="connsiteY3" fmla="*/ 164700 h 164700"/>
                  <a:gd name="connsiteX4" fmla="*/ 0 w 164699"/>
                  <a:gd name="connsiteY4" fmla="*/ 82350 h 16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699" h="164700">
                    <a:moveTo>
                      <a:pt x="0" y="82350"/>
                    </a:moveTo>
                    <a:cubicBezTo>
                      <a:pt x="0" y="36855"/>
                      <a:pt x="36855" y="0"/>
                      <a:pt x="82350" y="0"/>
                    </a:cubicBezTo>
                    <a:cubicBezTo>
                      <a:pt x="127845" y="0"/>
                      <a:pt x="164700" y="36855"/>
                      <a:pt x="164700" y="82350"/>
                    </a:cubicBezTo>
                    <a:cubicBezTo>
                      <a:pt x="164700" y="127845"/>
                      <a:pt x="127845" y="164700"/>
                      <a:pt x="82350" y="164700"/>
                    </a:cubicBezTo>
                    <a:cubicBezTo>
                      <a:pt x="36855" y="164835"/>
                      <a:pt x="0" y="127980"/>
                      <a:pt x="0" y="82350"/>
                    </a:cubicBezTo>
                  </a:path>
                </a:pathLst>
              </a:custGeom>
              <a:solidFill>
                <a:srgbClr val="E88121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0" name="자유형: 도형 99">
                <a:extLst>
                  <a:ext uri="{FF2B5EF4-FFF2-40B4-BE49-F238E27FC236}">
                    <a16:creationId xmlns:a16="http://schemas.microsoft.com/office/drawing/2014/main" id="{D4BCDC19-4FD1-4E50-965C-02D9A81824AA}"/>
                  </a:ext>
                </a:extLst>
              </p:cNvPr>
              <p:cNvSpPr/>
              <p:nvPr/>
            </p:nvSpPr>
            <p:spPr>
              <a:xfrm>
                <a:off x="683839" y="2251163"/>
                <a:ext cx="60412" cy="90011"/>
              </a:xfrm>
              <a:custGeom>
                <a:avLst/>
                <a:gdLst>
                  <a:gd name="connsiteX0" fmla="*/ 15626 w 60412"/>
                  <a:gd name="connsiteY0" fmla="*/ 90011 h 90011"/>
                  <a:gd name="connsiteX1" fmla="*/ 4691 w 60412"/>
                  <a:gd name="connsiteY1" fmla="*/ 85421 h 90011"/>
                  <a:gd name="connsiteX2" fmla="*/ 4691 w 60412"/>
                  <a:gd name="connsiteY2" fmla="*/ 63416 h 90011"/>
                  <a:gd name="connsiteX3" fmla="*/ 23051 w 60412"/>
                  <a:gd name="connsiteY3" fmla="*/ 44921 h 90011"/>
                  <a:gd name="connsiteX4" fmla="*/ 4556 w 60412"/>
                  <a:gd name="connsiteY4" fmla="*/ 26561 h 90011"/>
                  <a:gd name="connsiteX5" fmla="*/ 4556 w 60412"/>
                  <a:gd name="connsiteY5" fmla="*/ 4556 h 90011"/>
                  <a:gd name="connsiteX6" fmla="*/ 26561 w 60412"/>
                  <a:gd name="connsiteY6" fmla="*/ 4556 h 90011"/>
                  <a:gd name="connsiteX7" fmla="*/ 55856 w 60412"/>
                  <a:gd name="connsiteY7" fmla="*/ 33986 h 90011"/>
                  <a:gd name="connsiteX8" fmla="*/ 55856 w 60412"/>
                  <a:gd name="connsiteY8" fmla="*/ 55991 h 90011"/>
                  <a:gd name="connsiteX9" fmla="*/ 26696 w 60412"/>
                  <a:gd name="connsiteY9" fmla="*/ 85421 h 90011"/>
                  <a:gd name="connsiteX10" fmla="*/ 15626 w 60412"/>
                  <a:gd name="connsiteY10" fmla="*/ 90011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12" h="90011">
                    <a:moveTo>
                      <a:pt x="15626" y="90011"/>
                    </a:moveTo>
                    <a:cubicBezTo>
                      <a:pt x="11711" y="90011"/>
                      <a:pt x="7661" y="88526"/>
                      <a:pt x="4691" y="85421"/>
                    </a:cubicBezTo>
                    <a:cubicBezTo>
                      <a:pt x="-1384" y="79346"/>
                      <a:pt x="-1384" y="69491"/>
                      <a:pt x="4691" y="63416"/>
                    </a:cubicBezTo>
                    <a:lnTo>
                      <a:pt x="23051" y="44921"/>
                    </a:lnTo>
                    <a:lnTo>
                      <a:pt x="4556" y="26561"/>
                    </a:lnTo>
                    <a:cubicBezTo>
                      <a:pt x="-1519" y="20486"/>
                      <a:pt x="-1519" y="10631"/>
                      <a:pt x="4556" y="4556"/>
                    </a:cubicBezTo>
                    <a:cubicBezTo>
                      <a:pt x="10631" y="-1519"/>
                      <a:pt x="20486" y="-1519"/>
                      <a:pt x="26561" y="4556"/>
                    </a:cubicBezTo>
                    <a:lnTo>
                      <a:pt x="55856" y="33986"/>
                    </a:lnTo>
                    <a:cubicBezTo>
                      <a:pt x="61931" y="40061"/>
                      <a:pt x="61931" y="49916"/>
                      <a:pt x="55856" y="55991"/>
                    </a:cubicBezTo>
                    <a:lnTo>
                      <a:pt x="26696" y="85421"/>
                    </a:lnTo>
                    <a:cubicBezTo>
                      <a:pt x="23726" y="88526"/>
                      <a:pt x="19676" y="90011"/>
                      <a:pt x="15626" y="900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pic>
        <p:nvPicPr>
          <p:cNvPr id="109" name="그래픽 108">
            <a:extLst>
              <a:ext uri="{FF2B5EF4-FFF2-40B4-BE49-F238E27FC236}">
                <a16:creationId xmlns:a16="http://schemas.microsoft.com/office/drawing/2014/main" id="{59F1201A-82E4-4317-B175-A3166330D7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32168" y="4422171"/>
            <a:ext cx="7930229" cy="1481273"/>
          </a:xfrm>
          <a:prstGeom prst="rect">
            <a:avLst/>
          </a:prstGeom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id="{4D90F1B7-1FE8-4BD6-A80D-A32F141A4F5D}"/>
              </a:ext>
            </a:extLst>
          </p:cNvPr>
          <p:cNvSpPr txBox="1"/>
          <p:nvPr/>
        </p:nvSpPr>
        <p:spPr>
          <a:xfrm>
            <a:off x="645166" y="4906563"/>
            <a:ext cx="974506" cy="66992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indent="0" algn="ctr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kern="0" spc="-20" dirty="0">
                <a:solidFill>
                  <a:srgbClr val="E46044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불이익</a:t>
            </a:r>
            <a:endParaRPr lang="en-US" altLang="ko-KR" sz="1500" kern="0" spc="-20" dirty="0">
              <a:solidFill>
                <a:srgbClr val="E46044"/>
              </a:solidFill>
              <a:effectLst/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pPr marL="0" marR="0" indent="0" algn="ctr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kern="0" spc="-20" dirty="0">
                <a:solidFill>
                  <a:srgbClr val="E46044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처우</a:t>
            </a:r>
            <a:r>
              <a:rPr lang="en-US" altLang="ko-KR" sz="1500" kern="0" spc="-20" dirty="0">
                <a:solidFill>
                  <a:srgbClr val="E46044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ko-KR" altLang="en-US" sz="1500" kern="0" spc="-20" dirty="0">
                <a:solidFill>
                  <a:srgbClr val="E46044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금지</a:t>
            </a:r>
            <a:endParaRPr lang="ko-KR" altLang="en-US" sz="1500" kern="0" spc="0" dirty="0">
              <a:solidFill>
                <a:srgbClr val="E46044"/>
              </a:solidFill>
              <a:effectLst/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94102E30-DF13-49FE-8495-DBCCE4AD8EDA}"/>
              </a:ext>
            </a:extLst>
          </p:cNvPr>
          <p:cNvSpPr txBox="1"/>
          <p:nvPr/>
        </p:nvSpPr>
        <p:spPr>
          <a:xfrm>
            <a:off x="1835695" y="4691242"/>
            <a:ext cx="6492317" cy="10518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indent="0" algn="just" fontAlgn="base" latinLnBrk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tabLst>
                <a:tab pos="2557780" algn="l"/>
              </a:tabLst>
            </a:pPr>
            <a:r>
              <a:rPr lang="ko-KR" altLang="en-US" sz="1300" kern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▶ </a:t>
            </a:r>
            <a:r>
              <a:rPr lang="ko-KR" altLang="en-US" sz="13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사용자는 직장 내 괴롭힘 사실을 </a:t>
            </a:r>
            <a:r>
              <a:rPr lang="ko-KR" altLang="en-US" sz="13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신고하였거나 피해를 주장하였음을 이유로 해고나 그 밖의 </a:t>
            </a:r>
            <a:r>
              <a:rPr lang="en-US" altLang="ko-KR" sz="13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3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3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 </a:t>
            </a:r>
            <a:r>
              <a:rPr lang="ko-KR" altLang="en-US" sz="13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불리한 처우를 하여서는 안 됨</a:t>
            </a:r>
            <a:endParaRPr lang="ko-KR" altLang="en-US" sz="13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198000" lvl="1" algn="just" fontAlgn="base">
              <a:lnSpc>
                <a:spcPts val="2100"/>
              </a:lnSpc>
              <a:tabLst>
                <a:tab pos="2557780" algn="l"/>
              </a:tabLst>
            </a:pPr>
            <a:r>
              <a:rPr lang="en-US" altLang="ko-KR" sz="12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- </a:t>
            </a:r>
            <a:r>
              <a:rPr lang="ko-KR" altLang="en-US" sz="12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위반 시 </a:t>
            </a:r>
            <a:r>
              <a:rPr lang="en-US" altLang="ko-KR" sz="12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3</a:t>
            </a:r>
            <a:r>
              <a:rPr lang="ko-KR" altLang="en-US" sz="12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 이하의 징역 또는 </a:t>
            </a:r>
            <a:r>
              <a:rPr lang="en-US" altLang="ko-KR" sz="12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3</a:t>
            </a:r>
            <a:r>
              <a:rPr lang="ko-KR" altLang="en-US" sz="12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천만원 이하의 벌금에 처하며</a:t>
            </a:r>
            <a:r>
              <a:rPr lang="en-US" altLang="ko-KR" sz="12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2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민사적으로도 불법행위가 성립하여</a:t>
            </a:r>
            <a:r>
              <a:rPr lang="en-US" altLang="ko-KR" sz="12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2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2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 </a:t>
            </a:r>
            <a:r>
              <a:rPr lang="ko-KR" altLang="en-US" sz="12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손해배상책임을 짐</a:t>
            </a:r>
          </a:p>
        </p:txBody>
      </p:sp>
    </p:spTree>
    <p:extLst>
      <p:ext uri="{BB962C8B-B14F-4D97-AF65-F5344CB8AC3E}">
        <p14:creationId xmlns:p14="http://schemas.microsoft.com/office/powerpoint/2010/main" val="32972898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AE13089-4C8F-4AFB-A0A8-36F4B93DD3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FB7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5FB7E1"/>
              </a:solidFill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B1E45E6F-3FF5-4353-8540-8978FE9EB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03548" y="548680"/>
            <a:ext cx="8136904" cy="57606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53ED5A-6A6F-4C91-9415-0E24401E3DD3}"/>
              </a:ext>
            </a:extLst>
          </p:cNvPr>
          <p:cNvSpPr txBox="1"/>
          <p:nvPr/>
        </p:nvSpPr>
        <p:spPr>
          <a:xfrm>
            <a:off x="1189883" y="2124000"/>
            <a:ext cx="5542358" cy="12806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indent="0" fontAlgn="base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kern="0" spc="-20" dirty="0">
                <a:solidFill>
                  <a:schemeClr val="bg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</a:t>
            </a:r>
            <a:endParaRPr lang="en-US" altLang="ko-KR" sz="3600" b="1" kern="0" spc="-20" dirty="0">
              <a:solidFill>
                <a:schemeClr val="bg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  <a:p>
            <a:pPr marL="0" marR="0" indent="0" fontAlgn="base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kern="0" spc="-20" dirty="0">
                <a:solidFill>
                  <a:schemeClr val="bg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예방</a:t>
            </a:r>
            <a:r>
              <a:rPr lang="en-US" altLang="ko-KR" sz="3600" b="1" kern="0" spc="-20" dirty="0">
                <a:solidFill>
                  <a:schemeClr val="bg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‧</a:t>
            </a:r>
            <a:r>
              <a:rPr lang="ko-KR" altLang="en-US" sz="3600" b="1" kern="0" spc="-20" dirty="0">
                <a:solidFill>
                  <a:schemeClr val="bg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3600" kern="0" spc="0" dirty="0">
              <a:solidFill>
                <a:schemeClr val="bg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318A4B-129F-42FD-898A-F93DD3FBFC73}"/>
              </a:ext>
            </a:extLst>
          </p:cNvPr>
          <p:cNvSpPr txBox="1"/>
          <p:nvPr/>
        </p:nvSpPr>
        <p:spPr>
          <a:xfrm>
            <a:off x="1189883" y="3635710"/>
            <a:ext cx="4734272" cy="215443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63500" marR="63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1. </a:t>
            </a:r>
            <a:r>
              <a:rPr lang="ko-KR" altLang="en-US" sz="1400" kern="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사업주 역할 </a:t>
            </a:r>
          </a:p>
          <a:p>
            <a:pPr marL="63500" marR="63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2. </a:t>
            </a:r>
            <a:r>
              <a:rPr lang="ko-KR" altLang="en-US" sz="1400" kern="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근로자 역할 </a:t>
            </a:r>
          </a:p>
          <a:p>
            <a:pPr marL="63500" marR="63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3. </a:t>
            </a:r>
            <a:r>
              <a:rPr lang="ko-KR" altLang="en-US" sz="1400" kern="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조직적 관리 </a:t>
            </a:r>
          </a:p>
          <a:p>
            <a:pPr marL="63500" marR="63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4. </a:t>
            </a:r>
            <a:r>
              <a:rPr lang="ko-KR" altLang="en-US" sz="1400" kern="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 예방</a:t>
            </a:r>
            <a:r>
              <a:rPr lang="en-US" altLang="ko-KR" sz="1400" kern="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·</a:t>
            </a:r>
            <a:r>
              <a:rPr lang="ko-KR" altLang="en-US" sz="1400" kern="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관리 프로그램</a:t>
            </a:r>
          </a:p>
          <a:p>
            <a:pPr marL="63500" marR="635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5. </a:t>
            </a:r>
            <a:r>
              <a:rPr lang="ko-KR" altLang="en-US" sz="1400" kern="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 </a:t>
            </a:r>
            <a:r>
              <a:rPr lang="ko-KR" altLang="en-US" sz="1400" kern="0" dirty="0" smtClean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예방 국내</a:t>
            </a:r>
            <a:r>
              <a:rPr lang="en-US" altLang="ko-KR" sz="1400" kern="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·</a:t>
            </a:r>
            <a:r>
              <a:rPr lang="ko-KR" altLang="en-US" sz="1400" kern="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외 우수사례</a:t>
            </a: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BCEC9687-4384-4CF0-B1A2-A5BD4DF6F3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508103" y="3789040"/>
            <a:ext cx="3056095" cy="230256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310D054-CF3D-454D-B931-1398A908AA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060794" y="2881895"/>
            <a:ext cx="2089543" cy="109420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B45ADD3-6321-40B6-82F3-0BFEEFF897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876256" y="1210538"/>
            <a:ext cx="17335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13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>
            <a:extLst>
              <a:ext uri="{FF2B5EF4-FFF2-40B4-BE49-F238E27FC236}">
                <a16:creationId xmlns:a16="http://schemas.microsoft.com/office/drawing/2014/main" id="{8252E675-0DAF-485B-AF07-58E52B3AE91E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2FD3B268-01F4-4D74-9E77-0236DA6149C3}"/>
              </a:ext>
            </a:extLst>
          </p:cNvPr>
          <p:cNvSpPr/>
          <p:nvPr/>
        </p:nvSpPr>
        <p:spPr>
          <a:xfrm>
            <a:off x="625134" y="1321200"/>
            <a:ext cx="2244309" cy="551600"/>
          </a:xfrm>
          <a:custGeom>
            <a:avLst/>
            <a:gdLst>
              <a:gd name="connsiteX0" fmla="*/ 0 w 2735871"/>
              <a:gd name="connsiteY0" fmla="*/ 0 h 672415"/>
              <a:gd name="connsiteX1" fmla="*/ 2735871 w 2735871"/>
              <a:gd name="connsiteY1" fmla="*/ 0 h 672415"/>
              <a:gd name="connsiteX2" fmla="*/ 2735871 w 2735871"/>
              <a:gd name="connsiteY2" fmla="*/ 672416 h 672415"/>
              <a:gd name="connsiteX3" fmla="*/ 0 w 2735871"/>
              <a:gd name="connsiteY3" fmla="*/ 672416 h 672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5871" h="672415">
                <a:moveTo>
                  <a:pt x="0" y="0"/>
                </a:moveTo>
                <a:lnTo>
                  <a:pt x="2735871" y="0"/>
                </a:lnTo>
                <a:lnTo>
                  <a:pt x="2735871" y="672416"/>
                </a:lnTo>
                <a:lnTo>
                  <a:pt x="0" y="672416"/>
                </a:lnTo>
                <a:close/>
              </a:path>
            </a:pathLst>
          </a:custGeom>
          <a:solidFill>
            <a:srgbClr val="EFEFEF"/>
          </a:solidFill>
          <a:ln w="481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28CF0658-092E-4EC3-BC2B-8C07BD9C2A49}"/>
              </a:ext>
            </a:extLst>
          </p:cNvPr>
          <p:cNvSpPr/>
          <p:nvPr/>
        </p:nvSpPr>
        <p:spPr>
          <a:xfrm>
            <a:off x="1907704" y="1322000"/>
            <a:ext cx="2249774" cy="550800"/>
          </a:xfrm>
          <a:custGeom>
            <a:avLst/>
            <a:gdLst>
              <a:gd name="connsiteX0" fmla="*/ 2735871 w 2735871"/>
              <a:gd name="connsiteY0" fmla="*/ 553377 h 672415"/>
              <a:gd name="connsiteX1" fmla="*/ 2616833 w 2735871"/>
              <a:gd name="connsiteY1" fmla="*/ 672416 h 672415"/>
              <a:gd name="connsiteX2" fmla="*/ 119039 w 2735871"/>
              <a:gd name="connsiteY2" fmla="*/ 672416 h 672415"/>
              <a:gd name="connsiteX3" fmla="*/ 0 w 2735871"/>
              <a:gd name="connsiteY3" fmla="*/ 553377 h 672415"/>
              <a:gd name="connsiteX4" fmla="*/ 0 w 2735871"/>
              <a:gd name="connsiteY4" fmla="*/ 119039 h 672415"/>
              <a:gd name="connsiteX5" fmla="*/ 119039 w 2735871"/>
              <a:gd name="connsiteY5" fmla="*/ 0 h 672415"/>
              <a:gd name="connsiteX6" fmla="*/ 2616784 w 2735871"/>
              <a:gd name="connsiteY6" fmla="*/ 0 h 672415"/>
              <a:gd name="connsiteX7" fmla="*/ 2735823 w 2735871"/>
              <a:gd name="connsiteY7" fmla="*/ 119039 h 672415"/>
              <a:gd name="connsiteX8" fmla="*/ 2735823 w 2735871"/>
              <a:gd name="connsiteY8" fmla="*/ 553377 h 672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35871" h="672415">
                <a:moveTo>
                  <a:pt x="2735871" y="553377"/>
                </a:moveTo>
                <a:cubicBezTo>
                  <a:pt x="2735871" y="618877"/>
                  <a:pt x="2682284" y="672416"/>
                  <a:pt x="2616833" y="672416"/>
                </a:cubicBezTo>
                <a:lnTo>
                  <a:pt x="119039" y="672416"/>
                </a:lnTo>
                <a:cubicBezTo>
                  <a:pt x="53539" y="672416"/>
                  <a:pt x="0" y="618829"/>
                  <a:pt x="0" y="553377"/>
                </a:cubicBezTo>
                <a:lnTo>
                  <a:pt x="0" y="119039"/>
                </a:lnTo>
                <a:cubicBezTo>
                  <a:pt x="0" y="53587"/>
                  <a:pt x="53587" y="0"/>
                  <a:pt x="119039" y="0"/>
                </a:cubicBezTo>
                <a:lnTo>
                  <a:pt x="2616784" y="0"/>
                </a:lnTo>
                <a:cubicBezTo>
                  <a:pt x="2682284" y="0"/>
                  <a:pt x="2735823" y="53587"/>
                  <a:pt x="2735823" y="119039"/>
                </a:cubicBezTo>
                <a:lnTo>
                  <a:pt x="2735823" y="553377"/>
                </a:lnTo>
                <a:close/>
              </a:path>
            </a:pathLst>
          </a:custGeom>
          <a:solidFill>
            <a:srgbClr val="EFEFEF"/>
          </a:solidFill>
          <a:ln w="481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E753E2E9-EB69-499B-A518-FC72E8A58898}"/>
              </a:ext>
            </a:extLst>
          </p:cNvPr>
          <p:cNvSpPr/>
          <p:nvPr/>
        </p:nvSpPr>
        <p:spPr>
          <a:xfrm>
            <a:off x="539552" y="1388067"/>
            <a:ext cx="497276" cy="549068"/>
          </a:xfrm>
          <a:custGeom>
            <a:avLst/>
            <a:gdLst>
              <a:gd name="connsiteX0" fmla="*/ 0 w 606192"/>
              <a:gd name="connsiteY0" fmla="*/ 511510 h 669328"/>
              <a:gd name="connsiteX1" fmla="*/ 126419 w 606192"/>
              <a:gd name="connsiteY1" fmla="*/ 669329 h 669328"/>
              <a:gd name="connsiteX2" fmla="*/ 436509 w 606192"/>
              <a:gd name="connsiteY2" fmla="*/ 669329 h 669328"/>
              <a:gd name="connsiteX3" fmla="*/ 606192 w 606192"/>
              <a:gd name="connsiteY3" fmla="*/ 375445 h 669328"/>
              <a:gd name="connsiteX4" fmla="*/ 436509 w 606192"/>
              <a:gd name="connsiteY4" fmla="*/ 81562 h 669328"/>
              <a:gd name="connsiteX5" fmla="*/ 104328 w 606192"/>
              <a:gd name="connsiteY5" fmla="*/ 81562 h 669328"/>
              <a:gd name="connsiteX6" fmla="*/ 81514 w 606192"/>
              <a:gd name="connsiteY6" fmla="*/ 81562 h 669328"/>
              <a:gd name="connsiteX7" fmla="*/ 0 w 606192"/>
              <a:gd name="connsiteY7" fmla="*/ 0 h 669328"/>
              <a:gd name="connsiteX8" fmla="*/ 0 w 606192"/>
              <a:gd name="connsiteY8" fmla="*/ 511510 h 66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6192" h="669328">
                <a:moveTo>
                  <a:pt x="0" y="511510"/>
                </a:moveTo>
                <a:cubicBezTo>
                  <a:pt x="0" y="598667"/>
                  <a:pt x="56626" y="669329"/>
                  <a:pt x="126419" y="669329"/>
                </a:cubicBezTo>
                <a:lnTo>
                  <a:pt x="436509" y="669329"/>
                </a:lnTo>
                <a:lnTo>
                  <a:pt x="606192" y="375445"/>
                </a:lnTo>
                <a:lnTo>
                  <a:pt x="436509" y="81562"/>
                </a:lnTo>
                <a:lnTo>
                  <a:pt x="104328" y="81562"/>
                </a:lnTo>
                <a:lnTo>
                  <a:pt x="81514" y="81562"/>
                </a:lnTo>
                <a:cubicBezTo>
                  <a:pt x="36512" y="81562"/>
                  <a:pt x="0" y="45050"/>
                  <a:pt x="0" y="0"/>
                </a:cubicBezTo>
                <a:lnTo>
                  <a:pt x="0" y="511510"/>
                </a:lnTo>
                <a:close/>
              </a:path>
            </a:pathLst>
          </a:custGeom>
          <a:solidFill>
            <a:srgbClr val="7A82BF"/>
          </a:solidFill>
          <a:ln w="481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793A316E-38D5-465C-8C3D-000313109213}"/>
              </a:ext>
            </a:extLst>
          </p:cNvPr>
          <p:cNvSpPr/>
          <p:nvPr/>
        </p:nvSpPr>
        <p:spPr>
          <a:xfrm>
            <a:off x="539552" y="1321200"/>
            <a:ext cx="85543" cy="133735"/>
          </a:xfrm>
          <a:custGeom>
            <a:avLst/>
            <a:gdLst>
              <a:gd name="connsiteX0" fmla="*/ 0 w 104279"/>
              <a:gd name="connsiteY0" fmla="*/ 81514 h 163027"/>
              <a:gd name="connsiteX1" fmla="*/ 81514 w 104279"/>
              <a:gd name="connsiteY1" fmla="*/ 163027 h 163027"/>
              <a:gd name="connsiteX2" fmla="*/ 104280 w 104279"/>
              <a:gd name="connsiteY2" fmla="*/ 163027 h 163027"/>
              <a:gd name="connsiteX3" fmla="*/ 104280 w 104279"/>
              <a:gd name="connsiteY3" fmla="*/ 0 h 163027"/>
              <a:gd name="connsiteX4" fmla="*/ 81514 w 104279"/>
              <a:gd name="connsiteY4" fmla="*/ 0 h 163027"/>
              <a:gd name="connsiteX5" fmla="*/ 0 w 104279"/>
              <a:gd name="connsiteY5" fmla="*/ 81514 h 163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279" h="163027">
                <a:moveTo>
                  <a:pt x="0" y="81514"/>
                </a:moveTo>
                <a:cubicBezTo>
                  <a:pt x="0" y="126563"/>
                  <a:pt x="36512" y="163027"/>
                  <a:pt x="81514" y="163027"/>
                </a:cubicBezTo>
                <a:lnTo>
                  <a:pt x="104280" y="163027"/>
                </a:lnTo>
                <a:lnTo>
                  <a:pt x="104280" y="0"/>
                </a:lnTo>
                <a:lnTo>
                  <a:pt x="81514" y="0"/>
                </a:lnTo>
                <a:cubicBezTo>
                  <a:pt x="36512" y="0"/>
                  <a:pt x="0" y="36512"/>
                  <a:pt x="0" y="81514"/>
                </a:cubicBezTo>
                <a:close/>
              </a:path>
            </a:pathLst>
          </a:custGeom>
          <a:solidFill>
            <a:srgbClr val="43418A"/>
          </a:solidFill>
          <a:ln w="481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AA3A04-4BD6-4D2B-9F10-B59160D87FD7}"/>
              </a:ext>
            </a:extLst>
          </p:cNvPr>
          <p:cNvSpPr txBox="1"/>
          <p:nvPr/>
        </p:nvSpPr>
        <p:spPr>
          <a:xfrm>
            <a:off x="828000" y="2113288"/>
            <a:ext cx="7930228" cy="3285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10160" algn="just" fontAlgn="base" latinLnBrk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괴롭힘은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행위자</a:t>
            </a:r>
            <a:r>
              <a:rPr lang="en-US" altLang="ko-KR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</a:t>
            </a:r>
            <a:r>
              <a:rPr lang="en-US" altLang="ko-KR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행위 장소</a:t>
            </a:r>
            <a:r>
              <a:rPr lang="en-US" altLang="ko-KR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행위 요건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등 주요 요소를 종합적으로 검토하여 판단해야 함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443340E-22F7-46DF-9AAE-FBC774C4CB0D}"/>
              </a:ext>
            </a:extLst>
          </p:cNvPr>
          <p:cNvSpPr txBox="1"/>
          <p:nvPr/>
        </p:nvSpPr>
        <p:spPr>
          <a:xfrm>
            <a:off x="1041663" y="1387672"/>
            <a:ext cx="331596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dirty="0">
                <a:solidFill>
                  <a:srgbClr val="7A82BF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직장 내 괴롭힘의 판단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16DEDF9-B0DF-4009-A5CE-45D6C6BE67E3}"/>
              </a:ext>
            </a:extLst>
          </p:cNvPr>
          <p:cNvSpPr txBox="1"/>
          <p:nvPr/>
        </p:nvSpPr>
        <p:spPr>
          <a:xfrm>
            <a:off x="515810" y="1515700"/>
            <a:ext cx="59980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02</a:t>
            </a:r>
            <a:endParaRPr lang="ko-KR" altLang="en-US" sz="2100" dirty="0">
              <a:solidFill>
                <a:schemeClr val="bg1"/>
              </a:solidFill>
              <a:latin typeface="Tmon몬소리OTF Black" panose="02000A03000000000000" pitchFamily="50" charset="-127"/>
              <a:ea typeface="Tmon몬소리OTF Black" panose="02000A03000000000000" pitchFamily="50" charset="-127"/>
            </a:endParaRPr>
          </a:p>
        </p:txBody>
      </p:sp>
      <p:pic>
        <p:nvPicPr>
          <p:cNvPr id="40" name="그래픽 39">
            <a:extLst>
              <a:ext uri="{FF2B5EF4-FFF2-40B4-BE49-F238E27FC236}">
                <a16:creationId xmlns:a16="http://schemas.microsoft.com/office/drawing/2014/main" id="{DB42494F-06E3-404A-A67A-813F0C51D4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2210" y="2238487"/>
            <a:ext cx="162000" cy="162000"/>
          </a:xfrm>
          <a:prstGeom prst="rect">
            <a:avLst/>
          </a:prstGeom>
        </p:spPr>
      </p:pic>
      <p:sp>
        <p:nvSpPr>
          <p:cNvPr id="30" name="직사각형 29">
            <a:extLst>
              <a:ext uri="{FF2B5EF4-FFF2-40B4-BE49-F238E27FC236}">
                <a16:creationId xmlns:a16="http://schemas.microsoft.com/office/drawing/2014/main" id="{5FAD19CE-C3CC-4239-895C-5AB93842EB41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F86DD7D7-9F8A-4F87-93BE-E1010A7DBB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AF52FB5-978B-4301-9D4E-A0DBBCEF7BD4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7C2CC89-65AC-4D6E-A592-2ADFAE97DE10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44" name="그래픽 43">
            <a:extLst>
              <a:ext uri="{FF2B5EF4-FFF2-40B4-BE49-F238E27FC236}">
                <a16:creationId xmlns:a16="http://schemas.microsoft.com/office/drawing/2014/main" id="{AF0B3514-CA13-4CEE-B3D0-1C5B553230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287D2AE1-953C-4F76-A699-29198EC601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02210" y="2753435"/>
            <a:ext cx="1346490" cy="307769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7F232386-935F-4625-8BF1-8C621B23EBD6}"/>
              </a:ext>
            </a:extLst>
          </p:cNvPr>
          <p:cNvSpPr txBox="1"/>
          <p:nvPr/>
        </p:nvSpPr>
        <p:spPr>
          <a:xfrm>
            <a:off x="719570" y="2791615"/>
            <a:ext cx="1111771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indent="0" algn="ctr" fontAlgn="base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-50" dirty="0">
                <a:solidFill>
                  <a:schemeClr val="bg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판단 기준</a:t>
            </a:r>
            <a:endParaRPr lang="ko-KR" altLang="en-US" sz="1600" b="1" kern="0" spc="0" dirty="0">
              <a:solidFill>
                <a:schemeClr val="bg1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429ABC0D-CF74-4061-AF30-DFD5A70D0E1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729652" y="3140968"/>
            <a:ext cx="5684695" cy="287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905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C00FE7A-1090-49EA-B873-02F4DAFC03CF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435D2E-F131-43F2-BF64-5F75181DFB1F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30DEBCC-1AC0-449F-AD08-A070FB587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C6DEC5-BEAF-4357-9748-FAF0EB405F64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DD3864-0C8D-4072-98C0-1D1B8A22EA75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5E082445-336F-4E9B-89D7-E9B485224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838EFB6-130B-451F-AA0E-81A9A951A30A}"/>
              </a:ext>
            </a:extLst>
          </p:cNvPr>
          <p:cNvSpPr txBox="1"/>
          <p:nvPr/>
        </p:nvSpPr>
        <p:spPr>
          <a:xfrm>
            <a:off x="1941976" y="1066466"/>
            <a:ext cx="5476072" cy="525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300" b="1" kern="0" spc="-20" dirty="0">
                <a:solidFill>
                  <a:srgbClr val="5FB7E1"/>
                </a:solidFill>
                <a:effectLst/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각 </a:t>
            </a:r>
            <a:r>
              <a:rPr lang="ko-KR" altLang="en-US" sz="2300" b="1" kern="0" spc="-20" dirty="0" err="1">
                <a:solidFill>
                  <a:srgbClr val="5FB7E1"/>
                </a:solidFill>
                <a:effectLst/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주체별</a:t>
            </a:r>
            <a:r>
              <a:rPr lang="ko-KR" altLang="en-US" sz="2300" b="1" kern="0" spc="-20" dirty="0">
                <a:solidFill>
                  <a:srgbClr val="5FB7E1"/>
                </a:solidFill>
                <a:effectLst/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 직장 내 괴롭힘 예방</a:t>
            </a:r>
            <a:r>
              <a:rPr lang="en-US" altLang="ko-KR" sz="2300" b="1" kern="0" spc="-20" dirty="0">
                <a:solidFill>
                  <a:srgbClr val="5FB7E1"/>
                </a:solidFill>
                <a:effectLst/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·</a:t>
            </a:r>
            <a:r>
              <a:rPr lang="ko-KR" altLang="en-US" sz="2300" b="1" kern="0" spc="-20" dirty="0">
                <a:solidFill>
                  <a:srgbClr val="5FB7E1"/>
                </a:solidFill>
                <a:effectLst/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관리</a:t>
            </a:r>
            <a:endParaRPr lang="ko-KR" altLang="en-US" sz="2300" kern="0" spc="0" dirty="0">
              <a:solidFill>
                <a:srgbClr val="5FB7E1"/>
              </a:solidFill>
              <a:effectLst/>
              <a:latin typeface="Tmon몬소리OTF Black" panose="02000A03000000000000" pitchFamily="50" charset="-127"/>
              <a:ea typeface="Tmon몬소리OTF Black" panose="02000A03000000000000" pitchFamily="50" charset="-127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3AD062DD-2B75-4120-9BBB-85FD74F4BA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68202" y="1747681"/>
            <a:ext cx="8108254" cy="456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721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4B482BC6-5DD2-43D2-ABA0-C898848DA98E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FBE8F88-232B-4311-874A-7DA2FDF74A23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C29DD63B-CDB7-472A-967C-FAE3B121FF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484E82F-C99F-4114-9231-0CDB8563EA8D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10ADA6-9077-4D7A-A026-4DFE777CDC0F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213F3EF2-D2F4-4F85-82AC-F020DB794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7EB5C8-0FBB-4832-8D3C-2F6038615FB9}"/>
              </a:ext>
            </a:extLst>
          </p:cNvPr>
          <p:cNvSpPr txBox="1"/>
          <p:nvPr/>
        </p:nvSpPr>
        <p:spPr>
          <a:xfrm>
            <a:off x="625095" y="2678706"/>
            <a:ext cx="7930228" cy="2539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spc="-20" dirty="0">
                <a:solidFill>
                  <a:srgbClr val="5FB7E1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* </a:t>
            </a:r>
            <a:r>
              <a:rPr lang="ko-KR" altLang="en-US" sz="12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행위</a:t>
            </a:r>
            <a:r>
              <a:rPr lang="en-US" altLang="ko-KR" sz="12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2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예방교육</a:t>
            </a:r>
            <a:r>
              <a:rPr lang="en-US" altLang="ko-KR" sz="12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2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고충상담</a:t>
            </a:r>
            <a:r>
              <a:rPr lang="en-US" altLang="ko-KR" sz="12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2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사건발생 시 처리절차</a:t>
            </a:r>
            <a:r>
              <a:rPr lang="en-US" altLang="ko-KR" sz="12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2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 보호조치</a:t>
            </a:r>
            <a:r>
              <a:rPr lang="en-US" altLang="ko-KR" sz="12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2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가해자 제재</a:t>
            </a:r>
            <a:r>
              <a:rPr lang="en-US" altLang="ko-KR" sz="12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2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재발방지 대책 등 포함</a:t>
            </a:r>
            <a:endParaRPr lang="ko-KR" altLang="en-US" sz="1200" kern="0" spc="-50" dirty="0">
              <a:solidFill>
                <a:srgbClr val="000000"/>
              </a:solidFill>
              <a:effectLst/>
              <a:latin typeface="바탕체" panose="02030609000101010101" pitchFamily="17" charset="-127"/>
            </a:endParaRPr>
          </a:p>
        </p:txBody>
      </p:sp>
      <p:grpSp>
        <p:nvGrpSpPr>
          <p:cNvPr id="3" name="그래픽 44">
            <a:extLst>
              <a:ext uri="{FF2B5EF4-FFF2-40B4-BE49-F238E27FC236}">
                <a16:creationId xmlns:a16="http://schemas.microsoft.com/office/drawing/2014/main" id="{FF6025E9-1BE9-45C4-BB14-1439911B5833}"/>
              </a:ext>
            </a:extLst>
          </p:cNvPr>
          <p:cNvGrpSpPr/>
          <p:nvPr/>
        </p:nvGrpSpPr>
        <p:grpSpPr>
          <a:xfrm>
            <a:off x="539552" y="1303200"/>
            <a:ext cx="2342776" cy="615935"/>
            <a:chOff x="576559" y="1267231"/>
            <a:chExt cx="2855904" cy="75084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DAB76973-9F3F-4029-9E14-FB066777A05C}"/>
                </a:ext>
              </a:extLst>
            </p:cNvPr>
            <p:cNvSpPr/>
            <p:nvPr/>
          </p:nvSpPr>
          <p:spPr>
            <a:xfrm>
              <a:off x="680886" y="1267231"/>
              <a:ext cx="1739045" cy="672415"/>
            </a:xfrm>
            <a:custGeom>
              <a:avLst/>
              <a:gdLst>
                <a:gd name="connsiteX0" fmla="*/ 0 w 2735871"/>
                <a:gd name="connsiteY0" fmla="*/ 0 h 672415"/>
                <a:gd name="connsiteX1" fmla="*/ 2735871 w 2735871"/>
                <a:gd name="connsiteY1" fmla="*/ 0 h 672415"/>
                <a:gd name="connsiteX2" fmla="*/ 2735871 w 2735871"/>
                <a:gd name="connsiteY2" fmla="*/ 672416 h 672415"/>
                <a:gd name="connsiteX3" fmla="*/ 0 w 2735871"/>
                <a:gd name="connsiteY3" fmla="*/ 672416 h 6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35871" h="672415">
                  <a:moveTo>
                    <a:pt x="0" y="0"/>
                  </a:moveTo>
                  <a:lnTo>
                    <a:pt x="2735871" y="0"/>
                  </a:lnTo>
                  <a:lnTo>
                    <a:pt x="2735871" y="672416"/>
                  </a:lnTo>
                  <a:lnTo>
                    <a:pt x="0" y="672416"/>
                  </a:lnTo>
                  <a:close/>
                </a:path>
              </a:pathLst>
            </a:custGeom>
            <a:solidFill>
              <a:srgbClr val="EFEFE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B423210B-B770-400D-8450-EF8B7B10E3E8}"/>
                </a:ext>
              </a:extLst>
            </p:cNvPr>
            <p:cNvSpPr/>
            <p:nvPr/>
          </p:nvSpPr>
          <p:spPr>
            <a:xfrm>
              <a:off x="689931" y="1268206"/>
              <a:ext cx="2742532" cy="671440"/>
            </a:xfrm>
            <a:custGeom>
              <a:avLst/>
              <a:gdLst>
                <a:gd name="connsiteX0" fmla="*/ 2735871 w 2735871"/>
                <a:gd name="connsiteY0" fmla="*/ 553377 h 672415"/>
                <a:gd name="connsiteX1" fmla="*/ 2616833 w 2735871"/>
                <a:gd name="connsiteY1" fmla="*/ 672416 h 672415"/>
                <a:gd name="connsiteX2" fmla="*/ 119039 w 2735871"/>
                <a:gd name="connsiteY2" fmla="*/ 672416 h 672415"/>
                <a:gd name="connsiteX3" fmla="*/ 0 w 2735871"/>
                <a:gd name="connsiteY3" fmla="*/ 553377 h 672415"/>
                <a:gd name="connsiteX4" fmla="*/ 0 w 2735871"/>
                <a:gd name="connsiteY4" fmla="*/ 119039 h 672415"/>
                <a:gd name="connsiteX5" fmla="*/ 119039 w 2735871"/>
                <a:gd name="connsiteY5" fmla="*/ 0 h 672415"/>
                <a:gd name="connsiteX6" fmla="*/ 2616784 w 2735871"/>
                <a:gd name="connsiteY6" fmla="*/ 0 h 672415"/>
                <a:gd name="connsiteX7" fmla="*/ 2735823 w 2735871"/>
                <a:gd name="connsiteY7" fmla="*/ 119039 h 672415"/>
                <a:gd name="connsiteX8" fmla="*/ 2735823 w 2735871"/>
                <a:gd name="connsiteY8" fmla="*/ 553377 h 6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5871" h="672415">
                  <a:moveTo>
                    <a:pt x="2735871" y="553377"/>
                  </a:moveTo>
                  <a:cubicBezTo>
                    <a:pt x="2735871" y="618877"/>
                    <a:pt x="2682284" y="672416"/>
                    <a:pt x="2616833" y="672416"/>
                  </a:cubicBezTo>
                  <a:lnTo>
                    <a:pt x="119039" y="672416"/>
                  </a:lnTo>
                  <a:cubicBezTo>
                    <a:pt x="53539" y="672416"/>
                    <a:pt x="0" y="618829"/>
                    <a:pt x="0" y="553377"/>
                  </a:cubicBezTo>
                  <a:lnTo>
                    <a:pt x="0" y="119039"/>
                  </a:lnTo>
                  <a:cubicBezTo>
                    <a:pt x="0" y="53587"/>
                    <a:pt x="53587" y="0"/>
                    <a:pt x="119039" y="0"/>
                  </a:cubicBezTo>
                  <a:lnTo>
                    <a:pt x="2616784" y="0"/>
                  </a:lnTo>
                  <a:cubicBezTo>
                    <a:pt x="2682284" y="0"/>
                    <a:pt x="2735823" y="53587"/>
                    <a:pt x="2735823" y="119039"/>
                  </a:cubicBezTo>
                  <a:lnTo>
                    <a:pt x="2735823" y="553377"/>
                  </a:lnTo>
                  <a:close/>
                </a:path>
              </a:pathLst>
            </a:custGeom>
            <a:solidFill>
              <a:srgbClr val="EFEFE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A4A3815D-4FC1-4A0D-8CED-4732BB27CC1D}"/>
                </a:ext>
              </a:extLst>
            </p:cNvPr>
            <p:cNvSpPr/>
            <p:nvPr/>
          </p:nvSpPr>
          <p:spPr>
            <a:xfrm>
              <a:off x="576559" y="1348744"/>
              <a:ext cx="606192" cy="669328"/>
            </a:xfrm>
            <a:custGeom>
              <a:avLst/>
              <a:gdLst>
                <a:gd name="connsiteX0" fmla="*/ 0 w 606192"/>
                <a:gd name="connsiteY0" fmla="*/ 511510 h 669328"/>
                <a:gd name="connsiteX1" fmla="*/ 126419 w 606192"/>
                <a:gd name="connsiteY1" fmla="*/ 669329 h 669328"/>
                <a:gd name="connsiteX2" fmla="*/ 436509 w 606192"/>
                <a:gd name="connsiteY2" fmla="*/ 669329 h 669328"/>
                <a:gd name="connsiteX3" fmla="*/ 606192 w 606192"/>
                <a:gd name="connsiteY3" fmla="*/ 375445 h 669328"/>
                <a:gd name="connsiteX4" fmla="*/ 436509 w 606192"/>
                <a:gd name="connsiteY4" fmla="*/ 81562 h 669328"/>
                <a:gd name="connsiteX5" fmla="*/ 104328 w 606192"/>
                <a:gd name="connsiteY5" fmla="*/ 81562 h 669328"/>
                <a:gd name="connsiteX6" fmla="*/ 81514 w 606192"/>
                <a:gd name="connsiteY6" fmla="*/ 81562 h 669328"/>
                <a:gd name="connsiteX7" fmla="*/ 0 w 606192"/>
                <a:gd name="connsiteY7" fmla="*/ 0 h 669328"/>
                <a:gd name="connsiteX8" fmla="*/ 0 w 606192"/>
                <a:gd name="connsiteY8" fmla="*/ 511510 h 66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192" h="669328">
                  <a:moveTo>
                    <a:pt x="0" y="511510"/>
                  </a:moveTo>
                  <a:cubicBezTo>
                    <a:pt x="0" y="598667"/>
                    <a:pt x="56626" y="669329"/>
                    <a:pt x="126419" y="669329"/>
                  </a:cubicBezTo>
                  <a:lnTo>
                    <a:pt x="436509" y="669329"/>
                  </a:lnTo>
                  <a:lnTo>
                    <a:pt x="606192" y="375445"/>
                  </a:lnTo>
                  <a:lnTo>
                    <a:pt x="436509" y="81562"/>
                  </a:lnTo>
                  <a:lnTo>
                    <a:pt x="104328" y="81562"/>
                  </a:lnTo>
                  <a:lnTo>
                    <a:pt x="81514" y="81562"/>
                  </a:lnTo>
                  <a:cubicBezTo>
                    <a:pt x="36512" y="81562"/>
                    <a:pt x="0" y="45050"/>
                    <a:pt x="0" y="0"/>
                  </a:cubicBezTo>
                  <a:lnTo>
                    <a:pt x="0" y="511510"/>
                  </a:lnTo>
                  <a:close/>
                </a:path>
              </a:pathLst>
            </a:custGeom>
            <a:solidFill>
              <a:srgbClr val="5FB7E1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FB7E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88FE278-7C38-477E-B8B7-72755E288178}"/>
                </a:ext>
              </a:extLst>
            </p:cNvPr>
            <p:cNvSpPr/>
            <p:nvPr/>
          </p:nvSpPr>
          <p:spPr>
            <a:xfrm>
              <a:off x="576559" y="1267231"/>
              <a:ext cx="104279" cy="163027"/>
            </a:xfrm>
            <a:custGeom>
              <a:avLst/>
              <a:gdLst>
                <a:gd name="connsiteX0" fmla="*/ 0 w 104279"/>
                <a:gd name="connsiteY0" fmla="*/ 81514 h 163027"/>
                <a:gd name="connsiteX1" fmla="*/ 81514 w 104279"/>
                <a:gd name="connsiteY1" fmla="*/ 163027 h 163027"/>
                <a:gd name="connsiteX2" fmla="*/ 104280 w 104279"/>
                <a:gd name="connsiteY2" fmla="*/ 163027 h 163027"/>
                <a:gd name="connsiteX3" fmla="*/ 104280 w 104279"/>
                <a:gd name="connsiteY3" fmla="*/ 0 h 163027"/>
                <a:gd name="connsiteX4" fmla="*/ 81514 w 104279"/>
                <a:gd name="connsiteY4" fmla="*/ 0 h 163027"/>
                <a:gd name="connsiteX5" fmla="*/ 0 w 104279"/>
                <a:gd name="connsiteY5" fmla="*/ 81514 h 163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279" h="163027">
                  <a:moveTo>
                    <a:pt x="0" y="81514"/>
                  </a:moveTo>
                  <a:cubicBezTo>
                    <a:pt x="0" y="126563"/>
                    <a:pt x="36512" y="163027"/>
                    <a:pt x="81514" y="163027"/>
                  </a:cubicBezTo>
                  <a:lnTo>
                    <a:pt x="104280" y="163027"/>
                  </a:lnTo>
                  <a:lnTo>
                    <a:pt x="104280" y="0"/>
                  </a:lnTo>
                  <a:lnTo>
                    <a:pt x="81514" y="0"/>
                  </a:lnTo>
                  <a:cubicBezTo>
                    <a:pt x="36512" y="0"/>
                    <a:pt x="0" y="36512"/>
                    <a:pt x="0" y="81514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188C98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A2EF4B3-8A60-4A3A-A642-644834AA7877}"/>
              </a:ext>
            </a:extLst>
          </p:cNvPr>
          <p:cNvSpPr txBox="1"/>
          <p:nvPr/>
        </p:nvSpPr>
        <p:spPr>
          <a:xfrm>
            <a:off x="1041663" y="1369672"/>
            <a:ext cx="174269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dirty="0">
                <a:solidFill>
                  <a:srgbClr val="5FB7E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사업주 역할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393E4A-0D3F-44D2-BA63-825194177C10}"/>
              </a:ext>
            </a:extLst>
          </p:cNvPr>
          <p:cNvSpPr txBox="1"/>
          <p:nvPr/>
        </p:nvSpPr>
        <p:spPr>
          <a:xfrm>
            <a:off x="515810" y="1497700"/>
            <a:ext cx="59980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01</a:t>
            </a:r>
            <a:endParaRPr lang="ko-KR" altLang="en-US" sz="2100" dirty="0">
              <a:solidFill>
                <a:schemeClr val="bg1"/>
              </a:solidFill>
              <a:latin typeface="Tmon몬소리OTF Black" panose="02000A03000000000000" pitchFamily="50" charset="-127"/>
              <a:ea typeface="Tmon몬소리OTF Black" panose="02000A03000000000000" pitchFamily="50" charset="-127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A33A0663-85D0-49BA-9DF7-A66C2C9E0761}"/>
              </a:ext>
            </a:extLst>
          </p:cNvPr>
          <p:cNvGrpSpPr/>
          <p:nvPr/>
        </p:nvGrpSpPr>
        <p:grpSpPr>
          <a:xfrm>
            <a:off x="602178" y="2147937"/>
            <a:ext cx="4782299" cy="403270"/>
            <a:chOff x="602177" y="2758586"/>
            <a:chExt cx="6126988" cy="516661"/>
          </a:xfrm>
        </p:grpSpPr>
        <p:grpSp>
          <p:nvGrpSpPr>
            <p:cNvPr id="11" name="그래픽 7">
              <a:extLst>
                <a:ext uri="{FF2B5EF4-FFF2-40B4-BE49-F238E27FC236}">
                  <a16:creationId xmlns:a16="http://schemas.microsoft.com/office/drawing/2014/main" id="{ABA316BD-D6F6-4F0A-86AF-900EB3A8B639}"/>
                </a:ext>
              </a:extLst>
            </p:cNvPr>
            <p:cNvGrpSpPr/>
            <p:nvPr/>
          </p:nvGrpSpPr>
          <p:grpSpPr>
            <a:xfrm>
              <a:off x="602177" y="2874677"/>
              <a:ext cx="6126988" cy="400570"/>
              <a:chOff x="602177" y="2874677"/>
              <a:chExt cx="6126988" cy="400570"/>
            </a:xfrm>
          </p:grpSpPr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AA48327B-C3DA-44F5-8290-9F41DE0C7B13}"/>
                  </a:ext>
                </a:extLst>
              </p:cNvPr>
              <p:cNvSpPr/>
              <p:nvPr/>
            </p:nvSpPr>
            <p:spPr>
              <a:xfrm>
                <a:off x="811650" y="2874677"/>
                <a:ext cx="5799138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8AF5A07B-4E60-4FB2-9875-B68A8B61483D}"/>
                  </a:ext>
                </a:extLst>
              </p:cNvPr>
              <p:cNvSpPr/>
              <p:nvPr/>
            </p:nvSpPr>
            <p:spPr>
              <a:xfrm>
                <a:off x="5564693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BB54A5D0-769A-48AC-9CB8-552F3FDDD8A6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8453B6C7-9C78-4F36-B398-7B82FED63CF0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E182E47-9362-4E84-8FA1-3FCA26833BCE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1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43A070-A68F-4288-9E4E-C90663786A6F}"/>
                </a:ext>
              </a:extLst>
            </p:cNvPr>
            <p:cNvSpPr txBox="1"/>
            <p:nvPr/>
          </p:nvSpPr>
          <p:spPr>
            <a:xfrm>
              <a:off x="1204201" y="2758586"/>
              <a:ext cx="5430119" cy="471702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tabLst>
                  <a:tab pos="66040" algn="l"/>
                </a:tabLst>
              </a:pP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직장 내 괴롭힘 예방</a:t>
              </a:r>
              <a:r>
                <a:rPr lang="en-US" altLang="ko-KR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‧</a:t>
              </a: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대응 프로그램</a:t>
              </a:r>
              <a:r>
                <a:rPr lang="ko-KR" altLang="en-US" sz="1600" b="1" kern="0" spc="-50" baseline="3000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*</a:t>
              </a: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 수립 및 지침마련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259E79B-B6AD-4936-99DD-70723D153926}"/>
              </a:ext>
            </a:extLst>
          </p:cNvPr>
          <p:cNvSpPr txBox="1"/>
          <p:nvPr/>
        </p:nvSpPr>
        <p:spPr>
          <a:xfrm>
            <a:off x="848576" y="3102440"/>
            <a:ext cx="7611585" cy="28570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just" fontAlgn="base" latinLnBrk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업무시스템 검토 및 직무 재설계</a:t>
            </a:r>
          </a:p>
          <a:p>
            <a:pPr marR="0" lvl="0" algn="just" fontAlgn="base" latinLnBrk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과도한 업무에 대한 분배</a:t>
            </a:r>
          </a:p>
          <a:p>
            <a:pPr marR="0" lvl="0" algn="just" fontAlgn="base" latinLnBrk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조직에 변화가 발생할 경우 근로자들이 인지하고 대응할 수 있도록 조치</a:t>
            </a:r>
          </a:p>
          <a:p>
            <a:pPr marR="0" lvl="0" algn="just" fontAlgn="base" latinLnBrk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명확한 역할분담</a:t>
            </a:r>
          </a:p>
          <a:p>
            <a:pPr marR="0" lvl="0" algn="just" fontAlgn="base" latinLnBrk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합리적이고 공정하게 경영</a:t>
            </a:r>
          </a:p>
          <a:p>
            <a:pPr marR="0" lvl="0" algn="just" fontAlgn="base" latinLnBrk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업무에 대한 자율성과 안정성 보장 </a:t>
            </a:r>
          </a:p>
          <a:p>
            <a:pPr marR="0" lvl="0" algn="just" fontAlgn="base" latinLnBrk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소통하는 리더십</a:t>
            </a: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E81F0B91-750B-45A4-9D46-A5C98EAD48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3275707"/>
            <a:ext cx="165600" cy="16560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3F6EAD17-D538-48FA-B9F9-D2F9941C7B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3685298"/>
            <a:ext cx="165600" cy="1656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E62411E3-6594-4209-AC6C-D2DB5C0C8D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4094889"/>
            <a:ext cx="165600" cy="16560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DCE9FA13-0819-4A2D-9B99-FD4DC5663E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4504480"/>
            <a:ext cx="165600" cy="165600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14FBBBE5-D6F6-4B9F-AB8C-E9C7AA7D5F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4914071"/>
            <a:ext cx="165600" cy="16560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3E8B1EDA-C736-4D21-8628-CF67EDFE32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5323662"/>
            <a:ext cx="165600" cy="16560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E3F4714A-1245-43F2-ACFF-E6C92B399A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5733256"/>
            <a:ext cx="165600" cy="16560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25CF9972-1653-4592-AC02-9635A97498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785257" y="4768881"/>
            <a:ext cx="40862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4322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CDC84B41-EDD5-4DC4-B53C-51488EAB4F14}"/>
              </a:ext>
            </a:extLst>
          </p:cNvPr>
          <p:cNvGrpSpPr/>
          <p:nvPr/>
        </p:nvGrpSpPr>
        <p:grpSpPr>
          <a:xfrm>
            <a:off x="602178" y="1171550"/>
            <a:ext cx="3177734" cy="428463"/>
            <a:chOff x="602177" y="2726307"/>
            <a:chExt cx="4071248" cy="548940"/>
          </a:xfrm>
        </p:grpSpPr>
        <p:grpSp>
          <p:nvGrpSpPr>
            <p:cNvPr id="11" name="그래픽 7">
              <a:extLst>
                <a:ext uri="{FF2B5EF4-FFF2-40B4-BE49-F238E27FC236}">
                  <a16:creationId xmlns:a16="http://schemas.microsoft.com/office/drawing/2014/main" id="{52D66143-FD2D-4E5C-8B85-EBD6EAFD9F0D}"/>
                </a:ext>
              </a:extLst>
            </p:cNvPr>
            <p:cNvGrpSpPr/>
            <p:nvPr/>
          </p:nvGrpSpPr>
          <p:grpSpPr>
            <a:xfrm>
              <a:off x="602177" y="2874677"/>
              <a:ext cx="4071248" cy="400570"/>
              <a:chOff x="602177" y="2874677"/>
              <a:chExt cx="4071248" cy="400570"/>
            </a:xfrm>
          </p:grpSpPr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87A62FFE-4ABC-495C-9412-6F82E358BAFD}"/>
                  </a:ext>
                </a:extLst>
              </p:cNvPr>
              <p:cNvSpPr/>
              <p:nvPr/>
            </p:nvSpPr>
            <p:spPr>
              <a:xfrm>
                <a:off x="811650" y="2874677"/>
                <a:ext cx="3215991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789D4F18-8672-44E0-A2DB-7ADAC2E20F79}"/>
                  </a:ext>
                </a:extLst>
              </p:cNvPr>
              <p:cNvSpPr/>
              <p:nvPr/>
            </p:nvSpPr>
            <p:spPr>
              <a:xfrm>
                <a:off x="3508953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42EDA085-035B-4098-A9B0-0A7BD224BDC8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83FF0FE8-9A46-4BA7-B939-3780E631ED89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2DCC7D-65E5-4E85-8E6C-99D0866976AB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2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12A96F-9EBF-4BB9-AD63-A286C8F60989}"/>
                </a:ext>
              </a:extLst>
            </p:cNvPr>
            <p:cNvSpPr txBox="1"/>
            <p:nvPr/>
          </p:nvSpPr>
          <p:spPr>
            <a:xfrm>
              <a:off x="1204201" y="2726307"/>
              <a:ext cx="3376970" cy="536273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tabLst>
                  <a:tab pos="66040" algn="l"/>
                </a:tabLst>
              </a:pP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직장 내 괴롭힘 </a:t>
              </a:r>
              <a:r>
                <a:rPr lang="ko-KR" altLang="en-US" sz="1600" b="1" kern="0" spc="-50" dirty="0" smtClean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예방 정책 </a:t>
              </a: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알리기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F98F95A-EAB5-4CF6-B770-61B8245A55FA}"/>
              </a:ext>
            </a:extLst>
          </p:cNvPr>
          <p:cNvSpPr txBox="1"/>
          <p:nvPr/>
        </p:nvSpPr>
        <p:spPr>
          <a:xfrm>
            <a:off x="848576" y="1705441"/>
            <a:ext cx="7611585" cy="10195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행동계획을 전 직원에게 교육 및 전파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괴롭힘에 대한 무관용 원칙을 확립하고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누구나에게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동일하게 적용된다는 사실을 직원들에게</a:t>
            </a:r>
            <a:r>
              <a:rPr lang="en-US" altLang="ko-KR" sz="1400" kern="0" spc="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공지해야 함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55E135A-20A9-4F2F-857E-6C4464DAC5D3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C498A27-81AD-457D-A208-32063DF3E9DA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7133D556-9850-4ECA-B069-40714B77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D2CB1B9-3B54-4F83-BA85-D7C8632F4DFB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9AB131-5166-4D4D-AB8D-B28CF6880FA0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079BC44C-459B-4690-A212-7E43CE283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AA74501-992A-40DE-8263-1DE4F0F251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1800779"/>
            <a:ext cx="165600" cy="16560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639A1F12-1453-4FA8-9799-05BC56D8D1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2194438"/>
            <a:ext cx="165600" cy="165600"/>
          </a:xfrm>
          <a:prstGeom prst="rect">
            <a:avLst/>
          </a:prstGeom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6118E381-CB06-49ED-AFE0-3663860337C1}"/>
              </a:ext>
            </a:extLst>
          </p:cNvPr>
          <p:cNvGrpSpPr/>
          <p:nvPr/>
        </p:nvGrpSpPr>
        <p:grpSpPr>
          <a:xfrm>
            <a:off x="602178" y="3025180"/>
            <a:ext cx="3681790" cy="404132"/>
            <a:chOff x="602177" y="2757481"/>
            <a:chExt cx="4717037" cy="517766"/>
          </a:xfrm>
        </p:grpSpPr>
        <p:grpSp>
          <p:nvGrpSpPr>
            <p:cNvPr id="33" name="그래픽 7">
              <a:extLst>
                <a:ext uri="{FF2B5EF4-FFF2-40B4-BE49-F238E27FC236}">
                  <a16:creationId xmlns:a16="http://schemas.microsoft.com/office/drawing/2014/main" id="{1AF51E05-1D41-48AD-AAAC-722BE178D23A}"/>
                </a:ext>
              </a:extLst>
            </p:cNvPr>
            <p:cNvGrpSpPr/>
            <p:nvPr/>
          </p:nvGrpSpPr>
          <p:grpSpPr>
            <a:xfrm>
              <a:off x="602177" y="2874677"/>
              <a:ext cx="4589937" cy="400570"/>
              <a:chOff x="602177" y="2874677"/>
              <a:chExt cx="4589937" cy="400570"/>
            </a:xfrm>
          </p:grpSpPr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9161F8C3-5359-4C8C-8989-363DF76ACD21}"/>
                  </a:ext>
                </a:extLst>
              </p:cNvPr>
              <p:cNvSpPr/>
              <p:nvPr/>
            </p:nvSpPr>
            <p:spPr>
              <a:xfrm>
                <a:off x="811650" y="2874677"/>
                <a:ext cx="4046287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AAAAFC9D-9E46-44A4-AE81-591B6ECA05AA}"/>
                  </a:ext>
                </a:extLst>
              </p:cNvPr>
              <p:cNvSpPr/>
              <p:nvPr/>
            </p:nvSpPr>
            <p:spPr>
              <a:xfrm>
                <a:off x="4027641" y="2874677"/>
                <a:ext cx="1164473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8C153F73-AECF-4319-BFEB-73634BE419AB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6C6E253F-F11E-472A-8608-E5C9CF801629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2585AFA-AD28-43C5-B728-EC0036C9E02C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3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BA2CF5C-0891-403A-BBF8-CFF0CB4E6658}"/>
                </a:ext>
              </a:extLst>
            </p:cNvPr>
            <p:cNvSpPr txBox="1"/>
            <p:nvPr/>
          </p:nvSpPr>
          <p:spPr>
            <a:xfrm>
              <a:off x="1204201" y="2757481"/>
              <a:ext cx="4115013" cy="473922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tabLst>
                  <a:tab pos="66040" algn="l"/>
                </a:tabLst>
              </a:pP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직장 내 괴롭힘 문제 발생 시 해결하기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C6813E37-7C63-4FA2-8661-15658D954CA6}"/>
              </a:ext>
            </a:extLst>
          </p:cNvPr>
          <p:cNvSpPr txBox="1"/>
          <p:nvPr/>
        </p:nvSpPr>
        <p:spPr>
          <a:xfrm>
            <a:off x="848576" y="3534732"/>
            <a:ext cx="7611585" cy="2065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피해자가 호소하는 문제를 인정하고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더 이상의 피해를 입지 않도록 피해자의 입장에 서서 해결하도록</a:t>
            </a:r>
            <a:r>
              <a:rPr lang="en-US" altLang="ko-KR" sz="1400" kern="0" spc="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노력하여야 함</a:t>
            </a:r>
            <a:endParaRPr lang="en-US" altLang="ko-KR" sz="1400" kern="0" spc="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spc="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가해자가 피해자의 고통을 인정하면서 문제해결의 실마리가 있음을 인식하고 해결해 나갈 수 있도록</a:t>
            </a:r>
            <a:r>
              <a:rPr lang="en-US" altLang="ko-KR" sz="1400" kern="0" spc="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노력하여야 함</a:t>
            </a:r>
            <a:endParaRPr lang="en-US" altLang="ko-KR" sz="1400" kern="0" spc="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6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괴롭힘을 보고한 근로자에게 불이익이 없고</a:t>
            </a:r>
            <a:r>
              <a:rPr lang="en-US" altLang="ko-KR" sz="1400" kern="0" spc="-6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6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가해자에 의한 보복행위는 용납되지 않음을 직원들에게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공지하여야 함</a:t>
            </a:r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95B4F8E6-AE14-4917-AA0D-C943C9214B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3630070"/>
            <a:ext cx="165600" cy="165600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63DC766D-08A5-4C48-BC5A-916033947F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4346974"/>
            <a:ext cx="165600" cy="165600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347A74C8-58ED-495A-91CC-BAC1640CD3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5063878"/>
            <a:ext cx="165600" cy="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113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ECC2DA22-A85C-4D63-8E0E-6F3A01EF1668}"/>
              </a:ext>
            </a:extLst>
          </p:cNvPr>
          <p:cNvGrpSpPr/>
          <p:nvPr/>
        </p:nvGrpSpPr>
        <p:grpSpPr>
          <a:xfrm>
            <a:off x="602178" y="1231998"/>
            <a:ext cx="5759130" cy="368378"/>
            <a:chOff x="602177" y="2803288"/>
            <a:chExt cx="7378484" cy="471959"/>
          </a:xfrm>
        </p:grpSpPr>
        <p:grpSp>
          <p:nvGrpSpPr>
            <p:cNvPr id="3" name="그래픽 7">
              <a:extLst>
                <a:ext uri="{FF2B5EF4-FFF2-40B4-BE49-F238E27FC236}">
                  <a16:creationId xmlns:a16="http://schemas.microsoft.com/office/drawing/2014/main" id="{5D60DD50-8EDB-4806-BD2F-A07BC4EB104D}"/>
                </a:ext>
              </a:extLst>
            </p:cNvPr>
            <p:cNvGrpSpPr/>
            <p:nvPr/>
          </p:nvGrpSpPr>
          <p:grpSpPr>
            <a:xfrm>
              <a:off x="602177" y="2874677"/>
              <a:ext cx="7265339" cy="400570"/>
              <a:chOff x="602177" y="2874677"/>
              <a:chExt cx="7265339" cy="400570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AA8069B4-238A-4676-956B-F8020B54E0A5}"/>
                  </a:ext>
                </a:extLst>
              </p:cNvPr>
              <p:cNvSpPr/>
              <p:nvPr/>
            </p:nvSpPr>
            <p:spPr>
              <a:xfrm>
                <a:off x="811650" y="2874677"/>
                <a:ext cx="6998455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5CD55CE7-E899-4ED5-BD1B-9616F33C94E4}"/>
                  </a:ext>
                </a:extLst>
              </p:cNvPr>
              <p:cNvSpPr/>
              <p:nvPr/>
            </p:nvSpPr>
            <p:spPr>
              <a:xfrm>
                <a:off x="6703043" y="2874677"/>
                <a:ext cx="1164473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r>
                  <a:rPr lang="en-US" altLang="ko-KR" dirty="0">
                    <a:solidFill>
                      <a:srgbClr val="64BBBA"/>
                    </a:solidFill>
                  </a:rPr>
                  <a:t>    </a:t>
                </a:r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400130ED-C56E-4FD6-9991-D87E396CE158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B2CC2CB1-A87D-4ADE-846C-75DB692B9CDF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8805D09-713E-4B2B-9516-C9EC7A407679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4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22060AF-4479-4A74-BE1D-621A23AABF96}"/>
                </a:ext>
              </a:extLst>
            </p:cNvPr>
            <p:cNvSpPr txBox="1"/>
            <p:nvPr/>
          </p:nvSpPr>
          <p:spPr>
            <a:xfrm>
              <a:off x="1204201" y="2803288"/>
              <a:ext cx="6776460" cy="43374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직장 내 괴롭힘의 위험요인에 대해 주기적으로 점검</a:t>
              </a:r>
              <a:r>
                <a:rPr lang="en-US" altLang="ko-KR" sz="1600" b="1" kern="0" spc="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·</a:t>
              </a:r>
              <a:r>
                <a:rPr lang="ko-KR" altLang="en-US" sz="1600" b="1" kern="0" spc="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관리하기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740DA5E-CDD1-4CC9-9F99-EAE5E2484E3C}"/>
              </a:ext>
            </a:extLst>
          </p:cNvPr>
          <p:cNvSpPr txBox="1"/>
          <p:nvPr/>
        </p:nvSpPr>
        <p:spPr>
          <a:xfrm>
            <a:off x="848576" y="1705798"/>
            <a:ext cx="7611585" cy="6914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정기적으로 직장 내 괴롭힘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직무 스트레스 등 근로자의 정신건강 문제에 대해 평가하고 관리하여야 함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행동계획을 현실에 맞도록 주기적으로 점검하고 개선해야 함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CE0F9B7-0433-44F2-A977-6C302D022985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92DFA44-7E9C-400D-9E0B-6698C948AD66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1D12CF2F-13D7-43AF-BF72-F021D6327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DE69EB9-B13E-4BC6-8679-D52C3ACA1B40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C3ED47-577B-40E1-8C6E-44389C32DC71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131B6E71-74BE-4D16-9744-367B81FD53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4AEAE9E1-8FAE-4B96-A389-029855D0A9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1801136"/>
            <a:ext cx="165600" cy="16560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698A4D0A-D6D2-41C0-9847-E5E7FA28FC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2194795"/>
            <a:ext cx="165600" cy="165600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88E0AF56-B9F0-4EFB-98B6-082D8C02B63A}"/>
              </a:ext>
            </a:extLst>
          </p:cNvPr>
          <p:cNvGrpSpPr/>
          <p:nvPr/>
        </p:nvGrpSpPr>
        <p:grpSpPr>
          <a:xfrm>
            <a:off x="602178" y="2720435"/>
            <a:ext cx="5986046" cy="388436"/>
            <a:chOff x="602177" y="2777591"/>
            <a:chExt cx="7669204" cy="497656"/>
          </a:xfrm>
        </p:grpSpPr>
        <p:grpSp>
          <p:nvGrpSpPr>
            <p:cNvPr id="20" name="그래픽 7">
              <a:extLst>
                <a:ext uri="{FF2B5EF4-FFF2-40B4-BE49-F238E27FC236}">
                  <a16:creationId xmlns:a16="http://schemas.microsoft.com/office/drawing/2014/main" id="{0F2D4F98-2725-485D-98C9-575993470F44}"/>
                </a:ext>
              </a:extLst>
            </p:cNvPr>
            <p:cNvGrpSpPr/>
            <p:nvPr/>
          </p:nvGrpSpPr>
          <p:grpSpPr>
            <a:xfrm>
              <a:off x="602177" y="2874677"/>
              <a:ext cx="6544718" cy="400570"/>
              <a:chOff x="602177" y="2874677"/>
              <a:chExt cx="6544718" cy="400570"/>
            </a:xfrm>
          </p:grpSpPr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EC45CF70-14FB-4A26-A645-640D0F399382}"/>
                  </a:ext>
                </a:extLst>
              </p:cNvPr>
              <p:cNvSpPr/>
              <p:nvPr/>
            </p:nvSpPr>
            <p:spPr>
              <a:xfrm>
                <a:off x="811650" y="2874677"/>
                <a:ext cx="607590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165E97EB-35A4-4FCD-A213-19AC67ACF5D9}"/>
                  </a:ext>
                </a:extLst>
              </p:cNvPr>
              <p:cNvSpPr/>
              <p:nvPr/>
            </p:nvSpPr>
            <p:spPr>
              <a:xfrm>
                <a:off x="5982423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9C1AF069-46D7-43F7-B0A4-82CF5F920CAD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05C502D7-D3E7-443E-AD07-0DF0EAE00D38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E41F66-A03B-489B-B578-40D57FBDC85A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5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AEA81E-78B7-4B6D-B42F-481D30BB57C5}"/>
                </a:ext>
              </a:extLst>
            </p:cNvPr>
            <p:cNvSpPr txBox="1"/>
            <p:nvPr/>
          </p:nvSpPr>
          <p:spPr>
            <a:xfrm>
              <a:off x="1204201" y="2777591"/>
              <a:ext cx="7067180" cy="450261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직장 내 괴롭힘에 대한 교육 실시 및 주기적인 정보제공 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29B9872-90DC-4545-845A-E8E464C5E879}"/>
              </a:ext>
            </a:extLst>
          </p:cNvPr>
          <p:cNvSpPr txBox="1"/>
          <p:nvPr/>
        </p:nvSpPr>
        <p:spPr>
          <a:xfrm>
            <a:off x="848576" y="3214289"/>
            <a:ext cx="7611585" cy="2019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사업주는 직장 내 괴롭힘을 예방하기 위하여 직장 내 괴롭힘 관련 교육을 실시</a:t>
            </a:r>
            <a:endParaRPr lang="en-US" altLang="ko-KR" sz="1400" kern="0" spc="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예방교육은 </a:t>
            </a: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</a:t>
            </a: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년에 </a:t>
            </a: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</a:t>
            </a: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회 이상 주기적으로 실시하도록 계획</a:t>
            </a: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※ </a:t>
            </a:r>
            <a:r>
              <a:rPr lang="ko-KR" altLang="en-US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특수형태근로종사자는 최초 노무제공 시 교육실시</a:t>
            </a:r>
            <a:endParaRPr lang="en-US" altLang="ko-KR" sz="1200" kern="0" spc="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예방교육의 방식과 내용은 기업의 필요에 따라 유연하게 진행하며</a:t>
            </a: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</a:t>
            </a:r>
            <a:endParaRPr lang="ko-KR" altLang="en-US" sz="1400" kern="0" spc="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기존의 성희롱 예방교육이나 산업안전보건교육 또는 인권교육에 콘텐츠와 시간 등을 확대 </a:t>
            </a:r>
            <a:r>
              <a:rPr lang="en-US" altLang="ko-KR" sz="1400" kern="0" spc="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· </a:t>
            </a:r>
            <a:r>
              <a:rPr lang="ko-KR" altLang="en-US" sz="1400" kern="0" spc="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보완</a:t>
            </a:r>
            <a:r>
              <a:rPr lang="en-US" altLang="ko-KR" sz="1400" kern="0" spc="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400" kern="0" spc="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</a:t>
            </a:r>
            <a:r>
              <a:rPr lang="ko-KR" altLang="en-US" sz="1400" kern="0" spc="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하여</a:t>
            </a:r>
            <a:r>
              <a:rPr lang="en-US" altLang="ko-KR" sz="1400" kern="0" spc="50" dirty="0"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400" kern="0" spc="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진</a:t>
            </a:r>
            <a:r>
              <a:rPr lang="ko-KR" altLang="en-US" sz="1400" kern="0" spc="50" dirty="0">
                <a:latin typeface="나눔고딕OTF" panose="020D0604000000000000" pitchFamily="34" charset="-127"/>
                <a:ea typeface="나눔고딕OTF" panose="020D0604000000000000" pitchFamily="34" charset="-127"/>
              </a:rPr>
              <a:t>행</a:t>
            </a:r>
            <a:r>
              <a:rPr lang="ko-KR" altLang="en-US" sz="1400" kern="0" spc="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하는 방식도 가능</a:t>
            </a: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605930F0-961E-4522-8F9D-2696AC27FF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3309627"/>
            <a:ext cx="165600" cy="16560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FAB5DFFB-C898-4342-8097-511C9F10C0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3695779"/>
            <a:ext cx="165600" cy="165600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9A608DB5-0150-4D33-8088-22558C7E6E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4382138"/>
            <a:ext cx="165600" cy="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474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래픽 44">
            <a:extLst>
              <a:ext uri="{FF2B5EF4-FFF2-40B4-BE49-F238E27FC236}">
                <a16:creationId xmlns:a16="http://schemas.microsoft.com/office/drawing/2014/main" id="{5E2ABA26-32C6-439C-BD97-C71F78F8A8D1}"/>
              </a:ext>
            </a:extLst>
          </p:cNvPr>
          <p:cNvSpPr/>
          <p:nvPr/>
        </p:nvSpPr>
        <p:spPr>
          <a:xfrm>
            <a:off x="539552" y="1350363"/>
            <a:ext cx="8108507" cy="2578189"/>
          </a:xfrm>
          <a:custGeom>
            <a:avLst/>
            <a:gdLst>
              <a:gd name="connsiteX0" fmla="*/ 156870 w 8108507"/>
              <a:gd name="connsiteY0" fmla="*/ 0 h 2578189"/>
              <a:gd name="connsiteX1" fmla="*/ 0 w 8108507"/>
              <a:gd name="connsiteY1" fmla="*/ 127633 h 2578189"/>
              <a:gd name="connsiteX2" fmla="*/ 0 w 8108507"/>
              <a:gd name="connsiteY2" fmla="*/ 2450556 h 2578189"/>
              <a:gd name="connsiteX3" fmla="*/ 156870 w 8108507"/>
              <a:gd name="connsiteY3" fmla="*/ 2578189 h 2578189"/>
              <a:gd name="connsiteX4" fmla="*/ 7951638 w 8108507"/>
              <a:gd name="connsiteY4" fmla="*/ 2578189 h 2578189"/>
              <a:gd name="connsiteX5" fmla="*/ 8108508 w 8108507"/>
              <a:gd name="connsiteY5" fmla="*/ 2450556 h 2578189"/>
              <a:gd name="connsiteX6" fmla="*/ 8108508 w 8108507"/>
              <a:gd name="connsiteY6" fmla="*/ 127633 h 2578189"/>
              <a:gd name="connsiteX7" fmla="*/ 7951638 w 8108507"/>
              <a:gd name="connsiteY7" fmla="*/ 0 h 2578189"/>
              <a:gd name="connsiteX8" fmla="*/ 156870 w 8108507"/>
              <a:gd name="connsiteY8" fmla="*/ 0 h 2578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08507" h="2578189">
                <a:moveTo>
                  <a:pt x="156870" y="0"/>
                </a:moveTo>
                <a:cubicBezTo>
                  <a:pt x="70315" y="0"/>
                  <a:pt x="0" y="57210"/>
                  <a:pt x="0" y="127633"/>
                </a:cubicBezTo>
                <a:lnTo>
                  <a:pt x="0" y="2450556"/>
                </a:lnTo>
                <a:cubicBezTo>
                  <a:pt x="0" y="2521130"/>
                  <a:pt x="70315" y="2578189"/>
                  <a:pt x="156870" y="2578189"/>
                </a:cubicBezTo>
                <a:lnTo>
                  <a:pt x="7951638" y="2578189"/>
                </a:lnTo>
                <a:cubicBezTo>
                  <a:pt x="8038378" y="2578189"/>
                  <a:pt x="8108508" y="2520980"/>
                  <a:pt x="8108508" y="2450556"/>
                </a:cubicBezTo>
                <a:lnTo>
                  <a:pt x="8108508" y="127633"/>
                </a:lnTo>
                <a:cubicBezTo>
                  <a:pt x="8108508" y="57060"/>
                  <a:pt x="8038193" y="0"/>
                  <a:pt x="7951638" y="0"/>
                </a:cubicBezTo>
                <a:lnTo>
                  <a:pt x="156870" y="0"/>
                </a:lnTo>
                <a:close/>
              </a:path>
            </a:pathLst>
          </a:custGeom>
          <a:solidFill>
            <a:srgbClr val="EFFCFF"/>
          </a:solidFill>
          <a:ln w="1844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rgbClr val="D9F5FF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9FF3963-7CC6-43CB-9484-5553DC0F4026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22DCB3A-0327-48C9-8DCA-A59183AC0916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9BFB6F4B-ABA0-4108-9066-31701883B6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0496673-E8F2-45A4-A068-91F4A28998C9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A056C4-5363-421A-AD10-E56C7F1E5E10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856EB899-0732-444D-940F-6E9A188FD7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D470B1DB-41D9-474E-B53F-F05C81A57D76}"/>
              </a:ext>
            </a:extLst>
          </p:cNvPr>
          <p:cNvSpPr txBox="1"/>
          <p:nvPr/>
        </p:nvSpPr>
        <p:spPr>
          <a:xfrm>
            <a:off x="859654" y="1467100"/>
            <a:ext cx="1303983" cy="36990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indent="0" fontAlgn="base" latinLnBrk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-50" dirty="0">
                <a:solidFill>
                  <a:srgbClr val="6195CB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예방교육 내용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B22FB8-9566-4626-A828-CF925893967A}"/>
              </a:ext>
            </a:extLst>
          </p:cNvPr>
          <p:cNvSpPr txBox="1"/>
          <p:nvPr/>
        </p:nvSpPr>
        <p:spPr>
          <a:xfrm>
            <a:off x="2555776" y="1528291"/>
            <a:ext cx="4485378" cy="21887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인간의 존엄성과 인권을 존중하는 인권 교육</a:t>
            </a:r>
          </a:p>
          <a:p>
            <a:pPr marL="0"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괴롭힘의 정의 및 유형별 사례</a:t>
            </a:r>
          </a:p>
          <a:p>
            <a:pPr marL="0"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괴롭힘의 원인</a:t>
            </a: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개인</a:t>
            </a: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조직</a:t>
            </a: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 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및 건강상의 영향</a:t>
            </a:r>
          </a:p>
          <a:p>
            <a:pPr marL="0"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사건 신고절차 및 사건처리 절차</a:t>
            </a:r>
          </a:p>
          <a:p>
            <a:pPr marL="0"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발생 시 조치사항</a:t>
            </a: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</a:t>
            </a: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가해자</a:t>
            </a: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조직</a:t>
            </a: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endParaRPr lang="ko-KR" altLang="en-US" sz="1400" kern="0" spc="-5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직원 간의 소통 능력과 관리자의 관리 능력을 높이는 방안 </a:t>
            </a:r>
          </a:p>
          <a:p>
            <a:pPr marL="0"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   ※ </a:t>
            </a:r>
            <a:r>
              <a:rPr lang="ko-KR" altLang="en-US" sz="12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성적 괴롭힘 관련 내용이 포함되어야 함</a:t>
            </a:r>
          </a:p>
        </p:txBody>
      </p:sp>
      <p:pic>
        <p:nvPicPr>
          <p:cNvPr id="44" name="그래픽 43">
            <a:extLst>
              <a:ext uri="{FF2B5EF4-FFF2-40B4-BE49-F238E27FC236}">
                <a16:creationId xmlns:a16="http://schemas.microsoft.com/office/drawing/2014/main" id="{3298C580-3AE3-4476-94A1-945AAB6100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161035" y="4326805"/>
            <a:ext cx="3480381" cy="1910507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B06FE55D-41E7-490D-97BF-9E8BC70341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267744" y="1556793"/>
            <a:ext cx="99489" cy="218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589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>
            <a:extLst>
              <a:ext uri="{FF2B5EF4-FFF2-40B4-BE49-F238E27FC236}">
                <a16:creationId xmlns:a16="http://schemas.microsoft.com/office/drawing/2014/main" id="{F900910A-8134-4F23-8A0F-D78D3CC15A60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1727CF4-32CF-444A-AA89-D94DF55320FE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D2C6F68E-652D-428B-977E-4D7296A17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B97E4F1-0FEC-4C1A-8C10-50695C19A552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CF65013-DBCA-4D94-99C6-E432F15341C2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4B96E68E-9DC7-47E4-BC89-7D7D97815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55" name="그룹 54">
            <a:extLst>
              <a:ext uri="{FF2B5EF4-FFF2-40B4-BE49-F238E27FC236}">
                <a16:creationId xmlns:a16="http://schemas.microsoft.com/office/drawing/2014/main" id="{84AF2583-1BCF-453C-ACAF-B5FA4ED6B88B}"/>
              </a:ext>
            </a:extLst>
          </p:cNvPr>
          <p:cNvGrpSpPr/>
          <p:nvPr/>
        </p:nvGrpSpPr>
        <p:grpSpPr>
          <a:xfrm>
            <a:off x="515810" y="1303200"/>
            <a:ext cx="7944351" cy="4835569"/>
            <a:chOff x="515810" y="1340768"/>
            <a:chExt cx="7944351" cy="4835569"/>
          </a:xfrm>
        </p:grpSpPr>
        <p:grpSp>
          <p:nvGrpSpPr>
            <p:cNvPr id="3" name="그래픽 44">
              <a:extLst>
                <a:ext uri="{FF2B5EF4-FFF2-40B4-BE49-F238E27FC236}">
                  <a16:creationId xmlns:a16="http://schemas.microsoft.com/office/drawing/2014/main" id="{7A996DDC-525E-40AF-9B8F-A8EB725C3E29}"/>
                </a:ext>
              </a:extLst>
            </p:cNvPr>
            <p:cNvGrpSpPr/>
            <p:nvPr/>
          </p:nvGrpSpPr>
          <p:grpSpPr>
            <a:xfrm>
              <a:off x="539552" y="1340768"/>
              <a:ext cx="2342776" cy="615935"/>
              <a:chOff x="576559" y="1267231"/>
              <a:chExt cx="2855904" cy="750841"/>
            </a:xfrm>
          </p:grpSpPr>
          <p:sp>
            <p:nvSpPr>
              <p:cNvPr id="4" name="자유형: 도형 3">
                <a:extLst>
                  <a:ext uri="{FF2B5EF4-FFF2-40B4-BE49-F238E27FC236}">
                    <a16:creationId xmlns:a16="http://schemas.microsoft.com/office/drawing/2014/main" id="{03F3B83B-4D8F-4733-B527-13C856484D61}"/>
                  </a:ext>
                </a:extLst>
              </p:cNvPr>
              <p:cNvSpPr/>
              <p:nvPr/>
            </p:nvSpPr>
            <p:spPr>
              <a:xfrm>
                <a:off x="680886" y="1267231"/>
                <a:ext cx="1739045" cy="672415"/>
              </a:xfrm>
              <a:custGeom>
                <a:avLst/>
                <a:gdLst>
                  <a:gd name="connsiteX0" fmla="*/ 0 w 2735871"/>
                  <a:gd name="connsiteY0" fmla="*/ 0 h 672415"/>
                  <a:gd name="connsiteX1" fmla="*/ 2735871 w 2735871"/>
                  <a:gd name="connsiteY1" fmla="*/ 0 h 672415"/>
                  <a:gd name="connsiteX2" fmla="*/ 2735871 w 2735871"/>
                  <a:gd name="connsiteY2" fmla="*/ 672416 h 672415"/>
                  <a:gd name="connsiteX3" fmla="*/ 0 w 2735871"/>
                  <a:gd name="connsiteY3" fmla="*/ 672416 h 67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5871" h="672415">
                    <a:moveTo>
                      <a:pt x="0" y="0"/>
                    </a:moveTo>
                    <a:lnTo>
                      <a:pt x="2735871" y="0"/>
                    </a:lnTo>
                    <a:lnTo>
                      <a:pt x="2735871" y="672416"/>
                    </a:lnTo>
                    <a:lnTo>
                      <a:pt x="0" y="672416"/>
                    </a:lnTo>
                    <a:close/>
                  </a:path>
                </a:pathLst>
              </a:custGeom>
              <a:solidFill>
                <a:srgbClr val="EFEFE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CE7FCDB1-6E39-4732-8709-8F528860C872}"/>
                  </a:ext>
                </a:extLst>
              </p:cNvPr>
              <p:cNvSpPr/>
              <p:nvPr/>
            </p:nvSpPr>
            <p:spPr>
              <a:xfrm>
                <a:off x="689931" y="1268206"/>
                <a:ext cx="2742532" cy="671440"/>
              </a:xfrm>
              <a:custGeom>
                <a:avLst/>
                <a:gdLst>
                  <a:gd name="connsiteX0" fmla="*/ 2735871 w 2735871"/>
                  <a:gd name="connsiteY0" fmla="*/ 553377 h 672415"/>
                  <a:gd name="connsiteX1" fmla="*/ 2616833 w 2735871"/>
                  <a:gd name="connsiteY1" fmla="*/ 672416 h 672415"/>
                  <a:gd name="connsiteX2" fmla="*/ 119039 w 2735871"/>
                  <a:gd name="connsiteY2" fmla="*/ 672416 h 672415"/>
                  <a:gd name="connsiteX3" fmla="*/ 0 w 2735871"/>
                  <a:gd name="connsiteY3" fmla="*/ 553377 h 672415"/>
                  <a:gd name="connsiteX4" fmla="*/ 0 w 2735871"/>
                  <a:gd name="connsiteY4" fmla="*/ 119039 h 672415"/>
                  <a:gd name="connsiteX5" fmla="*/ 119039 w 2735871"/>
                  <a:gd name="connsiteY5" fmla="*/ 0 h 672415"/>
                  <a:gd name="connsiteX6" fmla="*/ 2616784 w 2735871"/>
                  <a:gd name="connsiteY6" fmla="*/ 0 h 672415"/>
                  <a:gd name="connsiteX7" fmla="*/ 2735823 w 2735871"/>
                  <a:gd name="connsiteY7" fmla="*/ 119039 h 672415"/>
                  <a:gd name="connsiteX8" fmla="*/ 2735823 w 2735871"/>
                  <a:gd name="connsiteY8" fmla="*/ 553377 h 67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35871" h="672415">
                    <a:moveTo>
                      <a:pt x="2735871" y="553377"/>
                    </a:moveTo>
                    <a:cubicBezTo>
                      <a:pt x="2735871" y="618877"/>
                      <a:pt x="2682284" y="672416"/>
                      <a:pt x="2616833" y="672416"/>
                    </a:cubicBezTo>
                    <a:lnTo>
                      <a:pt x="119039" y="672416"/>
                    </a:lnTo>
                    <a:cubicBezTo>
                      <a:pt x="53539" y="672416"/>
                      <a:pt x="0" y="618829"/>
                      <a:pt x="0" y="553377"/>
                    </a:cubicBezTo>
                    <a:lnTo>
                      <a:pt x="0" y="119039"/>
                    </a:lnTo>
                    <a:cubicBezTo>
                      <a:pt x="0" y="53587"/>
                      <a:pt x="53587" y="0"/>
                      <a:pt x="119039" y="0"/>
                    </a:cubicBezTo>
                    <a:lnTo>
                      <a:pt x="2616784" y="0"/>
                    </a:lnTo>
                    <a:cubicBezTo>
                      <a:pt x="2682284" y="0"/>
                      <a:pt x="2735823" y="53587"/>
                      <a:pt x="2735823" y="119039"/>
                    </a:cubicBezTo>
                    <a:lnTo>
                      <a:pt x="2735823" y="553377"/>
                    </a:lnTo>
                    <a:close/>
                  </a:path>
                </a:pathLst>
              </a:custGeom>
              <a:solidFill>
                <a:srgbClr val="EFEFE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3DC7A43D-CE19-4CFA-9DD8-0815CE1D1690}"/>
                  </a:ext>
                </a:extLst>
              </p:cNvPr>
              <p:cNvSpPr/>
              <p:nvPr/>
            </p:nvSpPr>
            <p:spPr>
              <a:xfrm>
                <a:off x="576559" y="1348744"/>
                <a:ext cx="606192" cy="669328"/>
              </a:xfrm>
              <a:custGeom>
                <a:avLst/>
                <a:gdLst>
                  <a:gd name="connsiteX0" fmla="*/ 0 w 606192"/>
                  <a:gd name="connsiteY0" fmla="*/ 511510 h 669328"/>
                  <a:gd name="connsiteX1" fmla="*/ 126419 w 606192"/>
                  <a:gd name="connsiteY1" fmla="*/ 669329 h 669328"/>
                  <a:gd name="connsiteX2" fmla="*/ 436509 w 606192"/>
                  <a:gd name="connsiteY2" fmla="*/ 669329 h 669328"/>
                  <a:gd name="connsiteX3" fmla="*/ 606192 w 606192"/>
                  <a:gd name="connsiteY3" fmla="*/ 375445 h 669328"/>
                  <a:gd name="connsiteX4" fmla="*/ 436509 w 606192"/>
                  <a:gd name="connsiteY4" fmla="*/ 81562 h 669328"/>
                  <a:gd name="connsiteX5" fmla="*/ 104328 w 606192"/>
                  <a:gd name="connsiteY5" fmla="*/ 81562 h 669328"/>
                  <a:gd name="connsiteX6" fmla="*/ 81514 w 606192"/>
                  <a:gd name="connsiteY6" fmla="*/ 81562 h 669328"/>
                  <a:gd name="connsiteX7" fmla="*/ 0 w 606192"/>
                  <a:gd name="connsiteY7" fmla="*/ 0 h 669328"/>
                  <a:gd name="connsiteX8" fmla="*/ 0 w 606192"/>
                  <a:gd name="connsiteY8" fmla="*/ 511510 h 66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6192" h="669328">
                    <a:moveTo>
                      <a:pt x="0" y="511510"/>
                    </a:moveTo>
                    <a:cubicBezTo>
                      <a:pt x="0" y="598667"/>
                      <a:pt x="56626" y="669329"/>
                      <a:pt x="126419" y="669329"/>
                    </a:cubicBezTo>
                    <a:lnTo>
                      <a:pt x="436509" y="669329"/>
                    </a:lnTo>
                    <a:lnTo>
                      <a:pt x="606192" y="375445"/>
                    </a:lnTo>
                    <a:lnTo>
                      <a:pt x="436509" y="81562"/>
                    </a:lnTo>
                    <a:lnTo>
                      <a:pt x="104328" y="81562"/>
                    </a:lnTo>
                    <a:lnTo>
                      <a:pt x="81514" y="81562"/>
                    </a:lnTo>
                    <a:cubicBezTo>
                      <a:pt x="36512" y="81562"/>
                      <a:pt x="0" y="45050"/>
                      <a:pt x="0" y="0"/>
                    </a:cubicBezTo>
                    <a:lnTo>
                      <a:pt x="0" y="511510"/>
                    </a:lnTo>
                    <a:close/>
                  </a:path>
                </a:pathLst>
              </a:custGeom>
              <a:solidFill>
                <a:srgbClr val="5FB7E1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5FB7E1"/>
                  </a:solidFill>
                </a:endParaRPr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981060BB-A2F7-424D-97A5-CB3440D5C1BD}"/>
                  </a:ext>
                </a:extLst>
              </p:cNvPr>
              <p:cNvSpPr/>
              <p:nvPr/>
            </p:nvSpPr>
            <p:spPr>
              <a:xfrm>
                <a:off x="576559" y="1267231"/>
                <a:ext cx="104279" cy="163027"/>
              </a:xfrm>
              <a:custGeom>
                <a:avLst/>
                <a:gdLst>
                  <a:gd name="connsiteX0" fmla="*/ 0 w 104279"/>
                  <a:gd name="connsiteY0" fmla="*/ 81514 h 163027"/>
                  <a:gd name="connsiteX1" fmla="*/ 81514 w 104279"/>
                  <a:gd name="connsiteY1" fmla="*/ 163027 h 163027"/>
                  <a:gd name="connsiteX2" fmla="*/ 104280 w 104279"/>
                  <a:gd name="connsiteY2" fmla="*/ 163027 h 163027"/>
                  <a:gd name="connsiteX3" fmla="*/ 104280 w 104279"/>
                  <a:gd name="connsiteY3" fmla="*/ 0 h 163027"/>
                  <a:gd name="connsiteX4" fmla="*/ 81514 w 104279"/>
                  <a:gd name="connsiteY4" fmla="*/ 0 h 163027"/>
                  <a:gd name="connsiteX5" fmla="*/ 0 w 104279"/>
                  <a:gd name="connsiteY5" fmla="*/ 81514 h 163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279" h="163027">
                    <a:moveTo>
                      <a:pt x="0" y="81514"/>
                    </a:moveTo>
                    <a:cubicBezTo>
                      <a:pt x="0" y="126563"/>
                      <a:pt x="36512" y="163027"/>
                      <a:pt x="81514" y="163027"/>
                    </a:cubicBezTo>
                    <a:lnTo>
                      <a:pt x="104280" y="163027"/>
                    </a:lnTo>
                    <a:lnTo>
                      <a:pt x="104280" y="0"/>
                    </a:lnTo>
                    <a:lnTo>
                      <a:pt x="81514" y="0"/>
                    </a:lnTo>
                    <a:cubicBezTo>
                      <a:pt x="36512" y="0"/>
                      <a:pt x="0" y="36512"/>
                      <a:pt x="0" y="81514"/>
                    </a:cubicBez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188C98"/>
                  </a:solidFill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AC1B7B-30C5-4F1C-99E4-FC37BBFB2B50}"/>
                </a:ext>
              </a:extLst>
            </p:cNvPr>
            <p:cNvSpPr txBox="1"/>
            <p:nvPr/>
          </p:nvSpPr>
          <p:spPr>
            <a:xfrm>
              <a:off x="1041663" y="1407240"/>
              <a:ext cx="17426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o-KR" altLang="en-US" sz="2500" dirty="0">
                  <a:solidFill>
                    <a:srgbClr val="5FB7E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근로자 역할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24E2E4A-B5D3-4D98-841C-AE83F6DF8753}"/>
                </a:ext>
              </a:extLst>
            </p:cNvPr>
            <p:cNvSpPr txBox="1"/>
            <p:nvPr/>
          </p:nvSpPr>
          <p:spPr>
            <a:xfrm>
              <a:off x="515810" y="1535268"/>
              <a:ext cx="599806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2100" dirty="0">
                  <a:solidFill>
                    <a:schemeClr val="bg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02</a:t>
              </a:r>
              <a:endParaRPr lang="ko-KR" altLang="en-US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endParaRPr>
            </a:p>
          </p:txBody>
        </p: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4EB6007D-3D01-4183-BBE6-7487A90B98C1}"/>
                </a:ext>
              </a:extLst>
            </p:cNvPr>
            <p:cNvGrpSpPr/>
            <p:nvPr/>
          </p:nvGrpSpPr>
          <p:grpSpPr>
            <a:xfrm>
              <a:off x="602178" y="2185502"/>
              <a:ext cx="2734604" cy="403264"/>
              <a:chOff x="602177" y="2758592"/>
              <a:chExt cx="3503521" cy="516655"/>
            </a:xfrm>
          </p:grpSpPr>
          <p:grpSp>
            <p:nvGrpSpPr>
              <p:cNvPr id="11" name="그래픽 7">
                <a:extLst>
                  <a:ext uri="{FF2B5EF4-FFF2-40B4-BE49-F238E27FC236}">
                    <a16:creationId xmlns:a16="http://schemas.microsoft.com/office/drawing/2014/main" id="{2BE2F8A7-944E-49E6-8310-FCD29AE0E1CA}"/>
                  </a:ext>
                </a:extLst>
              </p:cNvPr>
              <p:cNvGrpSpPr/>
              <p:nvPr/>
            </p:nvGrpSpPr>
            <p:grpSpPr>
              <a:xfrm>
                <a:off x="602177" y="2874677"/>
                <a:ext cx="3503521" cy="400570"/>
                <a:chOff x="602177" y="2874677"/>
                <a:chExt cx="3503521" cy="400570"/>
              </a:xfrm>
            </p:grpSpPr>
            <p:sp>
              <p:nvSpPr>
                <p:cNvPr id="14" name="자유형: 도형 13">
                  <a:extLst>
                    <a:ext uri="{FF2B5EF4-FFF2-40B4-BE49-F238E27FC236}">
                      <a16:creationId xmlns:a16="http://schemas.microsoft.com/office/drawing/2014/main" id="{5E9164EE-2486-4612-A58F-5361AA9A2D8A}"/>
                    </a:ext>
                  </a:extLst>
                </p:cNvPr>
                <p:cNvSpPr/>
                <p:nvPr/>
              </p:nvSpPr>
              <p:spPr>
                <a:xfrm>
                  <a:off x="811650" y="2874677"/>
                  <a:ext cx="2846970" cy="400570"/>
                </a:xfrm>
                <a:custGeom>
                  <a:avLst/>
                  <a:gdLst>
                    <a:gd name="connsiteX0" fmla="*/ 961615 w 1164472"/>
                    <a:gd name="connsiteY0" fmla="*/ 400571 h 400570"/>
                    <a:gd name="connsiteX1" fmla="*/ 0 w 1164472"/>
                    <a:gd name="connsiteY1" fmla="*/ 400571 h 400570"/>
                    <a:gd name="connsiteX2" fmla="*/ 0 w 1164472"/>
                    <a:gd name="connsiteY2" fmla="*/ 0 h 400570"/>
                    <a:gd name="connsiteX3" fmla="*/ 961615 w 1164472"/>
                    <a:gd name="connsiteY3" fmla="*/ 0 h 400570"/>
                    <a:gd name="connsiteX4" fmla="*/ 1164472 w 1164472"/>
                    <a:gd name="connsiteY4" fmla="*/ 200182 h 400570"/>
                    <a:gd name="connsiteX5" fmla="*/ 961615 w 1164472"/>
                    <a:gd name="connsiteY5" fmla="*/ 400571 h 40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4472" h="400570">
                      <a:moveTo>
                        <a:pt x="961615" y="400571"/>
                      </a:moveTo>
                      <a:lnTo>
                        <a:pt x="0" y="400571"/>
                      </a:lnTo>
                      <a:lnTo>
                        <a:pt x="0" y="0"/>
                      </a:lnTo>
                      <a:lnTo>
                        <a:pt x="961615" y="0"/>
                      </a:lnTo>
                      <a:cubicBezTo>
                        <a:pt x="1073536" y="0"/>
                        <a:pt x="1164472" y="89701"/>
                        <a:pt x="1164472" y="200182"/>
                      </a:cubicBezTo>
                      <a:cubicBezTo>
                        <a:pt x="1164472" y="310869"/>
                        <a:pt x="1073536" y="400571"/>
                        <a:pt x="961615" y="400571"/>
                      </a:cubicBezTo>
                    </a:path>
                  </a:pathLst>
                </a:custGeom>
                <a:solidFill>
                  <a:srgbClr val="E5F8F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64BBBA"/>
                    </a:solidFill>
                  </a:endParaRPr>
                </a:p>
              </p:txBody>
            </p:sp>
            <p:sp>
              <p:nvSpPr>
                <p:cNvPr id="15" name="자유형: 도형 14">
                  <a:extLst>
                    <a:ext uri="{FF2B5EF4-FFF2-40B4-BE49-F238E27FC236}">
                      <a16:creationId xmlns:a16="http://schemas.microsoft.com/office/drawing/2014/main" id="{BCDB9E41-AC2C-4EF2-B163-8789943DA9CE}"/>
                    </a:ext>
                  </a:extLst>
                </p:cNvPr>
                <p:cNvSpPr/>
                <p:nvPr/>
              </p:nvSpPr>
              <p:spPr>
                <a:xfrm>
                  <a:off x="2941225" y="2874677"/>
                  <a:ext cx="1164473" cy="400570"/>
                </a:xfrm>
                <a:custGeom>
                  <a:avLst/>
                  <a:gdLst>
                    <a:gd name="connsiteX0" fmla="*/ 961615 w 1164472"/>
                    <a:gd name="connsiteY0" fmla="*/ 400571 h 400570"/>
                    <a:gd name="connsiteX1" fmla="*/ 0 w 1164472"/>
                    <a:gd name="connsiteY1" fmla="*/ 400571 h 400570"/>
                    <a:gd name="connsiteX2" fmla="*/ 0 w 1164472"/>
                    <a:gd name="connsiteY2" fmla="*/ 0 h 400570"/>
                    <a:gd name="connsiteX3" fmla="*/ 961615 w 1164472"/>
                    <a:gd name="connsiteY3" fmla="*/ 0 h 400570"/>
                    <a:gd name="connsiteX4" fmla="*/ 1164472 w 1164472"/>
                    <a:gd name="connsiteY4" fmla="*/ 200182 h 400570"/>
                    <a:gd name="connsiteX5" fmla="*/ 961615 w 1164472"/>
                    <a:gd name="connsiteY5" fmla="*/ 400571 h 40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4472" h="400570">
                      <a:moveTo>
                        <a:pt x="961615" y="400571"/>
                      </a:moveTo>
                      <a:lnTo>
                        <a:pt x="0" y="400571"/>
                      </a:lnTo>
                      <a:lnTo>
                        <a:pt x="0" y="0"/>
                      </a:lnTo>
                      <a:lnTo>
                        <a:pt x="961615" y="0"/>
                      </a:lnTo>
                      <a:cubicBezTo>
                        <a:pt x="1073536" y="0"/>
                        <a:pt x="1164472" y="89701"/>
                        <a:pt x="1164472" y="200182"/>
                      </a:cubicBezTo>
                      <a:cubicBezTo>
                        <a:pt x="1164472" y="310869"/>
                        <a:pt x="1073536" y="400571"/>
                        <a:pt x="961615" y="400571"/>
                      </a:cubicBezTo>
                    </a:path>
                  </a:pathLst>
                </a:custGeom>
                <a:solidFill>
                  <a:srgbClr val="E5F8F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>
                    <a:solidFill>
                      <a:srgbClr val="64BBBA"/>
                    </a:solidFill>
                  </a:endParaRPr>
                </a:p>
              </p:txBody>
            </p:sp>
            <p:sp>
              <p:nvSpPr>
                <p:cNvPr id="16" name="자유형: 도형 15">
                  <a:extLst>
                    <a:ext uri="{FF2B5EF4-FFF2-40B4-BE49-F238E27FC236}">
                      <a16:creationId xmlns:a16="http://schemas.microsoft.com/office/drawing/2014/main" id="{3D787EA3-12C7-498E-8CAB-A6C8E957483F}"/>
                    </a:ext>
                  </a:extLst>
                </p:cNvPr>
                <p:cNvSpPr/>
                <p:nvPr/>
              </p:nvSpPr>
              <p:spPr>
                <a:xfrm>
                  <a:off x="602177" y="2874677"/>
                  <a:ext cx="506557" cy="400364"/>
                </a:xfrm>
                <a:custGeom>
                  <a:avLst/>
                  <a:gdLst>
                    <a:gd name="connsiteX0" fmla="*/ 466850 w 506557"/>
                    <a:gd name="connsiteY0" fmla="*/ 160887 h 400364"/>
                    <a:gd name="connsiteX1" fmla="*/ 466850 w 506557"/>
                    <a:gd name="connsiteY1" fmla="*/ 160887 h 400364"/>
                    <a:gd name="connsiteX2" fmla="*/ 445454 w 506557"/>
                    <a:gd name="connsiteY2" fmla="*/ 139696 h 400364"/>
                    <a:gd name="connsiteX3" fmla="*/ 445454 w 506557"/>
                    <a:gd name="connsiteY3" fmla="*/ 0 h 400364"/>
                    <a:gd name="connsiteX4" fmla="*/ 206799 w 506557"/>
                    <a:gd name="connsiteY4" fmla="*/ 0 h 400364"/>
                    <a:gd name="connsiteX5" fmla="*/ 33 w 506557"/>
                    <a:gd name="connsiteY5" fmla="*/ 204091 h 400364"/>
                    <a:gd name="connsiteX6" fmla="*/ 202890 w 506557"/>
                    <a:gd name="connsiteY6" fmla="*/ 400365 h 400364"/>
                    <a:gd name="connsiteX7" fmla="*/ 445454 w 506557"/>
                    <a:gd name="connsiteY7" fmla="*/ 400365 h 400364"/>
                    <a:gd name="connsiteX8" fmla="*/ 445454 w 506557"/>
                    <a:gd name="connsiteY8" fmla="*/ 260464 h 400364"/>
                    <a:gd name="connsiteX9" fmla="*/ 466850 w 506557"/>
                    <a:gd name="connsiteY9" fmla="*/ 239273 h 400364"/>
                    <a:gd name="connsiteX10" fmla="*/ 506558 w 506557"/>
                    <a:gd name="connsiteY10" fmla="*/ 199977 h 400364"/>
                    <a:gd name="connsiteX11" fmla="*/ 466850 w 506557"/>
                    <a:gd name="connsiteY11" fmla="*/ 160887 h 400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06557" h="400364">
                      <a:moveTo>
                        <a:pt x="466850" y="160887"/>
                      </a:moveTo>
                      <a:lnTo>
                        <a:pt x="466850" y="160887"/>
                      </a:lnTo>
                      <a:cubicBezTo>
                        <a:pt x="454918" y="160887"/>
                        <a:pt x="445454" y="151423"/>
                        <a:pt x="445454" y="139696"/>
                      </a:cubicBezTo>
                      <a:lnTo>
                        <a:pt x="445454" y="0"/>
                      </a:lnTo>
                      <a:lnTo>
                        <a:pt x="206799" y="0"/>
                      </a:lnTo>
                      <a:cubicBezTo>
                        <a:pt x="93026" y="0"/>
                        <a:pt x="-2025" y="91965"/>
                        <a:pt x="33" y="204091"/>
                      </a:cubicBezTo>
                      <a:cubicBezTo>
                        <a:pt x="2090" y="312927"/>
                        <a:pt x="92203" y="400365"/>
                        <a:pt x="202890" y="400365"/>
                      </a:cubicBezTo>
                      <a:lnTo>
                        <a:pt x="445454" y="400365"/>
                      </a:lnTo>
                      <a:lnTo>
                        <a:pt x="445454" y="260464"/>
                      </a:lnTo>
                      <a:cubicBezTo>
                        <a:pt x="445454" y="248736"/>
                        <a:pt x="455123" y="239273"/>
                        <a:pt x="466850" y="239273"/>
                      </a:cubicBezTo>
                      <a:cubicBezTo>
                        <a:pt x="488864" y="239273"/>
                        <a:pt x="506558" y="221785"/>
                        <a:pt x="506558" y="199977"/>
                      </a:cubicBezTo>
                      <a:cubicBezTo>
                        <a:pt x="506558" y="178169"/>
                        <a:pt x="488864" y="160887"/>
                        <a:pt x="466850" y="160887"/>
                      </a:cubicBezTo>
                    </a:path>
                  </a:pathLst>
                </a:custGeom>
                <a:solidFill>
                  <a:srgbClr val="5FB7E1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D7CE6F7B-F312-40D5-8256-C7ACB3967256}"/>
                    </a:ext>
                  </a:extLst>
                </p:cNvPr>
                <p:cNvSpPr/>
                <p:nvPr/>
              </p:nvSpPr>
              <p:spPr>
                <a:xfrm>
                  <a:off x="641094" y="2913561"/>
                  <a:ext cx="326710" cy="322596"/>
                </a:xfrm>
                <a:custGeom>
                  <a:avLst/>
                  <a:gdLst>
                    <a:gd name="connsiteX0" fmla="*/ 326711 w 326710"/>
                    <a:gd name="connsiteY0" fmla="*/ 161298 h 322596"/>
                    <a:gd name="connsiteX1" fmla="*/ 163355 w 326710"/>
                    <a:gd name="connsiteY1" fmla="*/ 322596 h 322596"/>
                    <a:gd name="connsiteX2" fmla="*/ 0 w 326710"/>
                    <a:gd name="connsiteY2" fmla="*/ 161298 h 322596"/>
                    <a:gd name="connsiteX3" fmla="*/ 163355 w 326710"/>
                    <a:gd name="connsiteY3" fmla="*/ 0 h 322596"/>
                    <a:gd name="connsiteX4" fmla="*/ 326711 w 326710"/>
                    <a:gd name="connsiteY4" fmla="*/ 161298 h 322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6710" h="322596">
                      <a:moveTo>
                        <a:pt x="326711" y="161298"/>
                      </a:moveTo>
                      <a:cubicBezTo>
                        <a:pt x="326711" y="250382"/>
                        <a:pt x="253468" y="322596"/>
                        <a:pt x="163355" y="322596"/>
                      </a:cubicBezTo>
                      <a:cubicBezTo>
                        <a:pt x="73037" y="322596"/>
                        <a:pt x="0" y="250382"/>
                        <a:pt x="0" y="161298"/>
                      </a:cubicBezTo>
                      <a:cubicBezTo>
                        <a:pt x="0" y="72214"/>
                        <a:pt x="73037" y="0"/>
                        <a:pt x="163355" y="0"/>
                      </a:cubicBezTo>
                      <a:cubicBezTo>
                        <a:pt x="253468" y="0"/>
                        <a:pt x="326711" y="72214"/>
                        <a:pt x="326711" y="161298"/>
                      </a:cubicBezTo>
                    </a:path>
                  </a:pathLst>
                </a:custGeom>
                <a:solidFill>
                  <a:srgbClr val="FFFFF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D1B000-2117-4509-8BE3-A611B9F63B97}"/>
                  </a:ext>
                </a:extLst>
              </p:cNvPr>
              <p:cNvSpPr txBox="1"/>
              <p:nvPr/>
            </p:nvSpPr>
            <p:spPr>
              <a:xfrm>
                <a:off x="614197" y="2912400"/>
                <a:ext cx="366865" cy="31545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rgbClr val="5FB7E1"/>
                    </a:solidFill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rPr>
                  <a:t>1</a:t>
                </a:r>
                <a:endParaRPr lang="ko-KR" altLang="en-US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C7569DB-0939-43A9-82B6-E474D4A61533}"/>
                  </a:ext>
                </a:extLst>
              </p:cNvPr>
              <p:cNvSpPr txBox="1"/>
              <p:nvPr/>
            </p:nvSpPr>
            <p:spPr>
              <a:xfrm>
                <a:off x="1204201" y="2758592"/>
                <a:ext cx="2731184" cy="471703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marL="0" marR="0" indent="0" algn="just" fontAlgn="base" latinLnBrk="1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6040" algn="l"/>
                  </a:tabLst>
                </a:pPr>
                <a:r>
                  <a:rPr lang="ko-KR" altLang="en-US" sz="1600" b="1" kern="0" spc="-50" dirty="0">
                    <a:solidFill>
                      <a:srgbClr val="5FB7E1"/>
                    </a:solidFill>
                    <a:effectLst/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rPr>
                  <a:t>직장 내에서 상호 존중하기</a:t>
                </a: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85285A1-6678-4440-838F-B830A467DF44}"/>
                </a:ext>
              </a:extLst>
            </p:cNvPr>
            <p:cNvSpPr txBox="1"/>
            <p:nvPr/>
          </p:nvSpPr>
          <p:spPr>
            <a:xfrm>
              <a:off x="848576" y="2679376"/>
              <a:ext cx="7611585" cy="10146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사업주 및 동료 근로자는 평소에 상호 존중의 태도를 지녀야 함</a:t>
              </a:r>
              <a:endPara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본인도 직장 내 괴롭힘의 피해자 또는 가해자가 될 수 있다는 걸 인지하고</a:t>
              </a: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내에서 건강한 인간</a:t>
              </a: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관계를 만들고 증진하기 위해 노력하여야 함</a:t>
              </a:r>
            </a:p>
          </p:txBody>
        </p:sp>
        <p:pic>
          <p:nvPicPr>
            <p:cNvPr id="41" name="그래픽 40">
              <a:extLst>
                <a:ext uri="{FF2B5EF4-FFF2-40B4-BE49-F238E27FC236}">
                  <a16:creationId xmlns:a16="http://schemas.microsoft.com/office/drawing/2014/main" id="{46A81E3E-A001-49C9-9751-112B95E8F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9881" y="2774714"/>
              <a:ext cx="165600" cy="165600"/>
            </a:xfrm>
            <a:prstGeom prst="rect">
              <a:avLst/>
            </a:prstGeom>
          </p:spPr>
        </p:pic>
        <p:pic>
          <p:nvPicPr>
            <p:cNvPr id="42" name="그래픽 41">
              <a:extLst>
                <a:ext uri="{FF2B5EF4-FFF2-40B4-BE49-F238E27FC236}">
                  <a16:creationId xmlns:a16="http://schemas.microsoft.com/office/drawing/2014/main" id="{50187C0D-99E6-435F-BB0F-CDF9A4DB4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9881" y="3168373"/>
              <a:ext cx="165600" cy="165600"/>
            </a:xfrm>
            <a:prstGeom prst="rect">
              <a:avLst/>
            </a:prstGeom>
          </p:spPr>
        </p:pic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5D1C13FA-0108-4ECC-9358-17367D82F53F}"/>
                </a:ext>
              </a:extLst>
            </p:cNvPr>
            <p:cNvGrpSpPr/>
            <p:nvPr/>
          </p:nvGrpSpPr>
          <p:grpSpPr>
            <a:xfrm>
              <a:off x="602178" y="3944571"/>
              <a:ext cx="2736116" cy="388436"/>
              <a:chOff x="602177" y="2777591"/>
              <a:chExt cx="3505458" cy="497656"/>
            </a:xfrm>
          </p:grpSpPr>
          <p:grpSp>
            <p:nvGrpSpPr>
              <p:cNvPr id="44" name="그래픽 7">
                <a:extLst>
                  <a:ext uri="{FF2B5EF4-FFF2-40B4-BE49-F238E27FC236}">
                    <a16:creationId xmlns:a16="http://schemas.microsoft.com/office/drawing/2014/main" id="{82EF845D-9048-42A9-8822-DDF22521939D}"/>
                  </a:ext>
                </a:extLst>
              </p:cNvPr>
              <p:cNvGrpSpPr/>
              <p:nvPr/>
            </p:nvGrpSpPr>
            <p:grpSpPr>
              <a:xfrm>
                <a:off x="602177" y="2874677"/>
                <a:ext cx="3505458" cy="400570"/>
                <a:chOff x="602177" y="2874677"/>
                <a:chExt cx="3505458" cy="400570"/>
              </a:xfrm>
            </p:grpSpPr>
            <p:sp>
              <p:nvSpPr>
                <p:cNvPr id="47" name="자유형: 도형 46">
                  <a:extLst>
                    <a:ext uri="{FF2B5EF4-FFF2-40B4-BE49-F238E27FC236}">
                      <a16:creationId xmlns:a16="http://schemas.microsoft.com/office/drawing/2014/main" id="{8D4A969D-9408-448E-A3CD-F8D8764E2779}"/>
                    </a:ext>
                  </a:extLst>
                </p:cNvPr>
                <p:cNvSpPr/>
                <p:nvPr/>
              </p:nvSpPr>
              <p:spPr>
                <a:xfrm>
                  <a:off x="811650" y="2874677"/>
                  <a:ext cx="3294047" cy="400570"/>
                </a:xfrm>
                <a:custGeom>
                  <a:avLst/>
                  <a:gdLst>
                    <a:gd name="connsiteX0" fmla="*/ 961615 w 1164472"/>
                    <a:gd name="connsiteY0" fmla="*/ 400571 h 400570"/>
                    <a:gd name="connsiteX1" fmla="*/ 0 w 1164472"/>
                    <a:gd name="connsiteY1" fmla="*/ 400571 h 400570"/>
                    <a:gd name="connsiteX2" fmla="*/ 0 w 1164472"/>
                    <a:gd name="connsiteY2" fmla="*/ 0 h 400570"/>
                    <a:gd name="connsiteX3" fmla="*/ 961615 w 1164472"/>
                    <a:gd name="connsiteY3" fmla="*/ 0 h 400570"/>
                    <a:gd name="connsiteX4" fmla="*/ 1164472 w 1164472"/>
                    <a:gd name="connsiteY4" fmla="*/ 200182 h 400570"/>
                    <a:gd name="connsiteX5" fmla="*/ 961615 w 1164472"/>
                    <a:gd name="connsiteY5" fmla="*/ 400571 h 40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4472" h="400570">
                      <a:moveTo>
                        <a:pt x="961615" y="400571"/>
                      </a:moveTo>
                      <a:lnTo>
                        <a:pt x="0" y="400571"/>
                      </a:lnTo>
                      <a:lnTo>
                        <a:pt x="0" y="0"/>
                      </a:lnTo>
                      <a:lnTo>
                        <a:pt x="961615" y="0"/>
                      </a:lnTo>
                      <a:cubicBezTo>
                        <a:pt x="1073536" y="0"/>
                        <a:pt x="1164472" y="89701"/>
                        <a:pt x="1164472" y="200182"/>
                      </a:cubicBezTo>
                      <a:cubicBezTo>
                        <a:pt x="1164472" y="310869"/>
                        <a:pt x="1073536" y="400571"/>
                        <a:pt x="961615" y="400571"/>
                      </a:cubicBezTo>
                    </a:path>
                  </a:pathLst>
                </a:custGeom>
                <a:solidFill>
                  <a:srgbClr val="E5F8F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rgbClr val="64BBBA"/>
                    </a:solidFill>
                  </a:endParaRPr>
                </a:p>
              </p:txBody>
            </p:sp>
            <p:sp>
              <p:nvSpPr>
                <p:cNvPr id="48" name="자유형: 도형 47">
                  <a:extLst>
                    <a:ext uri="{FF2B5EF4-FFF2-40B4-BE49-F238E27FC236}">
                      <a16:creationId xmlns:a16="http://schemas.microsoft.com/office/drawing/2014/main" id="{2ED8339C-A544-43B9-9BB6-85DAC830E525}"/>
                    </a:ext>
                  </a:extLst>
                </p:cNvPr>
                <p:cNvSpPr/>
                <p:nvPr/>
              </p:nvSpPr>
              <p:spPr>
                <a:xfrm>
                  <a:off x="2943163" y="2874677"/>
                  <a:ext cx="1164472" cy="400570"/>
                </a:xfrm>
                <a:custGeom>
                  <a:avLst/>
                  <a:gdLst>
                    <a:gd name="connsiteX0" fmla="*/ 961615 w 1164472"/>
                    <a:gd name="connsiteY0" fmla="*/ 400571 h 400570"/>
                    <a:gd name="connsiteX1" fmla="*/ 0 w 1164472"/>
                    <a:gd name="connsiteY1" fmla="*/ 400571 h 400570"/>
                    <a:gd name="connsiteX2" fmla="*/ 0 w 1164472"/>
                    <a:gd name="connsiteY2" fmla="*/ 0 h 400570"/>
                    <a:gd name="connsiteX3" fmla="*/ 961615 w 1164472"/>
                    <a:gd name="connsiteY3" fmla="*/ 0 h 400570"/>
                    <a:gd name="connsiteX4" fmla="*/ 1164472 w 1164472"/>
                    <a:gd name="connsiteY4" fmla="*/ 200182 h 400570"/>
                    <a:gd name="connsiteX5" fmla="*/ 961615 w 1164472"/>
                    <a:gd name="connsiteY5" fmla="*/ 400571 h 40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4472" h="400570">
                      <a:moveTo>
                        <a:pt x="961615" y="400571"/>
                      </a:moveTo>
                      <a:lnTo>
                        <a:pt x="0" y="400571"/>
                      </a:lnTo>
                      <a:lnTo>
                        <a:pt x="0" y="0"/>
                      </a:lnTo>
                      <a:lnTo>
                        <a:pt x="961615" y="0"/>
                      </a:lnTo>
                      <a:cubicBezTo>
                        <a:pt x="1073536" y="0"/>
                        <a:pt x="1164472" y="89701"/>
                        <a:pt x="1164472" y="200182"/>
                      </a:cubicBezTo>
                      <a:cubicBezTo>
                        <a:pt x="1164472" y="310869"/>
                        <a:pt x="1073536" y="400571"/>
                        <a:pt x="961615" y="400571"/>
                      </a:cubicBezTo>
                    </a:path>
                  </a:pathLst>
                </a:custGeom>
                <a:solidFill>
                  <a:srgbClr val="E5F8F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>
                    <a:solidFill>
                      <a:srgbClr val="64BBBA"/>
                    </a:solidFill>
                  </a:endParaRPr>
                </a:p>
              </p:txBody>
            </p:sp>
            <p:sp>
              <p:nvSpPr>
                <p:cNvPr id="49" name="자유형: 도형 48">
                  <a:extLst>
                    <a:ext uri="{FF2B5EF4-FFF2-40B4-BE49-F238E27FC236}">
                      <a16:creationId xmlns:a16="http://schemas.microsoft.com/office/drawing/2014/main" id="{F08BD58B-DF09-4903-9094-045B3189EAD1}"/>
                    </a:ext>
                  </a:extLst>
                </p:cNvPr>
                <p:cNvSpPr/>
                <p:nvPr/>
              </p:nvSpPr>
              <p:spPr>
                <a:xfrm>
                  <a:off x="602177" y="2874677"/>
                  <a:ext cx="506557" cy="400364"/>
                </a:xfrm>
                <a:custGeom>
                  <a:avLst/>
                  <a:gdLst>
                    <a:gd name="connsiteX0" fmla="*/ 466850 w 506557"/>
                    <a:gd name="connsiteY0" fmla="*/ 160887 h 400364"/>
                    <a:gd name="connsiteX1" fmla="*/ 466850 w 506557"/>
                    <a:gd name="connsiteY1" fmla="*/ 160887 h 400364"/>
                    <a:gd name="connsiteX2" fmla="*/ 445454 w 506557"/>
                    <a:gd name="connsiteY2" fmla="*/ 139696 h 400364"/>
                    <a:gd name="connsiteX3" fmla="*/ 445454 w 506557"/>
                    <a:gd name="connsiteY3" fmla="*/ 0 h 400364"/>
                    <a:gd name="connsiteX4" fmla="*/ 206799 w 506557"/>
                    <a:gd name="connsiteY4" fmla="*/ 0 h 400364"/>
                    <a:gd name="connsiteX5" fmla="*/ 33 w 506557"/>
                    <a:gd name="connsiteY5" fmla="*/ 204091 h 400364"/>
                    <a:gd name="connsiteX6" fmla="*/ 202890 w 506557"/>
                    <a:gd name="connsiteY6" fmla="*/ 400365 h 400364"/>
                    <a:gd name="connsiteX7" fmla="*/ 445454 w 506557"/>
                    <a:gd name="connsiteY7" fmla="*/ 400365 h 400364"/>
                    <a:gd name="connsiteX8" fmla="*/ 445454 w 506557"/>
                    <a:gd name="connsiteY8" fmla="*/ 260464 h 400364"/>
                    <a:gd name="connsiteX9" fmla="*/ 466850 w 506557"/>
                    <a:gd name="connsiteY9" fmla="*/ 239273 h 400364"/>
                    <a:gd name="connsiteX10" fmla="*/ 506558 w 506557"/>
                    <a:gd name="connsiteY10" fmla="*/ 199977 h 400364"/>
                    <a:gd name="connsiteX11" fmla="*/ 466850 w 506557"/>
                    <a:gd name="connsiteY11" fmla="*/ 160887 h 400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06557" h="400364">
                      <a:moveTo>
                        <a:pt x="466850" y="160887"/>
                      </a:moveTo>
                      <a:lnTo>
                        <a:pt x="466850" y="160887"/>
                      </a:lnTo>
                      <a:cubicBezTo>
                        <a:pt x="454918" y="160887"/>
                        <a:pt x="445454" y="151423"/>
                        <a:pt x="445454" y="139696"/>
                      </a:cubicBezTo>
                      <a:lnTo>
                        <a:pt x="445454" y="0"/>
                      </a:lnTo>
                      <a:lnTo>
                        <a:pt x="206799" y="0"/>
                      </a:lnTo>
                      <a:cubicBezTo>
                        <a:pt x="93026" y="0"/>
                        <a:pt x="-2025" y="91965"/>
                        <a:pt x="33" y="204091"/>
                      </a:cubicBezTo>
                      <a:cubicBezTo>
                        <a:pt x="2090" y="312927"/>
                        <a:pt x="92203" y="400365"/>
                        <a:pt x="202890" y="400365"/>
                      </a:cubicBezTo>
                      <a:lnTo>
                        <a:pt x="445454" y="400365"/>
                      </a:lnTo>
                      <a:lnTo>
                        <a:pt x="445454" y="260464"/>
                      </a:lnTo>
                      <a:cubicBezTo>
                        <a:pt x="445454" y="248736"/>
                        <a:pt x="455123" y="239273"/>
                        <a:pt x="466850" y="239273"/>
                      </a:cubicBezTo>
                      <a:cubicBezTo>
                        <a:pt x="488864" y="239273"/>
                        <a:pt x="506558" y="221785"/>
                        <a:pt x="506558" y="199977"/>
                      </a:cubicBezTo>
                      <a:cubicBezTo>
                        <a:pt x="506558" y="178169"/>
                        <a:pt x="488864" y="160887"/>
                        <a:pt x="466850" y="160887"/>
                      </a:cubicBezTo>
                    </a:path>
                  </a:pathLst>
                </a:custGeom>
                <a:solidFill>
                  <a:srgbClr val="5FB7E1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50" name="자유형: 도형 49">
                  <a:extLst>
                    <a:ext uri="{FF2B5EF4-FFF2-40B4-BE49-F238E27FC236}">
                      <a16:creationId xmlns:a16="http://schemas.microsoft.com/office/drawing/2014/main" id="{B66F9D9B-AB9E-410A-B9AA-AB56F5930D74}"/>
                    </a:ext>
                  </a:extLst>
                </p:cNvPr>
                <p:cNvSpPr/>
                <p:nvPr/>
              </p:nvSpPr>
              <p:spPr>
                <a:xfrm>
                  <a:off x="641094" y="2913561"/>
                  <a:ext cx="326710" cy="322596"/>
                </a:xfrm>
                <a:custGeom>
                  <a:avLst/>
                  <a:gdLst>
                    <a:gd name="connsiteX0" fmla="*/ 326711 w 326710"/>
                    <a:gd name="connsiteY0" fmla="*/ 161298 h 322596"/>
                    <a:gd name="connsiteX1" fmla="*/ 163355 w 326710"/>
                    <a:gd name="connsiteY1" fmla="*/ 322596 h 322596"/>
                    <a:gd name="connsiteX2" fmla="*/ 0 w 326710"/>
                    <a:gd name="connsiteY2" fmla="*/ 161298 h 322596"/>
                    <a:gd name="connsiteX3" fmla="*/ 163355 w 326710"/>
                    <a:gd name="connsiteY3" fmla="*/ 0 h 322596"/>
                    <a:gd name="connsiteX4" fmla="*/ 326711 w 326710"/>
                    <a:gd name="connsiteY4" fmla="*/ 161298 h 322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6710" h="322596">
                      <a:moveTo>
                        <a:pt x="326711" y="161298"/>
                      </a:moveTo>
                      <a:cubicBezTo>
                        <a:pt x="326711" y="250382"/>
                        <a:pt x="253468" y="322596"/>
                        <a:pt x="163355" y="322596"/>
                      </a:cubicBezTo>
                      <a:cubicBezTo>
                        <a:pt x="73037" y="322596"/>
                        <a:pt x="0" y="250382"/>
                        <a:pt x="0" y="161298"/>
                      </a:cubicBezTo>
                      <a:cubicBezTo>
                        <a:pt x="0" y="72214"/>
                        <a:pt x="73037" y="0"/>
                        <a:pt x="163355" y="0"/>
                      </a:cubicBezTo>
                      <a:cubicBezTo>
                        <a:pt x="253468" y="0"/>
                        <a:pt x="326711" y="72214"/>
                        <a:pt x="326711" y="161298"/>
                      </a:cubicBezTo>
                    </a:path>
                  </a:pathLst>
                </a:custGeom>
                <a:solidFill>
                  <a:srgbClr val="FFFFFF"/>
                </a:solidFill>
                <a:ln w="20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F69DB3F-F126-4903-BEB2-6A081E173E82}"/>
                  </a:ext>
                </a:extLst>
              </p:cNvPr>
              <p:cNvSpPr txBox="1"/>
              <p:nvPr/>
            </p:nvSpPr>
            <p:spPr>
              <a:xfrm>
                <a:off x="614197" y="2912400"/>
                <a:ext cx="366865" cy="31545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rgbClr val="5FB7E1"/>
                    </a:solidFill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rPr>
                  <a:t>2</a:t>
                </a:r>
                <a:endParaRPr lang="ko-KR" altLang="en-US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E030F83-5ABA-4EA9-97EB-9805238D34C8}"/>
                  </a:ext>
                </a:extLst>
              </p:cNvPr>
              <p:cNvSpPr txBox="1"/>
              <p:nvPr/>
            </p:nvSpPr>
            <p:spPr>
              <a:xfrm>
                <a:off x="1204201" y="2777591"/>
                <a:ext cx="2901497" cy="45026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marL="0" marR="0" indent="0" algn="just" fontAlgn="base" latinLnBrk="1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ko-KR" altLang="en-US" sz="1600" b="1" kern="0" spc="0" dirty="0">
                    <a:solidFill>
                      <a:srgbClr val="5FB7E1"/>
                    </a:solidFill>
                    <a:effectLst/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rPr>
                  <a:t>상대방 이해하고 공감하기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5E5E5E7-E6CC-45E6-ABF5-495E3ADECD0D}"/>
                </a:ext>
              </a:extLst>
            </p:cNvPr>
            <p:cNvSpPr txBox="1"/>
            <p:nvPr/>
          </p:nvSpPr>
          <p:spPr>
            <a:xfrm>
              <a:off x="848576" y="4438425"/>
              <a:ext cx="7611585" cy="1737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괴롭힘에 대한 문제 발생 시 상대방을 이해하고 공감하여야 함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피해자의 직장 내 괴롭힘으로 인한 호소를 인정하고</a:t>
              </a:r>
              <a:r>
                <a:rPr lang="en-US" altLang="ko-KR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피해자가 더 이상의 피해를 입지 않도록 피해자의</a:t>
              </a:r>
              <a:r>
                <a:rPr lang="en-US" altLang="ko-KR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입장에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서서 이해하고 인식하도록 노력하여야 함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개개인의 성향이나 특성이 다름을 인정하고</a:t>
              </a:r>
              <a:r>
                <a:rPr lang="en-US" altLang="ko-KR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다름에서 오는 서로 간의 갈등이나 차이를 중재하거나 조율</a:t>
              </a:r>
              <a:r>
                <a:rPr lang="en-US" altLang="ko-KR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하기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위해 노력하여야 함</a:t>
              </a:r>
            </a:p>
          </p:txBody>
        </p:sp>
        <p:pic>
          <p:nvPicPr>
            <p:cNvPr id="52" name="그래픽 51">
              <a:extLst>
                <a:ext uri="{FF2B5EF4-FFF2-40B4-BE49-F238E27FC236}">
                  <a16:creationId xmlns:a16="http://schemas.microsoft.com/office/drawing/2014/main" id="{668B0BB2-8A5A-468A-AF39-B41330AD5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9881" y="4533763"/>
              <a:ext cx="165600" cy="165600"/>
            </a:xfrm>
            <a:prstGeom prst="rect">
              <a:avLst/>
            </a:prstGeom>
          </p:spPr>
        </p:pic>
        <p:pic>
          <p:nvPicPr>
            <p:cNvPr id="53" name="그래픽 52">
              <a:extLst>
                <a:ext uri="{FF2B5EF4-FFF2-40B4-BE49-F238E27FC236}">
                  <a16:creationId xmlns:a16="http://schemas.microsoft.com/office/drawing/2014/main" id="{5CB817FC-1FA2-40DE-BECC-8C38EC0E9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9881" y="4919915"/>
              <a:ext cx="165600" cy="165600"/>
            </a:xfrm>
            <a:prstGeom prst="rect">
              <a:avLst/>
            </a:prstGeom>
          </p:spPr>
        </p:pic>
        <p:pic>
          <p:nvPicPr>
            <p:cNvPr id="54" name="그래픽 53">
              <a:extLst>
                <a:ext uri="{FF2B5EF4-FFF2-40B4-BE49-F238E27FC236}">
                  <a16:creationId xmlns:a16="http://schemas.microsoft.com/office/drawing/2014/main" id="{DDA87A37-C08F-4675-A6AB-1C17CC5D4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9881" y="5606274"/>
              <a:ext cx="165600" cy="165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97793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F0CAEBD6-477F-4F2C-A17F-98DEE58E4180}"/>
              </a:ext>
            </a:extLst>
          </p:cNvPr>
          <p:cNvSpPr/>
          <p:nvPr/>
        </p:nvSpPr>
        <p:spPr>
          <a:xfrm>
            <a:off x="641936" y="2911343"/>
            <a:ext cx="7873571" cy="3199850"/>
          </a:xfrm>
          <a:custGeom>
            <a:avLst/>
            <a:gdLst>
              <a:gd name="connsiteX0" fmla="*/ 152325 w 7873571"/>
              <a:gd name="connsiteY0" fmla="*/ 0 h 3076957"/>
              <a:gd name="connsiteX1" fmla="*/ 0 w 7873571"/>
              <a:gd name="connsiteY1" fmla="*/ 152325 h 3076957"/>
              <a:gd name="connsiteX2" fmla="*/ 0 w 7873571"/>
              <a:gd name="connsiteY2" fmla="*/ 2924633 h 3076957"/>
              <a:gd name="connsiteX3" fmla="*/ 152325 w 7873571"/>
              <a:gd name="connsiteY3" fmla="*/ 3076958 h 3076957"/>
              <a:gd name="connsiteX4" fmla="*/ 7721247 w 7873571"/>
              <a:gd name="connsiteY4" fmla="*/ 3076958 h 3076957"/>
              <a:gd name="connsiteX5" fmla="*/ 7873571 w 7873571"/>
              <a:gd name="connsiteY5" fmla="*/ 2924633 h 3076957"/>
              <a:gd name="connsiteX6" fmla="*/ 7873571 w 7873571"/>
              <a:gd name="connsiteY6" fmla="*/ 152325 h 3076957"/>
              <a:gd name="connsiteX7" fmla="*/ 7721247 w 7873571"/>
              <a:gd name="connsiteY7" fmla="*/ 0 h 3076957"/>
              <a:gd name="connsiteX8" fmla="*/ 152325 w 7873571"/>
              <a:gd name="connsiteY8" fmla="*/ 0 h 307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73571" h="3076957">
                <a:moveTo>
                  <a:pt x="152325" y="0"/>
                </a:moveTo>
                <a:cubicBezTo>
                  <a:pt x="68277" y="0"/>
                  <a:pt x="0" y="68277"/>
                  <a:pt x="0" y="152325"/>
                </a:cubicBezTo>
                <a:lnTo>
                  <a:pt x="0" y="2924633"/>
                </a:lnTo>
                <a:cubicBezTo>
                  <a:pt x="0" y="3008860"/>
                  <a:pt x="68277" y="3076958"/>
                  <a:pt x="152325" y="3076958"/>
                </a:cubicBezTo>
                <a:lnTo>
                  <a:pt x="7721247" y="3076958"/>
                </a:lnTo>
                <a:cubicBezTo>
                  <a:pt x="7805474" y="3076958"/>
                  <a:pt x="7873571" y="3008681"/>
                  <a:pt x="7873571" y="2924633"/>
                </a:cubicBezTo>
                <a:lnTo>
                  <a:pt x="7873571" y="152325"/>
                </a:lnTo>
                <a:cubicBezTo>
                  <a:pt x="7873571" y="68098"/>
                  <a:pt x="7805294" y="0"/>
                  <a:pt x="7721247" y="0"/>
                </a:cubicBezTo>
                <a:lnTo>
                  <a:pt x="152325" y="0"/>
                </a:lnTo>
                <a:close/>
              </a:path>
            </a:pathLst>
          </a:custGeom>
          <a:solidFill>
            <a:srgbClr val="EFFCFF"/>
          </a:solidFill>
          <a:ln w="179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rgbClr val="D9F5FF"/>
              </a:solidFill>
            </a:endParaRPr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AE26AA71-3259-4070-B577-8270033B03BA}"/>
              </a:ext>
            </a:extLst>
          </p:cNvPr>
          <p:cNvSpPr/>
          <p:nvPr/>
        </p:nvSpPr>
        <p:spPr>
          <a:xfrm>
            <a:off x="2600710" y="3135786"/>
            <a:ext cx="45719" cy="2735571"/>
          </a:xfrm>
          <a:custGeom>
            <a:avLst/>
            <a:gdLst>
              <a:gd name="connsiteX0" fmla="*/ 0 w 101609"/>
              <a:gd name="connsiteY0" fmla="*/ 0 h 2772487"/>
              <a:gd name="connsiteX1" fmla="*/ 0 w 101609"/>
              <a:gd name="connsiteY1" fmla="*/ 525968 h 2772487"/>
              <a:gd name="connsiteX2" fmla="*/ 101610 w 101609"/>
              <a:gd name="connsiteY2" fmla="*/ 629370 h 2772487"/>
              <a:gd name="connsiteX3" fmla="*/ 0 w 101609"/>
              <a:gd name="connsiteY3" fmla="*/ 729008 h 2772487"/>
              <a:gd name="connsiteX4" fmla="*/ 0 w 101609"/>
              <a:gd name="connsiteY4" fmla="*/ 2772488 h 2772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9" h="2772487">
                <a:moveTo>
                  <a:pt x="0" y="0"/>
                </a:moveTo>
                <a:lnTo>
                  <a:pt x="0" y="525968"/>
                </a:lnTo>
                <a:lnTo>
                  <a:pt x="101610" y="629370"/>
                </a:lnTo>
                <a:lnTo>
                  <a:pt x="0" y="729008"/>
                </a:lnTo>
                <a:lnTo>
                  <a:pt x="0" y="2772488"/>
                </a:lnTo>
              </a:path>
            </a:pathLst>
          </a:custGeom>
          <a:noFill/>
          <a:ln w="12530" cap="flat">
            <a:solidFill>
              <a:srgbClr val="1B7FBE"/>
            </a:solidFill>
            <a:prstDash val="solid"/>
            <a:round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AE46723-07BF-4E0B-88FF-52F9B00E3E9B}"/>
              </a:ext>
            </a:extLst>
          </p:cNvPr>
          <p:cNvSpPr txBox="1"/>
          <p:nvPr/>
        </p:nvSpPr>
        <p:spPr>
          <a:xfrm>
            <a:off x="927461" y="3117440"/>
            <a:ext cx="1480098" cy="116397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indent="0" fontAlgn="base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6195CB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괴롭힘을 예방하기 위해서 근로자가 지켜야 할 내용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0E0A2E6-E530-488D-8191-6B44D8878DA7}"/>
              </a:ext>
            </a:extLst>
          </p:cNvPr>
          <p:cNvSpPr txBox="1"/>
          <p:nvPr/>
        </p:nvSpPr>
        <p:spPr>
          <a:xfrm>
            <a:off x="2846680" y="3037462"/>
            <a:ext cx="5505473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말이나 행동을 할 때 명확하게 </a:t>
            </a:r>
            <a:r>
              <a:rPr lang="ko-KR" altLang="en-US" sz="1400" kern="0" spc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의사소통한다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. 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R="0" lvl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존중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존엄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동료애 및 친절로 서로 대한다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. 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R="0" lvl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개인적인 말과 행동이 다른 사람들에게 어떤 영향을 미치는지 생각한다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. 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R="0" lvl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다른 사람에 대한 험담과 근거 없는 소문을 퍼뜨리지 않는다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. 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R="0" lvl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말이나 행동을 할 때 추측이 아닌 사실을 기반으로 한다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. 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R="0" lvl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책임감 있게 행동하도록 노력한다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. 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R="0" lvl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권력의 남용은 절대 용인될 수 없다는 것을 인식한다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. 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R="0" lvl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용건이 있을 때는 다른 사람에게 말하지 않고 당사자에게 직접 말한다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. 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R="0" lvl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다른 사람의 관점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견해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경험 및 생각에 대해 열린 태도를 갖는다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. 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spc="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DA71AC85-738D-4517-9EB8-31292BCFE3F3}"/>
              </a:ext>
            </a:extLst>
          </p:cNvPr>
          <p:cNvGrpSpPr/>
          <p:nvPr/>
        </p:nvGrpSpPr>
        <p:grpSpPr>
          <a:xfrm>
            <a:off x="602178" y="1196336"/>
            <a:ext cx="5802032" cy="404549"/>
            <a:chOff x="602177" y="2756947"/>
            <a:chExt cx="7433451" cy="518300"/>
          </a:xfrm>
        </p:grpSpPr>
        <p:grpSp>
          <p:nvGrpSpPr>
            <p:cNvPr id="10" name="그래픽 7">
              <a:extLst>
                <a:ext uri="{FF2B5EF4-FFF2-40B4-BE49-F238E27FC236}">
                  <a16:creationId xmlns:a16="http://schemas.microsoft.com/office/drawing/2014/main" id="{F5A4E36C-8508-442B-926D-B5D33E3D4360}"/>
                </a:ext>
              </a:extLst>
            </p:cNvPr>
            <p:cNvGrpSpPr/>
            <p:nvPr/>
          </p:nvGrpSpPr>
          <p:grpSpPr>
            <a:xfrm>
              <a:off x="602177" y="2874677"/>
              <a:ext cx="7433451" cy="400570"/>
              <a:chOff x="602177" y="2874677"/>
              <a:chExt cx="7433451" cy="400570"/>
            </a:xfrm>
          </p:grpSpPr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1E99A8BE-FB54-42E8-8DE3-874F4BA2AFFB}"/>
                  </a:ext>
                </a:extLst>
              </p:cNvPr>
              <p:cNvSpPr/>
              <p:nvPr/>
            </p:nvSpPr>
            <p:spPr>
              <a:xfrm>
                <a:off x="811650" y="2874677"/>
                <a:ext cx="6906201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9ABAE60E-B1C6-4CB9-BDE7-E4AB7DB9EA92}"/>
                  </a:ext>
                </a:extLst>
              </p:cNvPr>
              <p:cNvSpPr/>
              <p:nvPr/>
            </p:nvSpPr>
            <p:spPr>
              <a:xfrm>
                <a:off x="6871157" y="2874677"/>
                <a:ext cx="1164471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85319F2A-9EC2-4062-8B5A-8A72334C77BB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664C81BA-C83E-4DCB-88C9-BFCDBD96A372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87CC04-958D-454A-AA21-D4F837B1C8AA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3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71E563F-E29F-4F87-9230-C7060C31BCA0}"/>
                </a:ext>
              </a:extLst>
            </p:cNvPr>
            <p:cNvSpPr txBox="1"/>
            <p:nvPr/>
          </p:nvSpPr>
          <p:spPr>
            <a:xfrm>
              <a:off x="1204201" y="2756947"/>
              <a:ext cx="6711103" cy="47498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사업주와 함께 주기적으로 직장 내 괴롭힘에 대해 점검</a:t>
              </a:r>
              <a:r>
                <a:rPr lang="en-US" altLang="ko-KR" sz="1600" b="1" kern="0" spc="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 · </a:t>
              </a: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관리하기</a:t>
              </a:r>
            </a:p>
          </p:txBody>
        </p:sp>
      </p:grp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7FF4938-C6F2-4CAD-B2AE-04DD3F8810E7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673F6CF-FFCA-4148-8D24-81414B0AF194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55D772BB-33AA-447A-8CF8-68D3CDA3F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F547753-1BBF-4529-85FF-F4E877A3ABA0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D2D725-9BB7-45FD-987B-475975817CE0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5F92D49E-4BC5-44AA-ABE2-78F1D0C8B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6E26BDE-826A-41CA-93CC-2B394D97396D}"/>
              </a:ext>
            </a:extLst>
          </p:cNvPr>
          <p:cNvSpPr txBox="1"/>
          <p:nvPr/>
        </p:nvSpPr>
        <p:spPr>
          <a:xfrm>
            <a:off x="848576" y="1691489"/>
            <a:ext cx="7611585" cy="2938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사업주가 실시하는 직장 내 괴롭힘의 주기적인 점검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·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관리에 적극적으로 협조하고 참여하여야 함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7C467EB9-B372-48D9-8955-62F066C020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1786827"/>
            <a:ext cx="165600" cy="165600"/>
          </a:xfrm>
          <a:prstGeom prst="rect">
            <a:avLst/>
          </a:prstGeom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871E9B29-DE48-4DBE-8967-4CF8482E7718}"/>
              </a:ext>
            </a:extLst>
          </p:cNvPr>
          <p:cNvGrpSpPr/>
          <p:nvPr/>
        </p:nvGrpSpPr>
        <p:grpSpPr>
          <a:xfrm>
            <a:off x="611560" y="2300304"/>
            <a:ext cx="4329862" cy="388436"/>
            <a:chOff x="602177" y="2777591"/>
            <a:chExt cx="5547334" cy="497656"/>
          </a:xfrm>
        </p:grpSpPr>
        <p:grpSp>
          <p:nvGrpSpPr>
            <p:cNvPr id="27" name="그래픽 7">
              <a:extLst>
                <a:ext uri="{FF2B5EF4-FFF2-40B4-BE49-F238E27FC236}">
                  <a16:creationId xmlns:a16="http://schemas.microsoft.com/office/drawing/2014/main" id="{9B32CCB0-2AD3-4A6C-B289-52D32BC1DEB6}"/>
                </a:ext>
              </a:extLst>
            </p:cNvPr>
            <p:cNvGrpSpPr/>
            <p:nvPr/>
          </p:nvGrpSpPr>
          <p:grpSpPr>
            <a:xfrm>
              <a:off x="602177" y="2874677"/>
              <a:ext cx="5148689" cy="400570"/>
              <a:chOff x="602177" y="2874677"/>
              <a:chExt cx="5148689" cy="400570"/>
            </a:xfrm>
          </p:grpSpPr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9E896EC0-AE01-436E-A976-BF255056B3F3}"/>
                  </a:ext>
                </a:extLst>
              </p:cNvPr>
              <p:cNvSpPr/>
              <p:nvPr/>
            </p:nvSpPr>
            <p:spPr>
              <a:xfrm>
                <a:off x="811650" y="2874677"/>
                <a:ext cx="4599819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7235E060-CF03-405D-9DAB-6338F36FE6C1}"/>
                  </a:ext>
                </a:extLst>
              </p:cNvPr>
              <p:cNvSpPr/>
              <p:nvPr/>
            </p:nvSpPr>
            <p:spPr>
              <a:xfrm>
                <a:off x="4586394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2FD4ECDF-CEFF-4C05-944A-9B037B0C6FEB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6807FA71-D942-48B0-BD92-8E025E5D01D4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1DFC5A1-F50F-4BEF-98A3-6DE21709DB1E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4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12857AF-35B7-4701-8EEE-9FE58DB92AE6}"/>
                </a:ext>
              </a:extLst>
            </p:cNvPr>
            <p:cNvSpPr txBox="1"/>
            <p:nvPr/>
          </p:nvSpPr>
          <p:spPr>
            <a:xfrm>
              <a:off x="1204201" y="2777591"/>
              <a:ext cx="4945310" cy="450261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근로자가 지켜야 할 내용에 대해 준수하기</a:t>
              </a:r>
              <a:endParaRPr lang="ko-KR" altLang="en-US" sz="1600" b="1" kern="0" spc="0" dirty="0">
                <a:solidFill>
                  <a:srgbClr val="5FB7E1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66757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52">
            <a:extLst>
              <a:ext uri="{FF2B5EF4-FFF2-40B4-BE49-F238E27FC236}">
                <a16:creationId xmlns:a16="http://schemas.microsoft.com/office/drawing/2014/main" id="{495047A9-638E-43E7-9B55-9D2C9788EA2C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9404C118-CA9C-4E83-82D7-53E23D28B657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55" name="그래픽 54">
            <a:extLst>
              <a:ext uri="{FF2B5EF4-FFF2-40B4-BE49-F238E27FC236}">
                <a16:creationId xmlns:a16="http://schemas.microsoft.com/office/drawing/2014/main" id="{36486289-D7B7-4302-832C-C02A2A8CA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B8B0A9BA-113D-41F8-BAD7-E2B948ABD1C3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EF90368-F1EC-48BF-931B-30524BF02237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58" name="그래픽 57">
            <a:extLst>
              <a:ext uri="{FF2B5EF4-FFF2-40B4-BE49-F238E27FC236}">
                <a16:creationId xmlns:a16="http://schemas.microsoft.com/office/drawing/2014/main" id="{D84BF07E-8DC2-4060-BF96-3C158B9D0F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38" name="그래픽 44">
            <a:extLst>
              <a:ext uri="{FF2B5EF4-FFF2-40B4-BE49-F238E27FC236}">
                <a16:creationId xmlns:a16="http://schemas.microsoft.com/office/drawing/2014/main" id="{39FA9EBD-C894-4645-AAD2-024FC2B61242}"/>
              </a:ext>
            </a:extLst>
          </p:cNvPr>
          <p:cNvGrpSpPr/>
          <p:nvPr/>
        </p:nvGrpSpPr>
        <p:grpSpPr>
          <a:xfrm>
            <a:off x="539552" y="1303200"/>
            <a:ext cx="2342776" cy="615935"/>
            <a:chOff x="576559" y="1267231"/>
            <a:chExt cx="2855904" cy="750841"/>
          </a:xfrm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18C90F0-F3B5-4EFC-9265-707C1E83C176}"/>
                </a:ext>
              </a:extLst>
            </p:cNvPr>
            <p:cNvSpPr/>
            <p:nvPr/>
          </p:nvSpPr>
          <p:spPr>
            <a:xfrm>
              <a:off x="680886" y="1267231"/>
              <a:ext cx="1739045" cy="672415"/>
            </a:xfrm>
            <a:custGeom>
              <a:avLst/>
              <a:gdLst>
                <a:gd name="connsiteX0" fmla="*/ 0 w 2735871"/>
                <a:gd name="connsiteY0" fmla="*/ 0 h 672415"/>
                <a:gd name="connsiteX1" fmla="*/ 2735871 w 2735871"/>
                <a:gd name="connsiteY1" fmla="*/ 0 h 672415"/>
                <a:gd name="connsiteX2" fmla="*/ 2735871 w 2735871"/>
                <a:gd name="connsiteY2" fmla="*/ 672416 h 672415"/>
                <a:gd name="connsiteX3" fmla="*/ 0 w 2735871"/>
                <a:gd name="connsiteY3" fmla="*/ 672416 h 6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35871" h="672415">
                  <a:moveTo>
                    <a:pt x="0" y="0"/>
                  </a:moveTo>
                  <a:lnTo>
                    <a:pt x="2735871" y="0"/>
                  </a:lnTo>
                  <a:lnTo>
                    <a:pt x="2735871" y="672416"/>
                  </a:lnTo>
                  <a:lnTo>
                    <a:pt x="0" y="672416"/>
                  </a:lnTo>
                  <a:close/>
                </a:path>
              </a:pathLst>
            </a:custGeom>
            <a:solidFill>
              <a:srgbClr val="EFEFE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EEDABA0-4094-476B-B02C-5B7A7BF1C83A}"/>
                </a:ext>
              </a:extLst>
            </p:cNvPr>
            <p:cNvSpPr/>
            <p:nvPr/>
          </p:nvSpPr>
          <p:spPr>
            <a:xfrm>
              <a:off x="689931" y="1268206"/>
              <a:ext cx="2742532" cy="671440"/>
            </a:xfrm>
            <a:custGeom>
              <a:avLst/>
              <a:gdLst>
                <a:gd name="connsiteX0" fmla="*/ 2735871 w 2735871"/>
                <a:gd name="connsiteY0" fmla="*/ 553377 h 672415"/>
                <a:gd name="connsiteX1" fmla="*/ 2616833 w 2735871"/>
                <a:gd name="connsiteY1" fmla="*/ 672416 h 672415"/>
                <a:gd name="connsiteX2" fmla="*/ 119039 w 2735871"/>
                <a:gd name="connsiteY2" fmla="*/ 672416 h 672415"/>
                <a:gd name="connsiteX3" fmla="*/ 0 w 2735871"/>
                <a:gd name="connsiteY3" fmla="*/ 553377 h 672415"/>
                <a:gd name="connsiteX4" fmla="*/ 0 w 2735871"/>
                <a:gd name="connsiteY4" fmla="*/ 119039 h 672415"/>
                <a:gd name="connsiteX5" fmla="*/ 119039 w 2735871"/>
                <a:gd name="connsiteY5" fmla="*/ 0 h 672415"/>
                <a:gd name="connsiteX6" fmla="*/ 2616784 w 2735871"/>
                <a:gd name="connsiteY6" fmla="*/ 0 h 672415"/>
                <a:gd name="connsiteX7" fmla="*/ 2735823 w 2735871"/>
                <a:gd name="connsiteY7" fmla="*/ 119039 h 672415"/>
                <a:gd name="connsiteX8" fmla="*/ 2735823 w 2735871"/>
                <a:gd name="connsiteY8" fmla="*/ 553377 h 6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5871" h="672415">
                  <a:moveTo>
                    <a:pt x="2735871" y="553377"/>
                  </a:moveTo>
                  <a:cubicBezTo>
                    <a:pt x="2735871" y="618877"/>
                    <a:pt x="2682284" y="672416"/>
                    <a:pt x="2616833" y="672416"/>
                  </a:cubicBezTo>
                  <a:lnTo>
                    <a:pt x="119039" y="672416"/>
                  </a:lnTo>
                  <a:cubicBezTo>
                    <a:pt x="53539" y="672416"/>
                    <a:pt x="0" y="618829"/>
                    <a:pt x="0" y="553377"/>
                  </a:cubicBezTo>
                  <a:lnTo>
                    <a:pt x="0" y="119039"/>
                  </a:lnTo>
                  <a:cubicBezTo>
                    <a:pt x="0" y="53587"/>
                    <a:pt x="53587" y="0"/>
                    <a:pt x="119039" y="0"/>
                  </a:cubicBezTo>
                  <a:lnTo>
                    <a:pt x="2616784" y="0"/>
                  </a:lnTo>
                  <a:cubicBezTo>
                    <a:pt x="2682284" y="0"/>
                    <a:pt x="2735823" y="53587"/>
                    <a:pt x="2735823" y="119039"/>
                  </a:cubicBezTo>
                  <a:lnTo>
                    <a:pt x="2735823" y="553377"/>
                  </a:lnTo>
                  <a:close/>
                </a:path>
              </a:pathLst>
            </a:custGeom>
            <a:solidFill>
              <a:srgbClr val="EFEFE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66780F3-4F66-4C25-894C-09757BB746A0}"/>
                </a:ext>
              </a:extLst>
            </p:cNvPr>
            <p:cNvSpPr/>
            <p:nvPr/>
          </p:nvSpPr>
          <p:spPr>
            <a:xfrm>
              <a:off x="576559" y="1348744"/>
              <a:ext cx="606192" cy="669328"/>
            </a:xfrm>
            <a:custGeom>
              <a:avLst/>
              <a:gdLst>
                <a:gd name="connsiteX0" fmla="*/ 0 w 606192"/>
                <a:gd name="connsiteY0" fmla="*/ 511510 h 669328"/>
                <a:gd name="connsiteX1" fmla="*/ 126419 w 606192"/>
                <a:gd name="connsiteY1" fmla="*/ 669329 h 669328"/>
                <a:gd name="connsiteX2" fmla="*/ 436509 w 606192"/>
                <a:gd name="connsiteY2" fmla="*/ 669329 h 669328"/>
                <a:gd name="connsiteX3" fmla="*/ 606192 w 606192"/>
                <a:gd name="connsiteY3" fmla="*/ 375445 h 669328"/>
                <a:gd name="connsiteX4" fmla="*/ 436509 w 606192"/>
                <a:gd name="connsiteY4" fmla="*/ 81562 h 669328"/>
                <a:gd name="connsiteX5" fmla="*/ 104328 w 606192"/>
                <a:gd name="connsiteY5" fmla="*/ 81562 h 669328"/>
                <a:gd name="connsiteX6" fmla="*/ 81514 w 606192"/>
                <a:gd name="connsiteY6" fmla="*/ 81562 h 669328"/>
                <a:gd name="connsiteX7" fmla="*/ 0 w 606192"/>
                <a:gd name="connsiteY7" fmla="*/ 0 h 669328"/>
                <a:gd name="connsiteX8" fmla="*/ 0 w 606192"/>
                <a:gd name="connsiteY8" fmla="*/ 511510 h 66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192" h="669328">
                  <a:moveTo>
                    <a:pt x="0" y="511510"/>
                  </a:moveTo>
                  <a:cubicBezTo>
                    <a:pt x="0" y="598667"/>
                    <a:pt x="56626" y="669329"/>
                    <a:pt x="126419" y="669329"/>
                  </a:cubicBezTo>
                  <a:lnTo>
                    <a:pt x="436509" y="669329"/>
                  </a:lnTo>
                  <a:lnTo>
                    <a:pt x="606192" y="375445"/>
                  </a:lnTo>
                  <a:lnTo>
                    <a:pt x="436509" y="81562"/>
                  </a:lnTo>
                  <a:lnTo>
                    <a:pt x="104328" y="81562"/>
                  </a:lnTo>
                  <a:lnTo>
                    <a:pt x="81514" y="81562"/>
                  </a:lnTo>
                  <a:cubicBezTo>
                    <a:pt x="36512" y="81562"/>
                    <a:pt x="0" y="45050"/>
                    <a:pt x="0" y="0"/>
                  </a:cubicBezTo>
                  <a:lnTo>
                    <a:pt x="0" y="511510"/>
                  </a:lnTo>
                  <a:close/>
                </a:path>
              </a:pathLst>
            </a:custGeom>
            <a:solidFill>
              <a:srgbClr val="5FB7E1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FB7E1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8B4181C1-FD65-4D9F-9A3F-64FB5435BD72}"/>
                </a:ext>
              </a:extLst>
            </p:cNvPr>
            <p:cNvSpPr/>
            <p:nvPr/>
          </p:nvSpPr>
          <p:spPr>
            <a:xfrm>
              <a:off x="576559" y="1267231"/>
              <a:ext cx="104279" cy="163027"/>
            </a:xfrm>
            <a:custGeom>
              <a:avLst/>
              <a:gdLst>
                <a:gd name="connsiteX0" fmla="*/ 0 w 104279"/>
                <a:gd name="connsiteY0" fmla="*/ 81514 h 163027"/>
                <a:gd name="connsiteX1" fmla="*/ 81514 w 104279"/>
                <a:gd name="connsiteY1" fmla="*/ 163027 h 163027"/>
                <a:gd name="connsiteX2" fmla="*/ 104280 w 104279"/>
                <a:gd name="connsiteY2" fmla="*/ 163027 h 163027"/>
                <a:gd name="connsiteX3" fmla="*/ 104280 w 104279"/>
                <a:gd name="connsiteY3" fmla="*/ 0 h 163027"/>
                <a:gd name="connsiteX4" fmla="*/ 81514 w 104279"/>
                <a:gd name="connsiteY4" fmla="*/ 0 h 163027"/>
                <a:gd name="connsiteX5" fmla="*/ 0 w 104279"/>
                <a:gd name="connsiteY5" fmla="*/ 81514 h 163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279" h="163027">
                  <a:moveTo>
                    <a:pt x="0" y="81514"/>
                  </a:moveTo>
                  <a:cubicBezTo>
                    <a:pt x="0" y="126563"/>
                    <a:pt x="36512" y="163027"/>
                    <a:pt x="81514" y="163027"/>
                  </a:cubicBezTo>
                  <a:lnTo>
                    <a:pt x="104280" y="163027"/>
                  </a:lnTo>
                  <a:lnTo>
                    <a:pt x="104280" y="0"/>
                  </a:lnTo>
                  <a:lnTo>
                    <a:pt x="81514" y="0"/>
                  </a:lnTo>
                  <a:cubicBezTo>
                    <a:pt x="36512" y="0"/>
                    <a:pt x="0" y="36512"/>
                    <a:pt x="0" y="81514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188C98"/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89260DE-8A75-476C-859C-0C1752E43730}"/>
              </a:ext>
            </a:extLst>
          </p:cNvPr>
          <p:cNvSpPr txBox="1"/>
          <p:nvPr/>
        </p:nvSpPr>
        <p:spPr>
          <a:xfrm>
            <a:off x="1041663" y="1369672"/>
            <a:ext cx="174269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dirty="0">
                <a:solidFill>
                  <a:srgbClr val="5FB7E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조직적 관리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7940C8D-8FFF-485F-A238-9270E53D5D64}"/>
              </a:ext>
            </a:extLst>
          </p:cNvPr>
          <p:cNvSpPr txBox="1"/>
          <p:nvPr/>
        </p:nvSpPr>
        <p:spPr>
          <a:xfrm>
            <a:off x="515810" y="1497700"/>
            <a:ext cx="59980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03</a:t>
            </a:r>
            <a:endParaRPr lang="ko-KR" altLang="en-US" sz="2100" dirty="0">
              <a:solidFill>
                <a:schemeClr val="bg1"/>
              </a:solidFill>
              <a:latin typeface="Tmon몬소리OTF Black" panose="02000A03000000000000" pitchFamily="50" charset="-127"/>
              <a:ea typeface="Tmon몬소리OTF Black" panose="02000A03000000000000" pitchFamily="50" charset="-127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C9FC7B7-A4EF-4641-9DC5-156CEFE535A9}"/>
              </a:ext>
            </a:extLst>
          </p:cNvPr>
          <p:cNvGrpSpPr/>
          <p:nvPr/>
        </p:nvGrpSpPr>
        <p:grpSpPr>
          <a:xfrm>
            <a:off x="602178" y="2147932"/>
            <a:ext cx="5347580" cy="403268"/>
            <a:chOff x="602177" y="2758587"/>
            <a:chExt cx="6851215" cy="516660"/>
          </a:xfrm>
        </p:grpSpPr>
        <p:grpSp>
          <p:nvGrpSpPr>
            <p:cNvPr id="46" name="그래픽 7">
              <a:extLst>
                <a:ext uri="{FF2B5EF4-FFF2-40B4-BE49-F238E27FC236}">
                  <a16:creationId xmlns:a16="http://schemas.microsoft.com/office/drawing/2014/main" id="{52BDF1E0-AE4A-4E8F-B17B-DA260BA56E3B}"/>
                </a:ext>
              </a:extLst>
            </p:cNvPr>
            <p:cNvGrpSpPr/>
            <p:nvPr/>
          </p:nvGrpSpPr>
          <p:grpSpPr>
            <a:xfrm>
              <a:off x="602177" y="2874677"/>
              <a:ext cx="6158276" cy="400570"/>
              <a:chOff x="602177" y="2874677"/>
              <a:chExt cx="6158276" cy="400570"/>
            </a:xfrm>
          </p:grpSpPr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8AD1105D-27F8-4829-A85F-4D6D11E84CA4}"/>
                  </a:ext>
                </a:extLst>
              </p:cNvPr>
              <p:cNvSpPr/>
              <p:nvPr/>
            </p:nvSpPr>
            <p:spPr>
              <a:xfrm>
                <a:off x="811650" y="2874677"/>
                <a:ext cx="5706883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94499C89-A313-4DEF-B904-4FEA857D865C}"/>
                  </a:ext>
                </a:extLst>
              </p:cNvPr>
              <p:cNvSpPr/>
              <p:nvPr/>
            </p:nvSpPr>
            <p:spPr>
              <a:xfrm>
                <a:off x="5595980" y="2874677"/>
                <a:ext cx="1164473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A408EE81-897A-46C7-97CA-60FFC27D6C95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A88D57FB-2132-4769-B393-4A540069AFAE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05B3F80-0F77-45A0-8E9A-B30A17ABC190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1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30DA9FC-DEDE-4F69-8B6D-577CAD41C309}"/>
                </a:ext>
              </a:extLst>
            </p:cNvPr>
            <p:cNvSpPr txBox="1"/>
            <p:nvPr/>
          </p:nvSpPr>
          <p:spPr>
            <a:xfrm>
              <a:off x="1204200" y="2758587"/>
              <a:ext cx="6249192" cy="471703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직장 내 괴롭힘 예방</a:t>
              </a:r>
              <a:r>
                <a:rPr lang="en-US" altLang="ko-KR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·</a:t>
              </a: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대응 프로그램 운영에 대한 지원</a:t>
              </a: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2E17BA93-2B63-48AC-8B57-9B93E7075F14}"/>
              </a:ext>
            </a:extLst>
          </p:cNvPr>
          <p:cNvSpPr txBox="1"/>
          <p:nvPr/>
        </p:nvSpPr>
        <p:spPr>
          <a:xfrm>
            <a:off x="848576" y="2641808"/>
            <a:ext cx="7611585" cy="1091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예방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대응 프로그램이 조직구조와 인적특성에 부합되어 운영되도록 조직적 지원</a:t>
            </a:r>
            <a:endParaRPr lang="en-US" altLang="ko-KR" sz="1400" kern="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예방조치는 장기간에 걸쳐 지속적으로 추진될 수 있도록 지지</a:t>
            </a:r>
            <a:endParaRPr lang="en-US" altLang="ko-KR" sz="1400" kern="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업무를 담당하는 직원이나 부서의 예방문화 조성 지지</a:t>
            </a:r>
          </a:p>
        </p:txBody>
      </p:sp>
      <p:pic>
        <p:nvPicPr>
          <p:cNvPr id="60" name="그래픽 59">
            <a:extLst>
              <a:ext uri="{FF2B5EF4-FFF2-40B4-BE49-F238E27FC236}">
                <a16:creationId xmlns:a16="http://schemas.microsoft.com/office/drawing/2014/main" id="{370CC760-9865-4CC3-AFC1-4E908B6E7A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2737146"/>
            <a:ext cx="165600" cy="165600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48CAA12E-114F-4D2D-AD57-800203DCA7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3130805"/>
            <a:ext cx="165600" cy="165600"/>
          </a:xfrm>
          <a:prstGeom prst="rect">
            <a:avLst/>
          </a:prstGeom>
        </p:spPr>
      </p:pic>
      <p:grpSp>
        <p:nvGrpSpPr>
          <p:cNvPr id="62" name="그룹 61">
            <a:extLst>
              <a:ext uri="{FF2B5EF4-FFF2-40B4-BE49-F238E27FC236}">
                <a16:creationId xmlns:a16="http://schemas.microsoft.com/office/drawing/2014/main" id="{4CCAC71A-DBC2-48AC-A528-BF38FCB6C858}"/>
              </a:ext>
            </a:extLst>
          </p:cNvPr>
          <p:cNvGrpSpPr/>
          <p:nvPr/>
        </p:nvGrpSpPr>
        <p:grpSpPr>
          <a:xfrm>
            <a:off x="602178" y="4102783"/>
            <a:ext cx="4689902" cy="397444"/>
            <a:chOff x="602177" y="2766050"/>
            <a:chExt cx="6008610" cy="509197"/>
          </a:xfrm>
        </p:grpSpPr>
        <p:grpSp>
          <p:nvGrpSpPr>
            <p:cNvPr id="63" name="그래픽 7">
              <a:extLst>
                <a:ext uri="{FF2B5EF4-FFF2-40B4-BE49-F238E27FC236}">
                  <a16:creationId xmlns:a16="http://schemas.microsoft.com/office/drawing/2014/main" id="{162D3CA3-B724-427A-8430-74920BA5EDDC}"/>
                </a:ext>
              </a:extLst>
            </p:cNvPr>
            <p:cNvGrpSpPr/>
            <p:nvPr/>
          </p:nvGrpSpPr>
          <p:grpSpPr>
            <a:xfrm>
              <a:off x="602177" y="2874677"/>
              <a:ext cx="5235724" cy="400570"/>
              <a:chOff x="602177" y="2874677"/>
              <a:chExt cx="5235724" cy="400570"/>
            </a:xfrm>
          </p:grpSpPr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52C747EB-5A73-4A80-BE41-15C524E6C868}"/>
                  </a:ext>
                </a:extLst>
              </p:cNvPr>
              <p:cNvSpPr/>
              <p:nvPr/>
            </p:nvSpPr>
            <p:spPr>
              <a:xfrm>
                <a:off x="811650" y="2874677"/>
                <a:ext cx="4876585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F42D407F-B9FB-45F4-B437-5FE54769CC40}"/>
                  </a:ext>
                </a:extLst>
              </p:cNvPr>
              <p:cNvSpPr/>
              <p:nvPr/>
            </p:nvSpPr>
            <p:spPr>
              <a:xfrm>
                <a:off x="4673428" y="2874677"/>
                <a:ext cx="1164473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4AC9A16C-C7B4-4948-9C87-19BD0B167C56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C9734A9F-FB9F-4F4E-9E08-353E6F651453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F8F65B9-0489-4630-97E6-9BDCBB2303D9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2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F8D66A5-C079-47F0-A104-1FC71637B990}"/>
                </a:ext>
              </a:extLst>
            </p:cNvPr>
            <p:cNvSpPr txBox="1"/>
            <p:nvPr/>
          </p:nvSpPr>
          <p:spPr>
            <a:xfrm>
              <a:off x="1204201" y="2766050"/>
              <a:ext cx="5406586" cy="473345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직장 내 상호 존중하고 소통하는 문화 만들기</a:t>
              </a: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315510C0-70FB-40C3-8CB7-D7F5DC12F1B8}"/>
              </a:ext>
            </a:extLst>
          </p:cNvPr>
          <p:cNvSpPr txBox="1"/>
          <p:nvPr/>
        </p:nvSpPr>
        <p:spPr>
          <a:xfrm>
            <a:off x="848576" y="4605646"/>
            <a:ext cx="7611585" cy="10964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직원들끼리 상호 존중하며 의사소통을 자유롭게 할 수 있는 문화가 형성되도록 조직적 지원이</a:t>
            </a:r>
            <a:r>
              <a:rPr lang="en-US" altLang="ko-KR" sz="1400" kern="0" spc="-3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필요함</a:t>
            </a:r>
            <a:endParaRPr lang="en-US" altLang="ko-KR" sz="1400" kern="0" spc="-3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프로그램과 교육 등을 통해 올바른 의사소통문화가 조성되도록 조직적 지지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궁극적으로 </a:t>
            </a:r>
            <a:r>
              <a:rPr lang="ko-KR" altLang="en-US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상호존중하는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문화로 전환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확산될 수 있도록 지원</a:t>
            </a:r>
          </a:p>
        </p:txBody>
      </p:sp>
      <p:pic>
        <p:nvPicPr>
          <p:cNvPr id="71" name="그래픽 70">
            <a:extLst>
              <a:ext uri="{FF2B5EF4-FFF2-40B4-BE49-F238E27FC236}">
                <a16:creationId xmlns:a16="http://schemas.microsoft.com/office/drawing/2014/main" id="{A94BCCEF-FE09-4586-A27B-6A1CA8480F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4700984"/>
            <a:ext cx="165600" cy="165600"/>
          </a:xfrm>
          <a:prstGeom prst="rect">
            <a:avLst/>
          </a:prstGeom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CA43A316-B6E7-4BDD-86E1-744B139496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5099092"/>
            <a:ext cx="165600" cy="165600"/>
          </a:xfrm>
          <a:prstGeom prst="rect">
            <a:avLst/>
          </a:prstGeom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529B280D-BC5D-4599-A6D5-B546C9AD81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3528530"/>
            <a:ext cx="165600" cy="165600"/>
          </a:xfrm>
          <a:prstGeom prst="rect">
            <a:avLst/>
          </a:prstGeom>
        </p:spPr>
      </p:pic>
      <p:pic>
        <p:nvPicPr>
          <p:cNvPr id="75" name="그래픽 74">
            <a:extLst>
              <a:ext uri="{FF2B5EF4-FFF2-40B4-BE49-F238E27FC236}">
                <a16:creationId xmlns:a16="http://schemas.microsoft.com/office/drawing/2014/main" id="{11BB9620-14A8-4F51-A86D-8E16C38294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5497200"/>
            <a:ext cx="165600" cy="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804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6E959CD1-6345-4B4B-BBF5-985BA39AE0F3}"/>
              </a:ext>
            </a:extLst>
          </p:cNvPr>
          <p:cNvGrpSpPr/>
          <p:nvPr/>
        </p:nvGrpSpPr>
        <p:grpSpPr>
          <a:xfrm>
            <a:off x="602178" y="1196751"/>
            <a:ext cx="3929002" cy="403265"/>
            <a:chOff x="602177" y="2758590"/>
            <a:chExt cx="5033761" cy="516657"/>
          </a:xfrm>
        </p:grpSpPr>
        <p:grpSp>
          <p:nvGrpSpPr>
            <p:cNvPr id="10" name="그래픽 7">
              <a:extLst>
                <a:ext uri="{FF2B5EF4-FFF2-40B4-BE49-F238E27FC236}">
                  <a16:creationId xmlns:a16="http://schemas.microsoft.com/office/drawing/2014/main" id="{0C159F71-BD22-4383-B547-6BE62652729B}"/>
                </a:ext>
              </a:extLst>
            </p:cNvPr>
            <p:cNvGrpSpPr/>
            <p:nvPr/>
          </p:nvGrpSpPr>
          <p:grpSpPr>
            <a:xfrm>
              <a:off x="602177" y="2874677"/>
              <a:ext cx="5033761" cy="400570"/>
              <a:chOff x="602177" y="2874677"/>
              <a:chExt cx="5033761" cy="400570"/>
            </a:xfrm>
          </p:grpSpPr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34944647-3344-41C8-B198-90CE2C15ACB4}"/>
                  </a:ext>
                </a:extLst>
              </p:cNvPr>
              <p:cNvSpPr/>
              <p:nvPr/>
            </p:nvSpPr>
            <p:spPr>
              <a:xfrm>
                <a:off x="811650" y="2874677"/>
                <a:ext cx="4250849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405413B8-5647-40CD-85E2-95518EA2A3AB}"/>
                  </a:ext>
                </a:extLst>
              </p:cNvPr>
              <p:cNvSpPr/>
              <p:nvPr/>
            </p:nvSpPr>
            <p:spPr>
              <a:xfrm>
                <a:off x="4471465" y="2874677"/>
                <a:ext cx="1164473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E41BF691-CE81-461B-8B7F-B3CC871F0E7B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05D65143-444B-4713-9A16-B55A78C58BE3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F149C8-DBA8-46CE-B72C-05425AF6751A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3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E39364-CA71-4151-9D67-6C59290A13A5}"/>
                </a:ext>
              </a:extLst>
            </p:cNvPr>
            <p:cNvSpPr txBox="1"/>
            <p:nvPr/>
          </p:nvSpPr>
          <p:spPr>
            <a:xfrm>
              <a:off x="1204200" y="2758590"/>
              <a:ext cx="4250849" cy="47170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직장 내 괴롭힘 위험요인 점검</a:t>
              </a:r>
              <a:r>
                <a:rPr lang="en-US" altLang="ko-KR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·</a:t>
              </a: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관리 지원</a:t>
              </a:r>
            </a:p>
          </p:txBody>
        </p:sp>
      </p:grp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692307C-55D5-49DF-9188-392689EE26E7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E294770-6C1B-4F1E-9400-2B947B093456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F4169C59-96DD-4CF1-AEFB-FC79C4815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6EAC561-E0C6-4FCD-9832-C16AA3A421A1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6D8508-0115-4ADA-A633-644629D696BA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D2F48283-66B0-4611-9027-B6FFA2AA5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6BC7A44-F4E6-4A15-B39E-CDE993620234}"/>
              </a:ext>
            </a:extLst>
          </p:cNvPr>
          <p:cNvSpPr txBox="1"/>
          <p:nvPr/>
        </p:nvSpPr>
        <p:spPr>
          <a:xfrm>
            <a:off x="848576" y="1690629"/>
            <a:ext cx="7611585" cy="13426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성별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연령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학력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국적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정규직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/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비정규직 등 동질적이지 않은 요인들이 직장 내 괴롭힘의 위험요인일 수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있으므로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이에 대한 조직적 점검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·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관리 지원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노조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노사협의회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산업안전보건위원회 등을 통해 노사가 함께 점검하고 예방조치를 협의하는 등 조직적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지원</a:t>
            </a: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4C0C6F55-1618-489D-8FC5-D6EA4E5DE5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1785967"/>
            <a:ext cx="165600" cy="165600"/>
          </a:xfrm>
          <a:prstGeom prst="rect">
            <a:avLst/>
          </a:prstGeom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E8628682-0CAF-482C-9996-C52F46517EAD}"/>
              </a:ext>
            </a:extLst>
          </p:cNvPr>
          <p:cNvGrpSpPr/>
          <p:nvPr/>
        </p:nvGrpSpPr>
        <p:grpSpPr>
          <a:xfrm>
            <a:off x="602178" y="3353199"/>
            <a:ext cx="3518450" cy="397443"/>
            <a:chOff x="602177" y="2766051"/>
            <a:chExt cx="4507769" cy="509196"/>
          </a:xfrm>
        </p:grpSpPr>
        <p:grpSp>
          <p:nvGrpSpPr>
            <p:cNvPr id="27" name="그래픽 7">
              <a:extLst>
                <a:ext uri="{FF2B5EF4-FFF2-40B4-BE49-F238E27FC236}">
                  <a16:creationId xmlns:a16="http://schemas.microsoft.com/office/drawing/2014/main" id="{4122141E-7DA4-4584-A2B6-756AAB6C059A}"/>
                </a:ext>
              </a:extLst>
            </p:cNvPr>
            <p:cNvGrpSpPr/>
            <p:nvPr/>
          </p:nvGrpSpPr>
          <p:grpSpPr>
            <a:xfrm>
              <a:off x="602177" y="2874677"/>
              <a:ext cx="4507769" cy="400570"/>
              <a:chOff x="602177" y="2874677"/>
              <a:chExt cx="4507769" cy="400570"/>
            </a:xfrm>
          </p:grpSpPr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24345571-7091-4483-97C0-1927960FDE82}"/>
                  </a:ext>
                </a:extLst>
              </p:cNvPr>
              <p:cNvSpPr/>
              <p:nvPr/>
            </p:nvSpPr>
            <p:spPr>
              <a:xfrm>
                <a:off x="811650" y="2874677"/>
                <a:ext cx="3861777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9CBE60DD-8C7C-4653-AF90-1E9D98C64240}"/>
                  </a:ext>
                </a:extLst>
              </p:cNvPr>
              <p:cNvSpPr/>
              <p:nvPr/>
            </p:nvSpPr>
            <p:spPr>
              <a:xfrm>
                <a:off x="3945475" y="2874677"/>
                <a:ext cx="1164471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2042062F-7D23-4A77-8398-2AF497232FBA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F6E61DF9-C00B-45DE-8DF8-FA9A560A2D40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8693581-9F84-4D9C-B9BB-580AC1B974D4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4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2C27D1E-552C-41B3-A5A7-7C00DC622F9D}"/>
                </a:ext>
              </a:extLst>
            </p:cNvPr>
            <p:cNvSpPr txBox="1"/>
            <p:nvPr/>
          </p:nvSpPr>
          <p:spPr>
            <a:xfrm>
              <a:off x="1204201" y="2766051"/>
              <a:ext cx="3766311" cy="47334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직무 스트레스 및 정신건강 관리 협조 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AB26A10-EC59-4C36-A944-8977816F1BBC}"/>
              </a:ext>
            </a:extLst>
          </p:cNvPr>
          <p:cNvSpPr txBox="1"/>
          <p:nvPr/>
        </p:nvSpPr>
        <p:spPr>
          <a:xfrm>
            <a:off x="848576" y="3856062"/>
            <a:ext cx="7611585" cy="10130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물리적인 환경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직무요구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업무자율성 결여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대인관계 갈등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직무불안정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조직체계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보상부적절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조직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문화 등 정기적인 직무 스트레스 체크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평가 등에 적극 협조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근로자의 일상적인 정신건강 문제를 평가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관리하는 정신건강증진 프로그램에 적극 참여</a:t>
            </a: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108C2799-4F92-4E7F-AE01-53C7840A00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3951400"/>
            <a:ext cx="165600" cy="165600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F94F0B88-068B-4CFD-913D-EC4280AAB8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4669805"/>
            <a:ext cx="165600" cy="16560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16747CFB-BEEC-46FE-BC2F-F186E45B3D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2511178"/>
            <a:ext cx="165600" cy="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2849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6A0C5CE-A455-495E-80BB-1D1930481278}"/>
              </a:ext>
            </a:extLst>
          </p:cNvPr>
          <p:cNvGrpSpPr/>
          <p:nvPr/>
        </p:nvGrpSpPr>
        <p:grpSpPr>
          <a:xfrm>
            <a:off x="602178" y="1196752"/>
            <a:ext cx="6706125" cy="403907"/>
            <a:chOff x="602177" y="2757768"/>
            <a:chExt cx="8591757" cy="517479"/>
          </a:xfrm>
        </p:grpSpPr>
        <p:grpSp>
          <p:nvGrpSpPr>
            <p:cNvPr id="3" name="그래픽 7">
              <a:extLst>
                <a:ext uri="{FF2B5EF4-FFF2-40B4-BE49-F238E27FC236}">
                  <a16:creationId xmlns:a16="http://schemas.microsoft.com/office/drawing/2014/main" id="{8E7B09F8-B2D2-4643-90A1-0ED16EAD5E88}"/>
                </a:ext>
              </a:extLst>
            </p:cNvPr>
            <p:cNvGrpSpPr/>
            <p:nvPr/>
          </p:nvGrpSpPr>
          <p:grpSpPr>
            <a:xfrm>
              <a:off x="602177" y="2874677"/>
              <a:ext cx="7265340" cy="400570"/>
              <a:chOff x="602177" y="2874677"/>
              <a:chExt cx="7265340" cy="400570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10BCAA41-18FD-43A5-B2E6-4393362520AE}"/>
                  </a:ext>
                </a:extLst>
              </p:cNvPr>
              <p:cNvSpPr/>
              <p:nvPr/>
            </p:nvSpPr>
            <p:spPr>
              <a:xfrm>
                <a:off x="811650" y="2874677"/>
                <a:ext cx="6906201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C21F21CF-73C2-4C61-A807-694DDF92C877}"/>
                  </a:ext>
                </a:extLst>
              </p:cNvPr>
              <p:cNvSpPr/>
              <p:nvPr/>
            </p:nvSpPr>
            <p:spPr>
              <a:xfrm>
                <a:off x="6703044" y="2874677"/>
                <a:ext cx="1164473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B47ECA8B-4356-471F-B4E8-827EFB3DB952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20D7B460-6DB8-4A2D-845A-DAAB42B04876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3EDA5E-AC3E-45AB-8805-0CCB7E2435BA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5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03EC93C-C3A4-425C-9CE7-F09551FA00F0}"/>
                </a:ext>
              </a:extLst>
            </p:cNvPr>
            <p:cNvSpPr txBox="1"/>
            <p:nvPr/>
          </p:nvSpPr>
          <p:spPr>
            <a:xfrm>
              <a:off x="1204199" y="2757768"/>
              <a:ext cx="7989735" cy="47334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효과적인 피해자 지원체계</a:t>
              </a:r>
              <a:r>
                <a:rPr lang="en-US" altLang="ko-KR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(</a:t>
              </a: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고충상담 창구</a:t>
              </a:r>
              <a:r>
                <a:rPr lang="en-US" altLang="ko-KR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, </a:t>
              </a: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전문상담기관 등</a:t>
              </a:r>
              <a:r>
                <a:rPr lang="en-US" altLang="ko-KR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) </a:t>
              </a: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지지</a:t>
              </a:r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DC034B0-8907-4A94-AC22-9814504E35D0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1A7FDC7-2027-41D6-B950-6103E5FE4E5D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3DBA51F1-9D53-4883-9181-2A9C34603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AE8D66C-491F-4A9C-A66B-4CFE12C50EAF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1D2EAD-DE43-4EBA-8DAC-39AD6607B2E3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0DA6F0B0-9BB1-4414-ADBE-578FE7325E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62AD4AB-D8F1-46A5-A70C-DB48B8E9053A}"/>
              </a:ext>
            </a:extLst>
          </p:cNvPr>
          <p:cNvSpPr txBox="1"/>
          <p:nvPr/>
        </p:nvSpPr>
        <p:spPr>
          <a:xfrm>
            <a:off x="848576" y="1691269"/>
            <a:ext cx="7611585" cy="6914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괴롭힘에 대해 조기 인지하고 효과적인 피해자 지원체계를 지지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고충상담창구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전문상담기관을 통해 문제가 충분히 해결되도록 협조</a:t>
            </a: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2CF4EAE1-3CF9-4ACC-B045-C7D73BA00A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1786607"/>
            <a:ext cx="165600" cy="165600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E2A61210-D3F4-458C-BADC-8C356A69EE66}"/>
              </a:ext>
            </a:extLst>
          </p:cNvPr>
          <p:cNvGrpSpPr/>
          <p:nvPr/>
        </p:nvGrpSpPr>
        <p:grpSpPr>
          <a:xfrm>
            <a:off x="602178" y="2728862"/>
            <a:ext cx="3409618" cy="397445"/>
            <a:chOff x="602177" y="2766048"/>
            <a:chExt cx="4368335" cy="509199"/>
          </a:xfrm>
        </p:grpSpPr>
        <p:grpSp>
          <p:nvGrpSpPr>
            <p:cNvPr id="19" name="그래픽 7">
              <a:extLst>
                <a:ext uri="{FF2B5EF4-FFF2-40B4-BE49-F238E27FC236}">
                  <a16:creationId xmlns:a16="http://schemas.microsoft.com/office/drawing/2014/main" id="{1F5C2353-4471-426F-AA7A-DF7D65A05FC7}"/>
                </a:ext>
              </a:extLst>
            </p:cNvPr>
            <p:cNvGrpSpPr/>
            <p:nvPr/>
          </p:nvGrpSpPr>
          <p:grpSpPr>
            <a:xfrm>
              <a:off x="602177" y="2874677"/>
              <a:ext cx="4071250" cy="400570"/>
              <a:chOff x="602177" y="2874677"/>
              <a:chExt cx="4071250" cy="400570"/>
            </a:xfrm>
          </p:grpSpPr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98564CBB-5905-4D14-BA3B-7A9CDD669121}"/>
                  </a:ext>
                </a:extLst>
              </p:cNvPr>
              <p:cNvSpPr/>
              <p:nvPr/>
            </p:nvSpPr>
            <p:spPr>
              <a:xfrm>
                <a:off x="811650" y="2874677"/>
                <a:ext cx="3492756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A0705AFF-4F0A-4508-A25D-EDE9EE55AF75}"/>
                  </a:ext>
                </a:extLst>
              </p:cNvPr>
              <p:cNvSpPr/>
              <p:nvPr/>
            </p:nvSpPr>
            <p:spPr>
              <a:xfrm>
                <a:off x="3508956" y="2874677"/>
                <a:ext cx="1164471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C43608AE-7CD3-4C4E-B4EE-21C1DBDD6553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FFA2256A-8C40-4CCC-B9B1-3CEC1DABE041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97B147-EE8B-4740-82CA-7379B0AE8371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6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915E6C-CE33-4CFF-AF1B-034E099997C4}"/>
                </a:ext>
              </a:extLst>
            </p:cNvPr>
            <p:cNvSpPr txBox="1"/>
            <p:nvPr/>
          </p:nvSpPr>
          <p:spPr>
            <a:xfrm>
              <a:off x="1204201" y="2766048"/>
              <a:ext cx="3766311" cy="473345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신규 직원에 대한 조직적인 지원 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26221CD-EF3F-4BC8-B528-6D670429784A}"/>
              </a:ext>
            </a:extLst>
          </p:cNvPr>
          <p:cNvSpPr txBox="1"/>
          <p:nvPr/>
        </p:nvSpPr>
        <p:spPr>
          <a:xfrm>
            <a:off x="848576" y="3231729"/>
            <a:ext cx="7611585" cy="6914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신규 근로자가 직장생활에 적응할 수 있도록 올바른 조직문화 조성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경험이 풍부한 근로자를 멘토로 선정하여 다양한 프로그램 지원</a:t>
            </a:r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77AB8C8D-CF9C-4C27-9A33-E0629C351E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3327067"/>
            <a:ext cx="165600" cy="16560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82560149-0A58-4C75-83A0-6108634EB8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3732967"/>
            <a:ext cx="165600" cy="16560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111F55D2-5F7C-44E6-9CF5-C6CA887260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881" y="2177233"/>
            <a:ext cx="165600" cy="165600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323F3BE1-E0AD-466D-9CAA-0CDD3D4EDF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220072" y="4110487"/>
            <a:ext cx="3524597" cy="216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77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E8995CD-EE03-42F0-AE2B-FCCA03A0F4CB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28187A-599A-4016-B593-DCDA6648EC27}"/>
              </a:ext>
            </a:extLst>
          </p:cNvPr>
          <p:cNvSpPr txBox="1"/>
          <p:nvPr/>
        </p:nvSpPr>
        <p:spPr>
          <a:xfrm>
            <a:off x="625095" y="1850889"/>
            <a:ext cx="7930228" cy="3191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indent="0" algn="just" fontAlgn="base" latinLnBrk="1">
              <a:lnSpc>
                <a:spcPct val="151000"/>
              </a:lnSpc>
              <a:spcBef>
                <a:spcPts val="150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➊</a:t>
            </a:r>
            <a:r>
              <a:rPr lang="ko-KR" altLang="en-US" sz="1500" b="1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사용자</a:t>
            </a:r>
            <a:endParaRPr lang="ko-KR" altLang="en-US" sz="1500" kern="0" spc="-50" dirty="0">
              <a:solidFill>
                <a:srgbClr val="7A82BF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6FF94A8-C57D-4491-9DFC-FD6C4400D13B}"/>
              </a:ext>
            </a:extLst>
          </p:cNvPr>
          <p:cNvGrpSpPr/>
          <p:nvPr/>
        </p:nvGrpSpPr>
        <p:grpSpPr>
          <a:xfrm>
            <a:off x="602178" y="1374339"/>
            <a:ext cx="1224665" cy="312657"/>
            <a:chOff x="602177" y="2874677"/>
            <a:chExt cx="1569016" cy="400570"/>
          </a:xfrm>
        </p:grpSpPr>
        <p:grpSp>
          <p:nvGrpSpPr>
            <p:cNvPr id="12" name="그래픽 7">
              <a:extLst>
                <a:ext uri="{FF2B5EF4-FFF2-40B4-BE49-F238E27FC236}">
                  <a16:creationId xmlns:a16="http://schemas.microsoft.com/office/drawing/2014/main" id="{F15AF038-3824-496D-876B-FD5AFAB306C4}"/>
                </a:ext>
              </a:extLst>
            </p:cNvPr>
            <p:cNvGrpSpPr/>
            <p:nvPr/>
          </p:nvGrpSpPr>
          <p:grpSpPr>
            <a:xfrm>
              <a:off x="602177" y="2874677"/>
              <a:ext cx="1569016" cy="400570"/>
              <a:chOff x="602177" y="2874677"/>
              <a:chExt cx="1569016" cy="400570"/>
            </a:xfrm>
          </p:grpSpPr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F6B2FD54-D055-468F-871B-5D9F55BE29E0}"/>
                  </a:ext>
                </a:extLst>
              </p:cNvPr>
              <p:cNvSpPr/>
              <p:nvPr/>
            </p:nvSpPr>
            <p:spPr>
              <a:xfrm>
                <a:off x="811650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DEE2F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495CA846-728A-40CC-98E5-6F67C95FB2D1}"/>
                  </a:ext>
                </a:extLst>
              </p:cNvPr>
              <p:cNvSpPr/>
              <p:nvPr/>
            </p:nvSpPr>
            <p:spPr>
              <a:xfrm>
                <a:off x="1006721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DEE2F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C036E2EF-4CDF-43BC-8E98-3AA1863D7B72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728CC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33FF1191-EDC4-452C-B7E1-477F75E70A63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2229A9E-7009-40E6-9E59-2D9E12DE4B36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728CC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1</a:t>
              </a:r>
              <a:endParaRPr lang="ko-KR" altLang="en-US" sz="1600" dirty="0">
                <a:solidFill>
                  <a:srgbClr val="728CC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FC3D854-17FA-4C5E-9821-AE416564C141}"/>
                </a:ext>
              </a:extLst>
            </p:cNvPr>
            <p:cNvSpPr txBox="1"/>
            <p:nvPr/>
          </p:nvSpPr>
          <p:spPr>
            <a:xfrm>
              <a:off x="1219428" y="2920205"/>
              <a:ext cx="926106" cy="315453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r>
                <a:rPr lang="ko-KR" altLang="en-US" sz="1600" b="1" dirty="0">
                  <a:solidFill>
                    <a:srgbClr val="728CC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행위자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02147D6-3DA7-490B-858A-B38DF5665973}"/>
              </a:ext>
            </a:extLst>
          </p:cNvPr>
          <p:cNvSpPr txBox="1"/>
          <p:nvPr/>
        </p:nvSpPr>
        <p:spPr>
          <a:xfrm>
            <a:off x="828000" y="2284475"/>
            <a:ext cx="7610400" cy="13933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ko-KR" altLang="en-US" sz="1400" b="1" kern="0" spc="-3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근로기준법 제</a:t>
            </a:r>
            <a:r>
              <a:rPr lang="en-US" altLang="ko-KR" sz="1400" b="1" kern="0" spc="-3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</a:t>
            </a:r>
            <a:r>
              <a:rPr lang="ko-KR" altLang="en-US" sz="1400" b="1" kern="0" spc="-3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조제</a:t>
            </a:r>
            <a:r>
              <a:rPr lang="en-US" altLang="ko-KR" sz="1400" b="1" kern="0" spc="-3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</a:t>
            </a:r>
            <a:r>
              <a:rPr lang="ko-KR" altLang="en-US" sz="1400" b="1" kern="0" spc="-30" dirty="0" err="1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항제</a:t>
            </a:r>
            <a:r>
              <a:rPr lang="en-US" altLang="ko-KR" sz="1400" b="1" kern="0" spc="-3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</a:t>
            </a:r>
            <a:r>
              <a:rPr lang="ko-KR" altLang="en-US" sz="1400" b="1" kern="0" spc="-3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호에 따른 사용자</a:t>
            </a:r>
            <a:r>
              <a:rPr lang="en-US" altLang="ko-KR" sz="1400" kern="0" spc="-3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spc="-3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사업주 또는 사업경영담당자</a:t>
            </a:r>
            <a:r>
              <a:rPr lang="en-US" altLang="ko-KR" sz="1400" kern="0" spc="-3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3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그 밖에 근로자에 관한 사항에 </a:t>
            </a: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대하여 사업주를 위하여 </a:t>
            </a:r>
            <a:r>
              <a:rPr lang="ko-KR" altLang="en-US" sz="1400" kern="0" spc="0" dirty="0" err="1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행위하는</a:t>
            </a: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자</a:t>
            </a: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및 </a:t>
            </a:r>
            <a:r>
              <a:rPr lang="ko-KR" altLang="en-US" sz="1400" b="1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노무를 제공받는 자로</a:t>
            </a:r>
            <a:endParaRPr lang="ko-KR" altLang="en-US" sz="1400" kern="0" spc="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｢</a:t>
            </a: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파견근로자보호 등에 관한 법률</a:t>
            </a: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｣ </a:t>
            </a: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제</a:t>
            </a: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34</a:t>
            </a: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조제</a:t>
            </a: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</a:t>
            </a: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항 본문에 따라 파견 중인 근로자에 대하여 파견사업주 및</a:t>
            </a: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사용사업주를 </a:t>
            </a: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｢</a:t>
            </a: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근로기준법</a:t>
            </a: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｣</a:t>
            </a: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에 따른 사용자로 볼 수 있으므로</a:t>
            </a:r>
            <a:r>
              <a:rPr lang="en-US" altLang="ko-KR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</a:t>
            </a:r>
            <a:endParaRPr lang="ko-KR" altLang="en-US" sz="1400" kern="0" spc="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67BD0B-737B-44B9-AE4C-47531A58A79F}"/>
              </a:ext>
            </a:extLst>
          </p:cNvPr>
          <p:cNvSpPr txBox="1"/>
          <p:nvPr/>
        </p:nvSpPr>
        <p:spPr>
          <a:xfrm>
            <a:off x="828000" y="3674828"/>
            <a:ext cx="7776864" cy="3261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fontAlgn="base" latinLnBrk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b="1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사용사업주도</a:t>
            </a:r>
            <a:r>
              <a:rPr lang="ko-KR" altLang="en-US" sz="1400" kern="0" spc="0" dirty="0">
                <a:effectLst/>
                <a:latin typeface="바탕" panose="02030600000101010101" pitchFamily="18" charset="-127"/>
                <a:ea typeface="나눔고딕OTF" panose="020D0604000000000000" pitchFamily="34" charset="-127"/>
              </a:rPr>
              <a:t> </a:t>
            </a: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파견근로자에 대하여 </a:t>
            </a:r>
            <a:r>
              <a:rPr lang="ko-KR" altLang="en-US" sz="1400" b="1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행위자로 인정</a:t>
            </a:r>
            <a:r>
              <a:rPr lang="ko-KR" altLang="en-US" sz="14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될 수 있음</a:t>
            </a:r>
            <a:endParaRPr lang="en-US" altLang="ko-KR" sz="1400" kern="0" spc="-50" dirty="0"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9461B6D8-E6F7-4BE6-8605-1E264F071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2382630"/>
            <a:ext cx="162000" cy="16200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0F33BEEA-2962-406C-A6E0-2FAB5A8F31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3150274"/>
            <a:ext cx="162000" cy="162000"/>
          </a:xfrm>
          <a:prstGeom prst="rect">
            <a:avLst/>
          </a:prstGeom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46003443-5945-4E9E-8616-24401F63295E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A8363748-9FDA-4878-A3DF-C6651C20D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633F7FD-B6F6-4D61-B274-FCA98CB2A7CB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3A5FD3-40CF-45CC-B486-227458DCF6A1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DF17A7F4-CA0C-4E76-87EE-E1FD353D19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D49E6DB-E193-4207-BBFF-719233B26DEE}"/>
              </a:ext>
            </a:extLst>
          </p:cNvPr>
          <p:cNvSpPr txBox="1"/>
          <p:nvPr/>
        </p:nvSpPr>
        <p:spPr>
          <a:xfrm>
            <a:off x="625095" y="4230381"/>
            <a:ext cx="7930228" cy="3191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indent="0" algn="just" fontAlgn="base" latinLnBrk="1">
              <a:lnSpc>
                <a:spcPct val="151000"/>
              </a:lnSpc>
              <a:spcBef>
                <a:spcPts val="150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➋</a:t>
            </a:r>
            <a:r>
              <a:rPr lang="ko-KR" altLang="en-US" sz="1500" b="1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근로자</a:t>
            </a:r>
            <a:endParaRPr lang="ko-KR" altLang="en-US" sz="1500" kern="0" spc="-50" dirty="0">
              <a:solidFill>
                <a:srgbClr val="7A82BF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189351D-C21B-4BFD-A605-1DC8EF6ED70D}"/>
              </a:ext>
            </a:extLst>
          </p:cNvPr>
          <p:cNvSpPr txBox="1"/>
          <p:nvPr/>
        </p:nvSpPr>
        <p:spPr>
          <a:xfrm>
            <a:off x="828000" y="4663967"/>
            <a:ext cx="7776864" cy="295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1000"/>
              </a:lnSpc>
              <a:spcBef>
                <a:spcPts val="100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피해자와 같은 사용자와 근로관계를 맺고 있는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근로자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일 것이 원칙이나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endParaRPr lang="ko-KR" altLang="en-US" sz="1400" kern="0" dirty="0">
              <a:effectLst/>
              <a:latin typeface="바탕" panose="0203060000010101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0F9192-6B7A-4098-9B8C-677397982ADF}"/>
              </a:ext>
            </a:extLst>
          </p:cNvPr>
          <p:cNvSpPr txBox="1"/>
          <p:nvPr/>
        </p:nvSpPr>
        <p:spPr>
          <a:xfrm>
            <a:off x="828000" y="5006877"/>
            <a:ext cx="7610400" cy="5416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fontAlgn="base">
              <a:lnSpc>
                <a:spcPct val="130000"/>
              </a:lnSpc>
            </a:pP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계약의 형식에 관계없이 근로자와 유사하게 노무를 제공하는 특수형태근로종사자</a:t>
            </a: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산업재해보상보험법 </a:t>
            </a:r>
            <a:r>
              <a: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</a:t>
            </a: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제</a:t>
            </a:r>
            <a:r>
              <a: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125</a:t>
            </a: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</a:t>
            </a:r>
            <a:r>
              <a: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도 해당함</a:t>
            </a:r>
            <a:endParaRPr lang="ko-KR" altLang="en-US" sz="1400" kern="0" dirty="0">
              <a:effectLst/>
              <a:latin typeface="바탕" panose="02030600000101010101" pitchFamily="18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839E550-53B0-4F24-B7BD-FAC180AA2488}"/>
              </a:ext>
            </a:extLst>
          </p:cNvPr>
          <p:cNvSpPr txBox="1"/>
          <p:nvPr/>
        </p:nvSpPr>
        <p:spPr>
          <a:xfrm>
            <a:off x="828000" y="5618290"/>
            <a:ext cx="7610400" cy="6144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ko-KR" sz="1400" kern="0" spc="-3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파견사업주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및 </a:t>
            </a:r>
            <a:r>
              <a:rPr lang="en-US" altLang="ko-KR" sz="1400" kern="0" spc="-3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사용사업주가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｢</a:t>
            </a:r>
            <a:r>
              <a:rPr lang="en-US" altLang="ko-KR" sz="1400" kern="0" spc="-3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근로기준법｣에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spc="-3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따른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spc="-3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사용자로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spc="-3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보고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spc="-3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있으며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en-US" altLang="ko-KR" sz="1400" kern="0" spc="-3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사용사업주에게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spc="-3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파견근로자에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대한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보호의무를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인정하는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것이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판례의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입장임</a:t>
            </a:r>
            <a:endParaRPr lang="en-US" altLang="ko-KR" sz="1400" kern="0" dirty="0">
              <a:solidFill>
                <a:srgbClr val="000000"/>
              </a:solidFill>
              <a:effectLst/>
              <a:latin typeface="바탕" panose="02030600000101010101" pitchFamily="18" charset="-127"/>
              <a:ea typeface="나눔고딕OTF" panose="020D0604000000000000" pitchFamily="34" charset="-127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0CB66036-1B73-48FE-BB8C-9F752CA97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4764755"/>
            <a:ext cx="162000" cy="1620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C734B1C1-512B-4592-A310-7BD919871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5721374"/>
            <a:ext cx="162000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06550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D54255B5-F5F2-4A56-9239-1731FBFCEBA7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38250E0-790C-443E-A236-B8399B7854C4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61140DBE-4685-4E44-8B74-8DC55B500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EBC7BD0-28C5-497D-9F5B-4B85E762AEB4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167577-663F-4EDC-928D-D39206F5A5A4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C878EC28-6BA9-4F90-A288-21D2AB8EF3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98A60C9-FFE0-4E94-833E-A46F61ED56C8}"/>
              </a:ext>
            </a:extLst>
          </p:cNvPr>
          <p:cNvSpPr txBox="1"/>
          <p:nvPr/>
        </p:nvSpPr>
        <p:spPr>
          <a:xfrm>
            <a:off x="1903078" y="1078918"/>
            <a:ext cx="5476072" cy="525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300" b="1" kern="0" spc="-20" dirty="0">
                <a:solidFill>
                  <a:srgbClr val="5FB7E1"/>
                </a:solidFill>
                <a:effectLst/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직장 내 </a:t>
            </a:r>
            <a:r>
              <a:rPr lang="ko-KR" altLang="en-US" sz="2300" b="1" kern="0" spc="-20" dirty="0">
                <a:solidFill>
                  <a:srgbClr val="5FB7E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괴롭힘 예방</a:t>
            </a:r>
            <a:r>
              <a:rPr lang="en-US" altLang="ko-KR" sz="2300" b="1" kern="0" spc="-20" dirty="0">
                <a:solidFill>
                  <a:srgbClr val="5FB7E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·</a:t>
            </a:r>
            <a:r>
              <a:rPr lang="ko-KR" altLang="en-US" sz="2300" b="1" kern="0" spc="-20" dirty="0">
                <a:solidFill>
                  <a:srgbClr val="5FB7E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관리 프로그램 흐름도</a:t>
            </a:r>
            <a:endParaRPr lang="ko-KR" altLang="en-US" sz="2300" kern="0" spc="0" dirty="0">
              <a:solidFill>
                <a:srgbClr val="5FB7E1"/>
              </a:solidFill>
              <a:effectLst/>
              <a:latin typeface="Tmon몬소리OTF Black" panose="02000A03000000000000" pitchFamily="50" charset="-127"/>
              <a:ea typeface="Tmon몬소리OTF Black" panose="02000A03000000000000" pitchFamily="50" charset="-127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5DF5046-5B84-401B-B88F-E5513F9D21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55576" y="1844824"/>
            <a:ext cx="7626225" cy="40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418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2AB3BF6-53CA-48C3-8827-DF895CBA5157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1F0054E-8DC5-4503-BB42-249E8B7B599F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AA22895C-5DBA-4CA8-AA44-5DFF38A85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5F49D4-DB85-42B7-9388-908E62962A7E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5C07DC-B525-4891-ADB5-B6B8974983E7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E87261FB-1A55-4853-AA13-E1C828D1F3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52" name="그룹 51">
            <a:extLst>
              <a:ext uri="{FF2B5EF4-FFF2-40B4-BE49-F238E27FC236}">
                <a16:creationId xmlns:a16="http://schemas.microsoft.com/office/drawing/2014/main" id="{C6A05718-D7F4-440D-BF34-C8BC6897284E}"/>
              </a:ext>
            </a:extLst>
          </p:cNvPr>
          <p:cNvGrpSpPr/>
          <p:nvPr/>
        </p:nvGrpSpPr>
        <p:grpSpPr>
          <a:xfrm>
            <a:off x="515810" y="1303200"/>
            <a:ext cx="7983336" cy="4904882"/>
            <a:chOff x="515810" y="1340768"/>
            <a:chExt cx="7983336" cy="4904882"/>
          </a:xfrm>
        </p:grpSpPr>
        <p:pic>
          <p:nvPicPr>
            <p:cNvPr id="51" name="그래픽 50">
              <a:extLst>
                <a:ext uri="{FF2B5EF4-FFF2-40B4-BE49-F238E27FC236}">
                  <a16:creationId xmlns:a16="http://schemas.microsoft.com/office/drawing/2014/main" id="{8EF33E82-20D2-461E-882A-06A92AD0E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887561" y="3750770"/>
              <a:ext cx="7611585" cy="2494880"/>
            </a:xfrm>
            <a:prstGeom prst="rect">
              <a:avLst/>
            </a:prstGeom>
          </p:spPr>
        </p:pic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6469739E-7060-4E81-8099-EF2BB4E2AD7B}"/>
                </a:ext>
              </a:extLst>
            </p:cNvPr>
            <p:cNvGrpSpPr/>
            <p:nvPr/>
          </p:nvGrpSpPr>
          <p:grpSpPr>
            <a:xfrm>
              <a:off x="602178" y="2110664"/>
              <a:ext cx="7857983" cy="1514246"/>
              <a:chOff x="602178" y="1230999"/>
              <a:chExt cx="7857983" cy="1514246"/>
            </a:xfrm>
          </p:grpSpPr>
          <p:grpSp>
            <p:nvGrpSpPr>
              <p:cNvPr id="17" name="그룹 16">
                <a:extLst>
                  <a:ext uri="{FF2B5EF4-FFF2-40B4-BE49-F238E27FC236}">
                    <a16:creationId xmlns:a16="http://schemas.microsoft.com/office/drawing/2014/main" id="{AF14FE31-D733-42E9-8183-D94CFA4ECEEF}"/>
                  </a:ext>
                </a:extLst>
              </p:cNvPr>
              <p:cNvGrpSpPr/>
              <p:nvPr/>
            </p:nvGrpSpPr>
            <p:grpSpPr>
              <a:xfrm>
                <a:off x="602178" y="1230999"/>
                <a:ext cx="3484072" cy="404132"/>
                <a:chOff x="602177" y="2757481"/>
                <a:chExt cx="4463724" cy="517766"/>
              </a:xfrm>
            </p:grpSpPr>
            <p:grpSp>
              <p:nvGrpSpPr>
                <p:cNvPr id="18" name="그래픽 7">
                  <a:extLst>
                    <a:ext uri="{FF2B5EF4-FFF2-40B4-BE49-F238E27FC236}">
                      <a16:creationId xmlns:a16="http://schemas.microsoft.com/office/drawing/2014/main" id="{B88B502E-80DF-4118-B9AC-C82E1699A690}"/>
                    </a:ext>
                  </a:extLst>
                </p:cNvPr>
                <p:cNvGrpSpPr/>
                <p:nvPr/>
              </p:nvGrpSpPr>
              <p:grpSpPr>
                <a:xfrm>
                  <a:off x="602177" y="2874677"/>
                  <a:ext cx="4463724" cy="400570"/>
                  <a:chOff x="602177" y="2874677"/>
                  <a:chExt cx="4463724" cy="400570"/>
                </a:xfrm>
              </p:grpSpPr>
              <p:sp>
                <p:nvSpPr>
                  <p:cNvPr id="21" name="자유형: 도형 20">
                    <a:extLst>
                      <a:ext uri="{FF2B5EF4-FFF2-40B4-BE49-F238E27FC236}">
                        <a16:creationId xmlns:a16="http://schemas.microsoft.com/office/drawing/2014/main" id="{EF180B72-B6D8-415D-AF2B-4FB43E117336}"/>
                      </a:ext>
                    </a:extLst>
                  </p:cNvPr>
                  <p:cNvSpPr/>
                  <p:nvPr/>
                </p:nvSpPr>
                <p:spPr>
                  <a:xfrm>
                    <a:off x="811650" y="2874677"/>
                    <a:ext cx="3745991" cy="400570"/>
                  </a:xfrm>
                  <a:custGeom>
                    <a:avLst/>
                    <a:gdLst>
                      <a:gd name="connsiteX0" fmla="*/ 961615 w 1164472"/>
                      <a:gd name="connsiteY0" fmla="*/ 400571 h 400570"/>
                      <a:gd name="connsiteX1" fmla="*/ 0 w 1164472"/>
                      <a:gd name="connsiteY1" fmla="*/ 400571 h 400570"/>
                      <a:gd name="connsiteX2" fmla="*/ 0 w 1164472"/>
                      <a:gd name="connsiteY2" fmla="*/ 0 h 400570"/>
                      <a:gd name="connsiteX3" fmla="*/ 961615 w 1164472"/>
                      <a:gd name="connsiteY3" fmla="*/ 0 h 400570"/>
                      <a:gd name="connsiteX4" fmla="*/ 1164472 w 1164472"/>
                      <a:gd name="connsiteY4" fmla="*/ 200182 h 400570"/>
                      <a:gd name="connsiteX5" fmla="*/ 961615 w 1164472"/>
                      <a:gd name="connsiteY5" fmla="*/ 400571 h 4005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64472" h="400570">
                        <a:moveTo>
                          <a:pt x="961615" y="400571"/>
                        </a:moveTo>
                        <a:lnTo>
                          <a:pt x="0" y="400571"/>
                        </a:lnTo>
                        <a:lnTo>
                          <a:pt x="0" y="0"/>
                        </a:lnTo>
                        <a:lnTo>
                          <a:pt x="961615" y="0"/>
                        </a:lnTo>
                        <a:cubicBezTo>
                          <a:pt x="1073536" y="0"/>
                          <a:pt x="1164472" y="89701"/>
                          <a:pt x="1164472" y="200182"/>
                        </a:cubicBezTo>
                        <a:cubicBezTo>
                          <a:pt x="1164472" y="310869"/>
                          <a:pt x="1073536" y="400571"/>
                          <a:pt x="961615" y="400571"/>
                        </a:cubicBezTo>
                      </a:path>
                    </a:pathLst>
                  </a:custGeom>
                  <a:solidFill>
                    <a:srgbClr val="E5F8FF"/>
                  </a:solidFill>
                  <a:ln w="2052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>
                      <a:solidFill>
                        <a:srgbClr val="64BBBA"/>
                      </a:solidFill>
                    </a:endParaRPr>
                  </a:p>
                </p:txBody>
              </p:sp>
              <p:sp>
                <p:nvSpPr>
                  <p:cNvPr id="22" name="자유형: 도형 21">
                    <a:extLst>
                      <a:ext uri="{FF2B5EF4-FFF2-40B4-BE49-F238E27FC236}">
                        <a16:creationId xmlns:a16="http://schemas.microsoft.com/office/drawing/2014/main" id="{604930E6-2D07-4D4F-9556-BD0EC7DEEE67}"/>
                      </a:ext>
                    </a:extLst>
                  </p:cNvPr>
                  <p:cNvSpPr/>
                  <p:nvPr/>
                </p:nvSpPr>
                <p:spPr>
                  <a:xfrm>
                    <a:off x="3901428" y="2874677"/>
                    <a:ext cx="1164473" cy="400570"/>
                  </a:xfrm>
                  <a:custGeom>
                    <a:avLst/>
                    <a:gdLst>
                      <a:gd name="connsiteX0" fmla="*/ 961615 w 1164472"/>
                      <a:gd name="connsiteY0" fmla="*/ 400571 h 400570"/>
                      <a:gd name="connsiteX1" fmla="*/ 0 w 1164472"/>
                      <a:gd name="connsiteY1" fmla="*/ 400571 h 400570"/>
                      <a:gd name="connsiteX2" fmla="*/ 0 w 1164472"/>
                      <a:gd name="connsiteY2" fmla="*/ 0 h 400570"/>
                      <a:gd name="connsiteX3" fmla="*/ 961615 w 1164472"/>
                      <a:gd name="connsiteY3" fmla="*/ 0 h 400570"/>
                      <a:gd name="connsiteX4" fmla="*/ 1164472 w 1164472"/>
                      <a:gd name="connsiteY4" fmla="*/ 200182 h 400570"/>
                      <a:gd name="connsiteX5" fmla="*/ 961615 w 1164472"/>
                      <a:gd name="connsiteY5" fmla="*/ 400571 h 4005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64472" h="400570">
                        <a:moveTo>
                          <a:pt x="961615" y="400571"/>
                        </a:moveTo>
                        <a:lnTo>
                          <a:pt x="0" y="400571"/>
                        </a:lnTo>
                        <a:lnTo>
                          <a:pt x="0" y="0"/>
                        </a:lnTo>
                        <a:lnTo>
                          <a:pt x="961615" y="0"/>
                        </a:lnTo>
                        <a:cubicBezTo>
                          <a:pt x="1073536" y="0"/>
                          <a:pt x="1164472" y="89701"/>
                          <a:pt x="1164472" y="200182"/>
                        </a:cubicBezTo>
                        <a:cubicBezTo>
                          <a:pt x="1164472" y="310869"/>
                          <a:pt x="1073536" y="400571"/>
                          <a:pt x="961615" y="400571"/>
                        </a:cubicBezTo>
                      </a:path>
                    </a:pathLst>
                  </a:custGeom>
                  <a:solidFill>
                    <a:srgbClr val="E5F8FF"/>
                  </a:solidFill>
                  <a:ln w="2052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 dirty="0">
                      <a:solidFill>
                        <a:srgbClr val="64BBBA"/>
                      </a:solidFill>
                    </a:endParaRPr>
                  </a:p>
                </p:txBody>
              </p:sp>
              <p:sp>
                <p:nvSpPr>
                  <p:cNvPr id="23" name="자유형: 도형 22">
                    <a:extLst>
                      <a:ext uri="{FF2B5EF4-FFF2-40B4-BE49-F238E27FC236}">
                        <a16:creationId xmlns:a16="http://schemas.microsoft.com/office/drawing/2014/main" id="{9672BAAC-E038-489D-BB89-FFAB6B03A83A}"/>
                      </a:ext>
                    </a:extLst>
                  </p:cNvPr>
                  <p:cNvSpPr/>
                  <p:nvPr/>
                </p:nvSpPr>
                <p:spPr>
                  <a:xfrm>
                    <a:off x="602177" y="2874677"/>
                    <a:ext cx="506557" cy="400364"/>
                  </a:xfrm>
                  <a:custGeom>
                    <a:avLst/>
                    <a:gdLst>
                      <a:gd name="connsiteX0" fmla="*/ 466850 w 506557"/>
                      <a:gd name="connsiteY0" fmla="*/ 160887 h 400364"/>
                      <a:gd name="connsiteX1" fmla="*/ 466850 w 506557"/>
                      <a:gd name="connsiteY1" fmla="*/ 160887 h 400364"/>
                      <a:gd name="connsiteX2" fmla="*/ 445454 w 506557"/>
                      <a:gd name="connsiteY2" fmla="*/ 139696 h 400364"/>
                      <a:gd name="connsiteX3" fmla="*/ 445454 w 506557"/>
                      <a:gd name="connsiteY3" fmla="*/ 0 h 400364"/>
                      <a:gd name="connsiteX4" fmla="*/ 206799 w 506557"/>
                      <a:gd name="connsiteY4" fmla="*/ 0 h 400364"/>
                      <a:gd name="connsiteX5" fmla="*/ 33 w 506557"/>
                      <a:gd name="connsiteY5" fmla="*/ 204091 h 400364"/>
                      <a:gd name="connsiteX6" fmla="*/ 202890 w 506557"/>
                      <a:gd name="connsiteY6" fmla="*/ 400365 h 400364"/>
                      <a:gd name="connsiteX7" fmla="*/ 445454 w 506557"/>
                      <a:gd name="connsiteY7" fmla="*/ 400365 h 400364"/>
                      <a:gd name="connsiteX8" fmla="*/ 445454 w 506557"/>
                      <a:gd name="connsiteY8" fmla="*/ 260464 h 400364"/>
                      <a:gd name="connsiteX9" fmla="*/ 466850 w 506557"/>
                      <a:gd name="connsiteY9" fmla="*/ 239273 h 400364"/>
                      <a:gd name="connsiteX10" fmla="*/ 506558 w 506557"/>
                      <a:gd name="connsiteY10" fmla="*/ 199977 h 400364"/>
                      <a:gd name="connsiteX11" fmla="*/ 466850 w 506557"/>
                      <a:gd name="connsiteY11" fmla="*/ 160887 h 4003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506557" h="400364">
                        <a:moveTo>
                          <a:pt x="466850" y="160887"/>
                        </a:moveTo>
                        <a:lnTo>
                          <a:pt x="466850" y="160887"/>
                        </a:lnTo>
                        <a:cubicBezTo>
                          <a:pt x="454918" y="160887"/>
                          <a:pt x="445454" y="151423"/>
                          <a:pt x="445454" y="139696"/>
                        </a:cubicBezTo>
                        <a:lnTo>
                          <a:pt x="445454" y="0"/>
                        </a:lnTo>
                        <a:lnTo>
                          <a:pt x="206799" y="0"/>
                        </a:lnTo>
                        <a:cubicBezTo>
                          <a:pt x="93026" y="0"/>
                          <a:pt x="-2025" y="91965"/>
                          <a:pt x="33" y="204091"/>
                        </a:cubicBezTo>
                        <a:cubicBezTo>
                          <a:pt x="2090" y="312927"/>
                          <a:pt x="92203" y="400365"/>
                          <a:pt x="202890" y="400365"/>
                        </a:cubicBezTo>
                        <a:lnTo>
                          <a:pt x="445454" y="400365"/>
                        </a:lnTo>
                        <a:lnTo>
                          <a:pt x="445454" y="260464"/>
                        </a:lnTo>
                        <a:cubicBezTo>
                          <a:pt x="445454" y="248736"/>
                          <a:pt x="455123" y="239273"/>
                          <a:pt x="466850" y="239273"/>
                        </a:cubicBezTo>
                        <a:cubicBezTo>
                          <a:pt x="488864" y="239273"/>
                          <a:pt x="506558" y="221785"/>
                          <a:pt x="506558" y="199977"/>
                        </a:cubicBezTo>
                        <a:cubicBezTo>
                          <a:pt x="506558" y="178169"/>
                          <a:pt x="488864" y="160887"/>
                          <a:pt x="466850" y="160887"/>
                        </a:cubicBezTo>
                      </a:path>
                    </a:pathLst>
                  </a:custGeom>
                  <a:solidFill>
                    <a:srgbClr val="5FB7E1"/>
                  </a:solidFill>
                  <a:ln w="2052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 dirty="0"/>
                  </a:p>
                </p:txBody>
              </p:sp>
              <p:sp>
                <p:nvSpPr>
                  <p:cNvPr id="24" name="자유형: 도형 23">
                    <a:extLst>
                      <a:ext uri="{FF2B5EF4-FFF2-40B4-BE49-F238E27FC236}">
                        <a16:creationId xmlns:a16="http://schemas.microsoft.com/office/drawing/2014/main" id="{6F0A5052-5E84-46E0-876E-9798687A4E68}"/>
                      </a:ext>
                    </a:extLst>
                  </p:cNvPr>
                  <p:cNvSpPr/>
                  <p:nvPr/>
                </p:nvSpPr>
                <p:spPr>
                  <a:xfrm>
                    <a:off x="641094" y="2913561"/>
                    <a:ext cx="326710" cy="322596"/>
                  </a:xfrm>
                  <a:custGeom>
                    <a:avLst/>
                    <a:gdLst>
                      <a:gd name="connsiteX0" fmla="*/ 326711 w 326710"/>
                      <a:gd name="connsiteY0" fmla="*/ 161298 h 322596"/>
                      <a:gd name="connsiteX1" fmla="*/ 163355 w 326710"/>
                      <a:gd name="connsiteY1" fmla="*/ 322596 h 322596"/>
                      <a:gd name="connsiteX2" fmla="*/ 0 w 326710"/>
                      <a:gd name="connsiteY2" fmla="*/ 161298 h 322596"/>
                      <a:gd name="connsiteX3" fmla="*/ 163355 w 326710"/>
                      <a:gd name="connsiteY3" fmla="*/ 0 h 322596"/>
                      <a:gd name="connsiteX4" fmla="*/ 326711 w 326710"/>
                      <a:gd name="connsiteY4" fmla="*/ 161298 h 322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6710" h="322596">
                        <a:moveTo>
                          <a:pt x="326711" y="161298"/>
                        </a:moveTo>
                        <a:cubicBezTo>
                          <a:pt x="326711" y="250382"/>
                          <a:pt x="253468" y="322596"/>
                          <a:pt x="163355" y="322596"/>
                        </a:cubicBezTo>
                        <a:cubicBezTo>
                          <a:pt x="73037" y="322596"/>
                          <a:pt x="0" y="250382"/>
                          <a:pt x="0" y="161298"/>
                        </a:cubicBezTo>
                        <a:cubicBezTo>
                          <a:pt x="0" y="72214"/>
                          <a:pt x="73037" y="0"/>
                          <a:pt x="163355" y="0"/>
                        </a:cubicBezTo>
                        <a:cubicBezTo>
                          <a:pt x="253468" y="0"/>
                          <a:pt x="326711" y="72214"/>
                          <a:pt x="326711" y="161298"/>
                        </a:cubicBezTo>
                      </a:path>
                    </a:pathLst>
                  </a:custGeom>
                  <a:solidFill>
                    <a:srgbClr val="FFFFFF"/>
                  </a:solidFill>
                  <a:ln w="2052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D9719DD-340D-4B8D-A1BD-48ECFDDA41C3}"/>
                    </a:ext>
                  </a:extLst>
                </p:cNvPr>
                <p:cNvSpPr txBox="1"/>
                <p:nvPr/>
              </p:nvSpPr>
              <p:spPr>
                <a:xfrm>
                  <a:off x="614197" y="2912400"/>
                  <a:ext cx="366865" cy="31545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en-US" altLang="ko-KR" sz="1600" dirty="0">
                      <a:solidFill>
                        <a:srgbClr val="5FB7E1"/>
                      </a:solidFill>
                      <a:latin typeface="나눔스퀘어라운드OTF Bold" panose="020B0600000101010101" pitchFamily="34" charset="-127"/>
                      <a:ea typeface="나눔스퀘어라운드OTF Bold" panose="020B0600000101010101" pitchFamily="34" charset="-127"/>
                    </a:rPr>
                    <a:t>1</a:t>
                  </a:r>
                  <a:endParaRPr lang="ko-KR" altLang="en-US" sz="1600" dirty="0">
                    <a:solidFill>
                      <a:srgbClr val="5FB7E1"/>
                    </a:solidFill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621BDB7B-E190-4194-B7A9-BFF3E8A2B4C5}"/>
                    </a:ext>
                  </a:extLst>
                </p:cNvPr>
                <p:cNvSpPr txBox="1"/>
                <p:nvPr/>
              </p:nvSpPr>
              <p:spPr>
                <a:xfrm>
                  <a:off x="1204201" y="2757481"/>
                  <a:ext cx="3745991" cy="4739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marL="0" marR="0" indent="0" algn="just" fontAlgn="base" latinLnBrk="1">
                    <a:lnSpc>
                      <a:spcPct val="17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ko-KR" altLang="en-US" sz="1600" b="1" kern="0" spc="-50" dirty="0">
                      <a:solidFill>
                        <a:srgbClr val="5FB7E1"/>
                      </a:solidFill>
                      <a:effectLst/>
                      <a:latin typeface="나눔스퀘어라운드OTF Bold" panose="020B0600000101010101" pitchFamily="34" charset="-127"/>
                      <a:ea typeface="나눔스퀘어라운드OTF Bold" panose="020B0600000101010101" pitchFamily="34" charset="-127"/>
                    </a:rPr>
                    <a:t>직장 내 괴롭힘 및 정신건강상태 평가</a:t>
                  </a:r>
                </a:p>
              </p:txBody>
            </p:sp>
          </p:grp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BFFCD30-C563-4175-823D-B452209240B9}"/>
                  </a:ext>
                </a:extLst>
              </p:cNvPr>
              <p:cNvSpPr txBox="1"/>
              <p:nvPr/>
            </p:nvSpPr>
            <p:spPr>
              <a:xfrm>
                <a:off x="848576" y="1725735"/>
                <a:ext cx="7611585" cy="10195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algn="just" fontAlgn="base" latinLnBrk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ko-KR" altLang="en-US" sz="1400" kern="0" spc="-50" dirty="0">
                    <a:solidFill>
                      <a:srgbClr val="000000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직장 내 괴롭힘 관련 실태조사 </a:t>
                </a:r>
              </a:p>
              <a:p>
                <a:pPr marL="0" marR="0" algn="just" fontAlgn="base" latinLnBrk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ko-KR" sz="1400" kern="0" spc="-80" dirty="0">
                    <a:solidFill>
                      <a:srgbClr val="000000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•</a:t>
                </a:r>
                <a:r>
                  <a:rPr lang="ko-KR" altLang="en-US" sz="1400" kern="0" spc="-80" dirty="0">
                    <a:solidFill>
                      <a:srgbClr val="000000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직장 내 괴롭힘 경험여부</a:t>
                </a:r>
                <a:r>
                  <a:rPr lang="en-US" altLang="ko-KR" sz="1400" kern="0" spc="-80" dirty="0">
                    <a:solidFill>
                      <a:srgbClr val="000000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, </a:t>
                </a:r>
                <a:r>
                  <a:rPr lang="ko-KR" altLang="en-US" sz="1400" kern="0" spc="-80" dirty="0">
                    <a:solidFill>
                      <a:srgbClr val="000000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정도</a:t>
                </a:r>
                <a:r>
                  <a:rPr lang="en-US" altLang="ko-KR" sz="1400" kern="0" spc="-80" dirty="0">
                    <a:solidFill>
                      <a:srgbClr val="000000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, </a:t>
                </a:r>
                <a:r>
                  <a:rPr lang="ko-KR" altLang="en-US" sz="1400" kern="0" spc="-80" dirty="0">
                    <a:solidFill>
                      <a:srgbClr val="000000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해결지원</a:t>
                </a:r>
                <a:r>
                  <a:rPr lang="en-US" altLang="ko-KR" sz="1400" kern="0" spc="-80" dirty="0">
                    <a:solidFill>
                      <a:srgbClr val="000000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, </a:t>
                </a:r>
                <a:r>
                  <a:rPr lang="ko-KR" altLang="en-US" sz="1400" kern="0" spc="-80" dirty="0">
                    <a:solidFill>
                      <a:srgbClr val="000000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직장 내 괴롭힘 관련 실태</a:t>
                </a:r>
                <a:r>
                  <a:rPr lang="en-US" altLang="ko-KR" sz="1400" kern="0" spc="-80" dirty="0">
                    <a:solidFill>
                      <a:srgbClr val="000000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, </a:t>
                </a:r>
                <a:r>
                  <a:rPr lang="ko-KR" altLang="en-US" sz="1400" kern="0" spc="-80" dirty="0">
                    <a:solidFill>
                      <a:srgbClr val="000000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직무 스트레스 정도 등에 대한 조사 실시</a:t>
                </a:r>
                <a:endParaRPr lang="en-US" altLang="ko-KR" sz="1400" kern="0" spc="-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endParaRPr>
              </a:p>
              <a:p>
                <a:pPr marL="0" marR="0" algn="just" fontAlgn="base" latinLnBrk="1">
                  <a:lnSpc>
                    <a:spcPts val="6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endParaRPr>
              </a:p>
              <a:p>
                <a:pPr marL="0" marR="0" algn="just" fontAlgn="base" latinLnBrk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ko-KR" altLang="en-US" sz="1400" kern="0" spc="-50" dirty="0">
                    <a:solidFill>
                      <a:srgbClr val="000000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직장 내 괴롭힘에 대한 관련 </a:t>
                </a:r>
                <a:r>
                  <a:rPr lang="en-US" altLang="ko-KR" sz="1400" kern="0" spc="-50" dirty="0">
                    <a:solidFill>
                      <a:srgbClr val="000000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KOSHA Guide </a:t>
                </a:r>
                <a:r>
                  <a:rPr lang="ko-KR" altLang="en-US" sz="1400" kern="0" spc="-50" dirty="0">
                    <a:solidFill>
                      <a:srgbClr val="000000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참고</a:t>
                </a:r>
              </a:p>
            </p:txBody>
          </p:sp>
          <p:pic>
            <p:nvPicPr>
              <p:cNvPr id="26" name="그래픽 25">
                <a:extLst>
                  <a:ext uri="{FF2B5EF4-FFF2-40B4-BE49-F238E27FC236}">
                    <a16:creationId xmlns:a16="http://schemas.microsoft.com/office/drawing/2014/main" id="{77D78410-FB15-4539-B95A-71568E8CD3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609881" y="1821073"/>
                <a:ext cx="165600" cy="165600"/>
              </a:xfrm>
              <a:prstGeom prst="rect">
                <a:avLst/>
              </a:prstGeom>
            </p:spPr>
          </p:pic>
          <p:pic>
            <p:nvPicPr>
              <p:cNvPr id="27" name="그래픽 26">
                <a:extLst>
                  <a:ext uri="{FF2B5EF4-FFF2-40B4-BE49-F238E27FC236}">
                    <a16:creationId xmlns:a16="http://schemas.microsoft.com/office/drawing/2014/main" id="{C7D0FF02-888D-4DB2-93D4-24502CFA40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609881" y="2540507"/>
                <a:ext cx="165600" cy="165600"/>
              </a:xfrm>
              <a:prstGeom prst="rect">
                <a:avLst/>
              </a:prstGeom>
            </p:spPr>
          </p:pic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802E109-3A39-4E61-ABC9-81C644254160}"/>
                </a:ext>
              </a:extLst>
            </p:cNvPr>
            <p:cNvSpPr txBox="1"/>
            <p:nvPr/>
          </p:nvSpPr>
          <p:spPr>
            <a:xfrm>
              <a:off x="1187624" y="3927687"/>
              <a:ext cx="6895847" cy="207556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① 직무 스트레스의 일상적인 관리를 위한 관리감독자용 지침</a:t>
              </a:r>
              <a:r>
                <a:rPr lang="en-US" altLang="ko-KR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(H-38-2011)</a:t>
              </a:r>
              <a:endParaRPr lang="ko-KR" altLang="en-US" sz="13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② 직무 스트레스 자기관리를 위한 근로자용 지침</a:t>
              </a:r>
              <a:r>
                <a:rPr lang="en-US" altLang="ko-KR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(H-39-2011)</a:t>
              </a:r>
              <a:endParaRPr lang="ko-KR" altLang="en-US" sz="13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③ 직무 스트레스 요인 측정 지침</a:t>
              </a:r>
              <a:r>
                <a:rPr lang="en-US" altLang="ko-KR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(H-40-2011)</a:t>
              </a:r>
              <a:endParaRPr lang="ko-KR" altLang="en-US" sz="13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④ 작업장 내 ‘약자 괴롭힘</a:t>
              </a:r>
              <a:r>
                <a:rPr lang="en-US" altLang="ko-KR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(Bullying)’ </a:t>
              </a: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방지를 위한 지침</a:t>
              </a:r>
              <a:r>
                <a:rPr lang="en-US" altLang="ko-KR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(G-74-2011)</a:t>
              </a:r>
              <a:endParaRPr lang="ko-KR" altLang="en-US" sz="13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⑤ 사업장 직무 스트레스 예방 프로그램</a:t>
              </a:r>
              <a:r>
                <a:rPr lang="en-US" altLang="ko-KR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(H-67-2012)</a:t>
              </a:r>
              <a:endParaRPr lang="ko-KR" altLang="en-US" sz="13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⑥ 직장에서의 뇌</a:t>
              </a:r>
              <a:r>
                <a:rPr lang="en-US" altLang="ko-KR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·</a:t>
              </a: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심혈관계질환 예방을 위한 발병위험도 평가 및 사후관리지침</a:t>
              </a:r>
              <a:r>
                <a:rPr lang="en-US" altLang="ko-KR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(H-200-2018)</a:t>
              </a:r>
              <a:endParaRPr lang="ko-KR" altLang="en-US" sz="13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⑦ 직장 따돌림 예방관리지침</a:t>
              </a:r>
              <a:r>
                <a:rPr lang="en-US" altLang="ko-KR" sz="13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(H-204-2018)</a:t>
              </a:r>
              <a:endParaRPr lang="ko-KR" altLang="en-US" sz="13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grpSp>
          <p:nvGrpSpPr>
            <p:cNvPr id="44" name="그래픽 44">
              <a:extLst>
                <a:ext uri="{FF2B5EF4-FFF2-40B4-BE49-F238E27FC236}">
                  <a16:creationId xmlns:a16="http://schemas.microsoft.com/office/drawing/2014/main" id="{933582B9-12CE-4BB9-83A1-FEB30EDE9693}"/>
                </a:ext>
              </a:extLst>
            </p:cNvPr>
            <p:cNvGrpSpPr/>
            <p:nvPr/>
          </p:nvGrpSpPr>
          <p:grpSpPr>
            <a:xfrm>
              <a:off x="539552" y="1340768"/>
              <a:ext cx="5157335" cy="615935"/>
              <a:chOff x="576559" y="1267231"/>
              <a:chExt cx="6286923" cy="750841"/>
            </a:xfrm>
          </p:grpSpPr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26BCFB90-F6B7-4116-B432-B1B4539E197E}"/>
                  </a:ext>
                </a:extLst>
              </p:cNvPr>
              <p:cNvSpPr/>
              <p:nvPr/>
            </p:nvSpPr>
            <p:spPr>
              <a:xfrm>
                <a:off x="680886" y="1267231"/>
                <a:ext cx="4219189" cy="672415"/>
              </a:xfrm>
              <a:custGeom>
                <a:avLst/>
                <a:gdLst>
                  <a:gd name="connsiteX0" fmla="*/ 0 w 2735871"/>
                  <a:gd name="connsiteY0" fmla="*/ 0 h 672415"/>
                  <a:gd name="connsiteX1" fmla="*/ 2735871 w 2735871"/>
                  <a:gd name="connsiteY1" fmla="*/ 0 h 672415"/>
                  <a:gd name="connsiteX2" fmla="*/ 2735871 w 2735871"/>
                  <a:gd name="connsiteY2" fmla="*/ 672416 h 672415"/>
                  <a:gd name="connsiteX3" fmla="*/ 0 w 2735871"/>
                  <a:gd name="connsiteY3" fmla="*/ 672416 h 67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5871" h="672415">
                    <a:moveTo>
                      <a:pt x="0" y="0"/>
                    </a:moveTo>
                    <a:lnTo>
                      <a:pt x="2735871" y="0"/>
                    </a:lnTo>
                    <a:lnTo>
                      <a:pt x="2735871" y="672416"/>
                    </a:lnTo>
                    <a:lnTo>
                      <a:pt x="0" y="672416"/>
                    </a:lnTo>
                    <a:close/>
                  </a:path>
                </a:pathLst>
              </a:custGeom>
              <a:solidFill>
                <a:srgbClr val="EFEFE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64D4D8CF-00D7-4443-8C6D-FC956133F4AA}"/>
                  </a:ext>
                </a:extLst>
              </p:cNvPr>
              <p:cNvSpPr/>
              <p:nvPr/>
            </p:nvSpPr>
            <p:spPr>
              <a:xfrm>
                <a:off x="4120950" y="1268206"/>
                <a:ext cx="2742532" cy="671440"/>
              </a:xfrm>
              <a:custGeom>
                <a:avLst/>
                <a:gdLst>
                  <a:gd name="connsiteX0" fmla="*/ 2735871 w 2735871"/>
                  <a:gd name="connsiteY0" fmla="*/ 553377 h 672415"/>
                  <a:gd name="connsiteX1" fmla="*/ 2616833 w 2735871"/>
                  <a:gd name="connsiteY1" fmla="*/ 672416 h 672415"/>
                  <a:gd name="connsiteX2" fmla="*/ 119039 w 2735871"/>
                  <a:gd name="connsiteY2" fmla="*/ 672416 h 672415"/>
                  <a:gd name="connsiteX3" fmla="*/ 0 w 2735871"/>
                  <a:gd name="connsiteY3" fmla="*/ 553377 h 672415"/>
                  <a:gd name="connsiteX4" fmla="*/ 0 w 2735871"/>
                  <a:gd name="connsiteY4" fmla="*/ 119039 h 672415"/>
                  <a:gd name="connsiteX5" fmla="*/ 119039 w 2735871"/>
                  <a:gd name="connsiteY5" fmla="*/ 0 h 672415"/>
                  <a:gd name="connsiteX6" fmla="*/ 2616784 w 2735871"/>
                  <a:gd name="connsiteY6" fmla="*/ 0 h 672415"/>
                  <a:gd name="connsiteX7" fmla="*/ 2735823 w 2735871"/>
                  <a:gd name="connsiteY7" fmla="*/ 119039 h 672415"/>
                  <a:gd name="connsiteX8" fmla="*/ 2735823 w 2735871"/>
                  <a:gd name="connsiteY8" fmla="*/ 553377 h 67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35871" h="672415">
                    <a:moveTo>
                      <a:pt x="2735871" y="553377"/>
                    </a:moveTo>
                    <a:cubicBezTo>
                      <a:pt x="2735871" y="618877"/>
                      <a:pt x="2682284" y="672416"/>
                      <a:pt x="2616833" y="672416"/>
                    </a:cubicBezTo>
                    <a:lnTo>
                      <a:pt x="119039" y="672416"/>
                    </a:lnTo>
                    <a:cubicBezTo>
                      <a:pt x="53539" y="672416"/>
                      <a:pt x="0" y="618829"/>
                      <a:pt x="0" y="553377"/>
                    </a:cubicBezTo>
                    <a:lnTo>
                      <a:pt x="0" y="119039"/>
                    </a:lnTo>
                    <a:cubicBezTo>
                      <a:pt x="0" y="53587"/>
                      <a:pt x="53587" y="0"/>
                      <a:pt x="119039" y="0"/>
                    </a:cubicBezTo>
                    <a:lnTo>
                      <a:pt x="2616784" y="0"/>
                    </a:lnTo>
                    <a:cubicBezTo>
                      <a:pt x="2682284" y="0"/>
                      <a:pt x="2735823" y="53587"/>
                      <a:pt x="2735823" y="119039"/>
                    </a:cubicBezTo>
                    <a:lnTo>
                      <a:pt x="2735823" y="553377"/>
                    </a:lnTo>
                    <a:close/>
                  </a:path>
                </a:pathLst>
              </a:custGeom>
              <a:solidFill>
                <a:srgbClr val="EFEFEF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345ED0AF-34FB-489B-9765-2C7FF4011118}"/>
                  </a:ext>
                </a:extLst>
              </p:cNvPr>
              <p:cNvSpPr/>
              <p:nvPr/>
            </p:nvSpPr>
            <p:spPr>
              <a:xfrm>
                <a:off x="576559" y="1348744"/>
                <a:ext cx="606192" cy="669328"/>
              </a:xfrm>
              <a:custGeom>
                <a:avLst/>
                <a:gdLst>
                  <a:gd name="connsiteX0" fmla="*/ 0 w 606192"/>
                  <a:gd name="connsiteY0" fmla="*/ 511510 h 669328"/>
                  <a:gd name="connsiteX1" fmla="*/ 126419 w 606192"/>
                  <a:gd name="connsiteY1" fmla="*/ 669329 h 669328"/>
                  <a:gd name="connsiteX2" fmla="*/ 436509 w 606192"/>
                  <a:gd name="connsiteY2" fmla="*/ 669329 h 669328"/>
                  <a:gd name="connsiteX3" fmla="*/ 606192 w 606192"/>
                  <a:gd name="connsiteY3" fmla="*/ 375445 h 669328"/>
                  <a:gd name="connsiteX4" fmla="*/ 436509 w 606192"/>
                  <a:gd name="connsiteY4" fmla="*/ 81562 h 669328"/>
                  <a:gd name="connsiteX5" fmla="*/ 104328 w 606192"/>
                  <a:gd name="connsiteY5" fmla="*/ 81562 h 669328"/>
                  <a:gd name="connsiteX6" fmla="*/ 81514 w 606192"/>
                  <a:gd name="connsiteY6" fmla="*/ 81562 h 669328"/>
                  <a:gd name="connsiteX7" fmla="*/ 0 w 606192"/>
                  <a:gd name="connsiteY7" fmla="*/ 0 h 669328"/>
                  <a:gd name="connsiteX8" fmla="*/ 0 w 606192"/>
                  <a:gd name="connsiteY8" fmla="*/ 511510 h 66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6192" h="669328">
                    <a:moveTo>
                      <a:pt x="0" y="511510"/>
                    </a:moveTo>
                    <a:cubicBezTo>
                      <a:pt x="0" y="598667"/>
                      <a:pt x="56626" y="669329"/>
                      <a:pt x="126419" y="669329"/>
                    </a:cubicBezTo>
                    <a:lnTo>
                      <a:pt x="436509" y="669329"/>
                    </a:lnTo>
                    <a:lnTo>
                      <a:pt x="606192" y="375445"/>
                    </a:lnTo>
                    <a:lnTo>
                      <a:pt x="436509" y="81562"/>
                    </a:lnTo>
                    <a:lnTo>
                      <a:pt x="104328" y="81562"/>
                    </a:lnTo>
                    <a:lnTo>
                      <a:pt x="81514" y="81562"/>
                    </a:lnTo>
                    <a:cubicBezTo>
                      <a:pt x="36512" y="81562"/>
                      <a:pt x="0" y="45050"/>
                      <a:pt x="0" y="0"/>
                    </a:cubicBezTo>
                    <a:lnTo>
                      <a:pt x="0" y="511510"/>
                    </a:lnTo>
                    <a:close/>
                  </a:path>
                </a:pathLst>
              </a:custGeom>
              <a:solidFill>
                <a:srgbClr val="5FB7E1"/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5FB7E1"/>
                  </a:solidFill>
                </a:endParaRPr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E8E0DFD7-1831-4968-8AAD-F7B3F385965E}"/>
                  </a:ext>
                </a:extLst>
              </p:cNvPr>
              <p:cNvSpPr/>
              <p:nvPr/>
            </p:nvSpPr>
            <p:spPr>
              <a:xfrm>
                <a:off x="576559" y="1267231"/>
                <a:ext cx="104279" cy="163027"/>
              </a:xfrm>
              <a:custGeom>
                <a:avLst/>
                <a:gdLst>
                  <a:gd name="connsiteX0" fmla="*/ 0 w 104279"/>
                  <a:gd name="connsiteY0" fmla="*/ 81514 h 163027"/>
                  <a:gd name="connsiteX1" fmla="*/ 81514 w 104279"/>
                  <a:gd name="connsiteY1" fmla="*/ 163027 h 163027"/>
                  <a:gd name="connsiteX2" fmla="*/ 104280 w 104279"/>
                  <a:gd name="connsiteY2" fmla="*/ 163027 h 163027"/>
                  <a:gd name="connsiteX3" fmla="*/ 104280 w 104279"/>
                  <a:gd name="connsiteY3" fmla="*/ 0 h 163027"/>
                  <a:gd name="connsiteX4" fmla="*/ 81514 w 104279"/>
                  <a:gd name="connsiteY4" fmla="*/ 0 h 163027"/>
                  <a:gd name="connsiteX5" fmla="*/ 0 w 104279"/>
                  <a:gd name="connsiteY5" fmla="*/ 81514 h 163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279" h="163027">
                    <a:moveTo>
                      <a:pt x="0" y="81514"/>
                    </a:moveTo>
                    <a:cubicBezTo>
                      <a:pt x="0" y="126563"/>
                      <a:pt x="36512" y="163027"/>
                      <a:pt x="81514" y="163027"/>
                    </a:cubicBezTo>
                    <a:lnTo>
                      <a:pt x="104280" y="163027"/>
                    </a:lnTo>
                    <a:lnTo>
                      <a:pt x="104280" y="0"/>
                    </a:lnTo>
                    <a:lnTo>
                      <a:pt x="81514" y="0"/>
                    </a:lnTo>
                    <a:cubicBezTo>
                      <a:pt x="36512" y="0"/>
                      <a:pt x="0" y="36512"/>
                      <a:pt x="0" y="81514"/>
                    </a:cubicBez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48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188C98"/>
                  </a:solidFill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97E46C1-BE2E-4CD7-9372-394678695CCB}"/>
                </a:ext>
              </a:extLst>
            </p:cNvPr>
            <p:cNvSpPr txBox="1"/>
            <p:nvPr/>
          </p:nvSpPr>
          <p:spPr>
            <a:xfrm>
              <a:off x="1041663" y="1407240"/>
              <a:ext cx="5220011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o-KR" altLang="en-US" sz="2500" b="1" kern="0" spc="-20" dirty="0">
                  <a:solidFill>
                    <a:srgbClr val="5FB7E1"/>
                  </a:solidFill>
                  <a:effectLst/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직장 내 </a:t>
              </a:r>
              <a:r>
                <a:rPr lang="ko-KR" altLang="en-US" sz="2500" b="1" kern="0" spc="-20" dirty="0">
                  <a:solidFill>
                    <a:srgbClr val="5FB7E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괴롭힘 예방</a:t>
              </a:r>
              <a:r>
                <a:rPr lang="en-US" altLang="ko-KR" sz="2500" b="1" kern="0" spc="-20" dirty="0">
                  <a:solidFill>
                    <a:srgbClr val="5FB7E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·</a:t>
              </a:r>
              <a:r>
                <a:rPr lang="ko-KR" altLang="en-US" sz="2500" b="1" kern="0" spc="-20" dirty="0">
                  <a:solidFill>
                    <a:srgbClr val="5FB7E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관리 프로그램</a:t>
              </a:r>
              <a:endParaRPr lang="ko-KR" altLang="en-US" sz="2500" dirty="0">
                <a:solidFill>
                  <a:srgbClr val="5FB7E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4DD14D-1728-47AB-A149-D0F0BC35C547}"/>
                </a:ext>
              </a:extLst>
            </p:cNvPr>
            <p:cNvSpPr txBox="1"/>
            <p:nvPr/>
          </p:nvSpPr>
          <p:spPr>
            <a:xfrm>
              <a:off x="515810" y="1535268"/>
              <a:ext cx="599806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2100" dirty="0">
                  <a:solidFill>
                    <a:schemeClr val="bg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rPr>
                <a:t>04</a:t>
              </a:r>
              <a:endParaRPr lang="ko-KR" altLang="en-US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58827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그래픽 40">
            <a:extLst>
              <a:ext uri="{FF2B5EF4-FFF2-40B4-BE49-F238E27FC236}">
                <a16:creationId xmlns:a16="http://schemas.microsoft.com/office/drawing/2014/main" id="{25F18CC7-3C35-4125-B414-508841ED50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2007" y="5013176"/>
            <a:ext cx="7865778" cy="1183013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CFEBECB6-6B44-4680-888A-1889DCF544AE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E410D8C-DC45-41AC-9E19-92411D0BF694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9E174AFF-34B7-4D0E-8863-6DD7F53938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58FFD36-DCF2-45F2-A18C-F851424F06AB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64ADD9-C072-41D3-A324-4469349CDD6C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377D0D42-84AD-4FA2-A17C-18F9484299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220DDBAC-6542-40CD-98C6-C5B054A6086A}"/>
              </a:ext>
            </a:extLst>
          </p:cNvPr>
          <p:cNvGrpSpPr/>
          <p:nvPr/>
        </p:nvGrpSpPr>
        <p:grpSpPr>
          <a:xfrm>
            <a:off x="602178" y="2996952"/>
            <a:ext cx="2904057" cy="418888"/>
            <a:chOff x="602177" y="2738576"/>
            <a:chExt cx="3720621" cy="536671"/>
          </a:xfrm>
        </p:grpSpPr>
        <p:grpSp>
          <p:nvGrpSpPr>
            <p:cNvPr id="3" name="그래픽 7">
              <a:extLst>
                <a:ext uri="{FF2B5EF4-FFF2-40B4-BE49-F238E27FC236}">
                  <a16:creationId xmlns:a16="http://schemas.microsoft.com/office/drawing/2014/main" id="{C5F2AC68-1112-4AC1-AA81-DD219F8499B9}"/>
                </a:ext>
              </a:extLst>
            </p:cNvPr>
            <p:cNvGrpSpPr/>
            <p:nvPr/>
          </p:nvGrpSpPr>
          <p:grpSpPr>
            <a:xfrm>
              <a:off x="602177" y="2874677"/>
              <a:ext cx="3720621" cy="400570"/>
              <a:chOff x="602177" y="2874677"/>
              <a:chExt cx="3720621" cy="400570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30403B05-67A6-4A49-86C7-B55576820334}"/>
                  </a:ext>
                </a:extLst>
              </p:cNvPr>
              <p:cNvSpPr/>
              <p:nvPr/>
            </p:nvSpPr>
            <p:spPr>
              <a:xfrm>
                <a:off x="811650" y="2874677"/>
                <a:ext cx="3294047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30AEC09F-A1F0-4A4A-892F-59DB7D44AD9B}"/>
                  </a:ext>
                </a:extLst>
              </p:cNvPr>
              <p:cNvSpPr/>
              <p:nvPr/>
            </p:nvSpPr>
            <p:spPr>
              <a:xfrm>
                <a:off x="3158326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0872BAE7-7CC9-49BA-8109-05B91D6E834F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933A9BBD-9D64-4DC5-BFBD-4077330911BD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1D2C313-2A62-4BB1-B186-94D7590C9FE4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3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2F859ED-5B13-43D8-871D-CE24CF65D38D}"/>
                </a:ext>
              </a:extLst>
            </p:cNvPr>
            <p:cNvSpPr txBox="1"/>
            <p:nvPr/>
          </p:nvSpPr>
          <p:spPr>
            <a:xfrm>
              <a:off x="1204201" y="2738576"/>
              <a:ext cx="2995144" cy="497580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내</a:t>
              </a:r>
              <a:r>
                <a:rPr lang="en-US" altLang="ko-KR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·</a:t>
              </a: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외부 자원을 활용한 상담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9A07D74-EBB1-429C-8237-E2F72252DA6A}"/>
              </a:ext>
            </a:extLst>
          </p:cNvPr>
          <p:cNvSpPr txBox="1"/>
          <p:nvPr/>
        </p:nvSpPr>
        <p:spPr>
          <a:xfrm>
            <a:off x="848576" y="3521260"/>
            <a:ext cx="7611585" cy="16609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내부상담</a:t>
            </a:r>
            <a:r>
              <a:rPr lang="en-US" altLang="ko-KR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: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보건관리자나 상담자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회사가 지정한 상담자나 고충처리위원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위원회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을 통해 상담 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외부상담</a:t>
            </a:r>
            <a:r>
              <a:rPr lang="en-US" altLang="ko-KR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: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보건관리전문기관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EAP(Employee’s Assistance Program)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협회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근로자건강센터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직업적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             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트라우마 상담센터 등을 통해 상담 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ko-KR" altLang="en-US" sz="14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외부치료</a:t>
            </a:r>
            <a:r>
              <a:rPr lang="en-US" altLang="ko-KR" sz="14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: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산재병원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정신과 전문의 등을 통해 상담 </a:t>
            </a: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164E12DD-9667-4623-923D-D372857F11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09881" y="3616598"/>
            <a:ext cx="165600" cy="16560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1978FDC-3CBD-4715-9A36-5C99F387CD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09881" y="4000997"/>
            <a:ext cx="165600" cy="165600"/>
          </a:xfrm>
          <a:prstGeom prst="rect">
            <a:avLst/>
          </a:prstGeom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1D774580-E9C6-4943-AB74-3DF526CE5909}"/>
              </a:ext>
            </a:extLst>
          </p:cNvPr>
          <p:cNvGrpSpPr/>
          <p:nvPr/>
        </p:nvGrpSpPr>
        <p:grpSpPr>
          <a:xfrm>
            <a:off x="602178" y="1231200"/>
            <a:ext cx="2357959" cy="404132"/>
            <a:chOff x="602177" y="2757481"/>
            <a:chExt cx="3020970" cy="517766"/>
          </a:xfrm>
        </p:grpSpPr>
        <p:grpSp>
          <p:nvGrpSpPr>
            <p:cNvPr id="21" name="그래픽 7">
              <a:extLst>
                <a:ext uri="{FF2B5EF4-FFF2-40B4-BE49-F238E27FC236}">
                  <a16:creationId xmlns:a16="http://schemas.microsoft.com/office/drawing/2014/main" id="{99E09A9B-4B28-46FC-9B0C-CD7C96E6F860}"/>
                </a:ext>
              </a:extLst>
            </p:cNvPr>
            <p:cNvGrpSpPr/>
            <p:nvPr/>
          </p:nvGrpSpPr>
          <p:grpSpPr>
            <a:xfrm>
              <a:off x="602177" y="2874677"/>
              <a:ext cx="3020970" cy="400570"/>
              <a:chOff x="602177" y="2874677"/>
              <a:chExt cx="3020970" cy="400570"/>
            </a:xfrm>
          </p:grpSpPr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5847D145-93EE-4413-A51F-94A0AD338BF8}"/>
                  </a:ext>
                </a:extLst>
              </p:cNvPr>
              <p:cNvSpPr/>
              <p:nvPr/>
            </p:nvSpPr>
            <p:spPr>
              <a:xfrm>
                <a:off x="811650" y="2874677"/>
                <a:ext cx="2269908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1C1800DC-0D59-428F-B2C9-707E8DF16777}"/>
                  </a:ext>
                </a:extLst>
              </p:cNvPr>
              <p:cNvSpPr/>
              <p:nvPr/>
            </p:nvSpPr>
            <p:spPr>
              <a:xfrm>
                <a:off x="2458672" y="2874677"/>
                <a:ext cx="1164475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0727C632-6C64-4129-BB7B-AC74443EBBDE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6E346292-07A2-416D-9338-7E106BB56EB2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4ADDB0A-BFA0-4DF7-81EA-28EA19C7048F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2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D7D654-A682-4169-AF64-722699B1A324}"/>
                </a:ext>
              </a:extLst>
            </p:cNvPr>
            <p:cNvSpPr txBox="1"/>
            <p:nvPr/>
          </p:nvSpPr>
          <p:spPr>
            <a:xfrm>
              <a:off x="1204201" y="2757481"/>
              <a:ext cx="2269908" cy="473922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 err="1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위험군</a:t>
              </a:r>
              <a:r>
                <a:rPr lang="en-US" altLang="ko-KR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, </a:t>
              </a: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고위험군 분류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68D064F-939B-4A23-8244-572DA1ECBC12}"/>
              </a:ext>
            </a:extLst>
          </p:cNvPr>
          <p:cNvSpPr txBox="1"/>
          <p:nvPr/>
        </p:nvSpPr>
        <p:spPr>
          <a:xfrm>
            <a:off x="848576" y="1725936"/>
            <a:ext cx="7611585" cy="10195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14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개인의 직장 내 괴롭힘에 대한 위험 수준 및 정신건강 상태를 평가하여 결과에 따라 </a:t>
            </a:r>
            <a:r>
              <a:rPr lang="ko-KR" altLang="en-US" sz="1400" kern="0" spc="-14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정상군</a:t>
            </a:r>
            <a:r>
              <a:rPr lang="en-US" altLang="ko-KR" sz="1400" kern="0" spc="-14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14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위험군</a:t>
            </a:r>
            <a:r>
              <a:rPr lang="en-US" altLang="ko-KR" sz="1400" kern="0" spc="-14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14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고위험군으로 분류</a:t>
            </a:r>
            <a:endParaRPr lang="en-US" altLang="ko-KR" sz="1400" kern="0" spc="-14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위험요인과 위험수준에 따라 조직관리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집단 교육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개인 상담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집단 상담 등 다양한 예방 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‧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관리 프로그램을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구성하여 진행</a:t>
            </a: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8E17A695-DD34-4E0F-88DF-ECF02539E5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09881" y="1821274"/>
            <a:ext cx="165600" cy="16560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BE92D3DB-FDB3-4D3E-898D-CEE1B4FD59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09881" y="2222625"/>
            <a:ext cx="165600" cy="165600"/>
          </a:xfrm>
          <a:prstGeom prst="rect">
            <a:avLst/>
          </a:prstGeom>
        </p:spPr>
      </p:pic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7E849B0-FC18-4D3D-AB5D-2C3634E46024}"/>
              </a:ext>
            </a:extLst>
          </p:cNvPr>
          <p:cNvSpPr/>
          <p:nvPr/>
        </p:nvSpPr>
        <p:spPr>
          <a:xfrm>
            <a:off x="693221" y="5803730"/>
            <a:ext cx="60412" cy="90011"/>
          </a:xfrm>
          <a:custGeom>
            <a:avLst/>
            <a:gdLst>
              <a:gd name="connsiteX0" fmla="*/ 15626 w 60412"/>
              <a:gd name="connsiteY0" fmla="*/ 90011 h 90011"/>
              <a:gd name="connsiteX1" fmla="*/ 4691 w 60412"/>
              <a:gd name="connsiteY1" fmla="*/ 85421 h 90011"/>
              <a:gd name="connsiteX2" fmla="*/ 4691 w 60412"/>
              <a:gd name="connsiteY2" fmla="*/ 63416 h 90011"/>
              <a:gd name="connsiteX3" fmla="*/ 23051 w 60412"/>
              <a:gd name="connsiteY3" fmla="*/ 44921 h 90011"/>
              <a:gd name="connsiteX4" fmla="*/ 4556 w 60412"/>
              <a:gd name="connsiteY4" fmla="*/ 26561 h 90011"/>
              <a:gd name="connsiteX5" fmla="*/ 4556 w 60412"/>
              <a:gd name="connsiteY5" fmla="*/ 4556 h 90011"/>
              <a:gd name="connsiteX6" fmla="*/ 26561 w 60412"/>
              <a:gd name="connsiteY6" fmla="*/ 4556 h 90011"/>
              <a:gd name="connsiteX7" fmla="*/ 55856 w 60412"/>
              <a:gd name="connsiteY7" fmla="*/ 33986 h 90011"/>
              <a:gd name="connsiteX8" fmla="*/ 55856 w 60412"/>
              <a:gd name="connsiteY8" fmla="*/ 55991 h 90011"/>
              <a:gd name="connsiteX9" fmla="*/ 26696 w 60412"/>
              <a:gd name="connsiteY9" fmla="*/ 85421 h 90011"/>
              <a:gd name="connsiteX10" fmla="*/ 15626 w 60412"/>
              <a:gd name="connsiteY10" fmla="*/ 90011 h 9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412" h="90011">
                <a:moveTo>
                  <a:pt x="15626" y="90011"/>
                </a:moveTo>
                <a:cubicBezTo>
                  <a:pt x="11711" y="90011"/>
                  <a:pt x="7661" y="88526"/>
                  <a:pt x="4691" y="85421"/>
                </a:cubicBezTo>
                <a:cubicBezTo>
                  <a:pt x="-1384" y="79346"/>
                  <a:pt x="-1384" y="69491"/>
                  <a:pt x="4691" y="63416"/>
                </a:cubicBezTo>
                <a:lnTo>
                  <a:pt x="23051" y="44921"/>
                </a:lnTo>
                <a:lnTo>
                  <a:pt x="4556" y="26561"/>
                </a:lnTo>
                <a:cubicBezTo>
                  <a:pt x="-1519" y="20486"/>
                  <a:pt x="-1519" y="10631"/>
                  <a:pt x="4556" y="4556"/>
                </a:cubicBezTo>
                <a:cubicBezTo>
                  <a:pt x="10631" y="-1519"/>
                  <a:pt x="20486" y="-1519"/>
                  <a:pt x="26561" y="4556"/>
                </a:cubicBezTo>
                <a:lnTo>
                  <a:pt x="55856" y="33986"/>
                </a:lnTo>
                <a:cubicBezTo>
                  <a:pt x="61931" y="40061"/>
                  <a:pt x="61931" y="49916"/>
                  <a:pt x="55856" y="55991"/>
                </a:cubicBezTo>
                <a:lnTo>
                  <a:pt x="26696" y="85421"/>
                </a:lnTo>
                <a:cubicBezTo>
                  <a:pt x="23726" y="88526"/>
                  <a:pt x="19676" y="90011"/>
                  <a:pt x="15626" y="90011"/>
                </a:cubicBezTo>
                <a:close/>
              </a:path>
            </a:pathLst>
          </a:custGeom>
          <a:solidFill>
            <a:srgbClr val="FFFFFF"/>
          </a:solidFill>
          <a:ln w="1349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B2734A6-8A99-4AC0-ACBD-0F90048348D6}"/>
              </a:ext>
            </a:extLst>
          </p:cNvPr>
          <p:cNvSpPr txBox="1"/>
          <p:nvPr/>
        </p:nvSpPr>
        <p:spPr>
          <a:xfrm>
            <a:off x="652006" y="5316416"/>
            <a:ext cx="967665" cy="7437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indent="0" algn="ctr" fontAlgn="base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spc="0" dirty="0">
                <a:solidFill>
                  <a:srgbClr val="6195CB"/>
                </a:solidFill>
                <a:effectLst/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활용 가능한 심리상담 전문 기관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4892C43-35FB-473D-B314-FB1CB72A5242}"/>
              </a:ext>
            </a:extLst>
          </p:cNvPr>
          <p:cNvSpPr txBox="1"/>
          <p:nvPr/>
        </p:nvSpPr>
        <p:spPr>
          <a:xfrm>
            <a:off x="1835695" y="5223768"/>
            <a:ext cx="6615084" cy="8729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indent="0" algn="l" fontAlgn="base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&lt;</a:t>
            </a:r>
            <a:r>
              <a:rPr lang="ko-KR" altLang="en-US" sz="1200" b="1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무료기관</a:t>
            </a:r>
            <a:r>
              <a:rPr lang="en-US" altLang="ko-KR" sz="1200" b="1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&gt; </a:t>
            </a:r>
            <a:endParaRPr lang="ko-KR" altLang="en-US" sz="1200" b="1" kern="0" spc="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l" fontAlgn="base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근로자건강센터 </a:t>
            </a:r>
            <a:r>
              <a:rPr lang="en-US" altLang="ko-KR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: 1577-6497                  </a:t>
            </a:r>
            <a:r>
              <a:rPr lang="en-US" altLang="ko-KR" sz="12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정신건강복지센터 </a:t>
            </a:r>
            <a:r>
              <a:rPr lang="en-US" altLang="ko-KR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: 1577-0199(</a:t>
            </a:r>
            <a:r>
              <a:rPr lang="ko-KR" altLang="en-US" sz="1200" kern="0" spc="0" dirty="0" err="1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보건복지콜센터</a:t>
            </a:r>
            <a:r>
              <a:rPr lang="ko-KR" altLang="en-US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129) </a:t>
            </a:r>
            <a:endParaRPr lang="ko-KR" altLang="en-US" sz="1200" kern="0" spc="0" dirty="0"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l" fontAlgn="base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상담센터 </a:t>
            </a:r>
            <a:r>
              <a:rPr lang="en-US" altLang="ko-KR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: 1522-9000     </a:t>
            </a:r>
            <a:r>
              <a:rPr lang="en-US" altLang="ko-KR" sz="12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고용노동부 상담센터 </a:t>
            </a:r>
            <a:r>
              <a:rPr lang="en-US" altLang="ko-KR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: 1350</a:t>
            </a:r>
          </a:p>
          <a:p>
            <a:pPr marL="0" marR="0" indent="0" algn="l" fontAlgn="base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근로복지넷 </a:t>
            </a:r>
            <a:r>
              <a:rPr lang="en-US" altLang="ko-KR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EAP(workdream.net)</a:t>
            </a:r>
            <a:r>
              <a:rPr lang="ko-KR" altLang="en-US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: </a:t>
            </a:r>
            <a:r>
              <a:rPr lang="ko-KR" altLang="en-US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근로복지공단 사이트에서 </a:t>
            </a:r>
            <a:r>
              <a:rPr lang="en-US" altLang="ko-KR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EAP </a:t>
            </a:r>
            <a:r>
              <a:rPr lang="ko-KR" altLang="en-US" sz="1200" kern="0" spc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배너 클릭</a:t>
            </a: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579304A4-074D-4F9C-BCDD-548369B88E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09881" y="4653136"/>
            <a:ext cx="165600" cy="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152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6BB2F87-6073-4CDB-86E6-8A4BBCE13A83}"/>
              </a:ext>
            </a:extLst>
          </p:cNvPr>
          <p:cNvSpPr txBox="1"/>
          <p:nvPr/>
        </p:nvSpPr>
        <p:spPr>
          <a:xfrm>
            <a:off x="634477" y="1819805"/>
            <a:ext cx="2065315" cy="3173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500" b="1" kern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➊</a:t>
            </a:r>
            <a:r>
              <a:rPr lang="ko-KR" altLang="en-US" sz="1500" b="1" kern="0" dirty="0">
                <a:solidFill>
                  <a:srgbClr val="6195CB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>
                <a:solidFill>
                  <a:srgbClr val="6195CB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규모별 개선 조치</a:t>
            </a:r>
            <a:endParaRPr lang="ko-KR" altLang="en-US" sz="1500" kern="0" spc="-50" dirty="0">
              <a:solidFill>
                <a:srgbClr val="6195CB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DC91CD42-E37F-4468-90E4-78EB1637DAD4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5060C463-203E-4EC5-81B3-F120331405B8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48" name="그래픽 47">
            <a:extLst>
              <a:ext uri="{FF2B5EF4-FFF2-40B4-BE49-F238E27FC236}">
                <a16:creationId xmlns:a16="http://schemas.microsoft.com/office/drawing/2014/main" id="{37298A2D-FA8E-4D78-B566-F6CAC88E4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23C5F398-2A55-45B8-AF83-295447C8A60C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0D2F9D2-1A53-4031-B92A-6E19B9722C4F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51" name="그래픽 50">
            <a:extLst>
              <a:ext uri="{FF2B5EF4-FFF2-40B4-BE49-F238E27FC236}">
                <a16:creationId xmlns:a16="http://schemas.microsoft.com/office/drawing/2014/main" id="{1D508635-56C9-4EF5-9A66-A47691BE4C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52" name="그룹 51">
            <a:extLst>
              <a:ext uri="{FF2B5EF4-FFF2-40B4-BE49-F238E27FC236}">
                <a16:creationId xmlns:a16="http://schemas.microsoft.com/office/drawing/2014/main" id="{070F96D0-7C6C-4E1C-A5EE-EDB31932D86C}"/>
              </a:ext>
            </a:extLst>
          </p:cNvPr>
          <p:cNvGrpSpPr/>
          <p:nvPr/>
        </p:nvGrpSpPr>
        <p:grpSpPr>
          <a:xfrm>
            <a:off x="602178" y="1231200"/>
            <a:ext cx="3825806" cy="404133"/>
            <a:chOff x="602177" y="2757480"/>
            <a:chExt cx="4901546" cy="517767"/>
          </a:xfrm>
        </p:grpSpPr>
        <p:grpSp>
          <p:nvGrpSpPr>
            <p:cNvPr id="53" name="그래픽 7">
              <a:extLst>
                <a:ext uri="{FF2B5EF4-FFF2-40B4-BE49-F238E27FC236}">
                  <a16:creationId xmlns:a16="http://schemas.microsoft.com/office/drawing/2014/main" id="{369FF8F7-907F-41E4-BA61-FB423C9F599F}"/>
                </a:ext>
              </a:extLst>
            </p:cNvPr>
            <p:cNvGrpSpPr/>
            <p:nvPr/>
          </p:nvGrpSpPr>
          <p:grpSpPr>
            <a:xfrm>
              <a:off x="602177" y="2874677"/>
              <a:ext cx="4522454" cy="400570"/>
              <a:chOff x="602177" y="2874677"/>
              <a:chExt cx="4522454" cy="400570"/>
            </a:xfrm>
          </p:grpSpPr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AB10C087-CF4D-4E01-861D-540297763277}"/>
                  </a:ext>
                </a:extLst>
              </p:cNvPr>
              <p:cNvSpPr/>
              <p:nvPr/>
            </p:nvSpPr>
            <p:spPr>
              <a:xfrm>
                <a:off x="811650" y="2874677"/>
                <a:ext cx="395403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27B2AE0B-074D-4A34-8C30-15BF2C62380C}"/>
                  </a:ext>
                </a:extLst>
              </p:cNvPr>
              <p:cNvSpPr/>
              <p:nvPr/>
            </p:nvSpPr>
            <p:spPr>
              <a:xfrm>
                <a:off x="3960156" y="2874677"/>
                <a:ext cx="1164475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A8A48B48-A1B7-4E7B-A39C-0C9BBC403B36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044E63F6-7350-4348-A340-8129E94CFA73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CDD14F4-B26F-4D6E-B90B-AD78524275EE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4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FB2A3FD-740D-43C4-8EE9-CB92BF6BD27E}"/>
                </a:ext>
              </a:extLst>
            </p:cNvPr>
            <p:cNvSpPr txBox="1"/>
            <p:nvPr/>
          </p:nvSpPr>
          <p:spPr>
            <a:xfrm>
              <a:off x="1204201" y="2757480"/>
              <a:ext cx="4299522" cy="473920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상담 결과에 대한 피드백 및 개선 조치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9AECAE52-7669-403B-BBFC-65AF1B3DC17A}"/>
              </a:ext>
            </a:extLst>
          </p:cNvPr>
          <p:cNvSpPr txBox="1"/>
          <p:nvPr/>
        </p:nvSpPr>
        <p:spPr>
          <a:xfrm>
            <a:off x="848576" y="2604776"/>
            <a:ext cx="7611585" cy="619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160" marR="0" indent="-1016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외부기관에서 실시 한 상담결과에 대하여 회사의 책임자나 부서의 장은 상담 결과에 대한 피드백을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받아</a:t>
            </a:r>
            <a:r>
              <a:rPr lang="en-US" altLang="ko-KR" sz="1400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개선을 하도록 해야 함</a:t>
            </a:r>
          </a:p>
        </p:txBody>
      </p:sp>
      <p:pic>
        <p:nvPicPr>
          <p:cNvPr id="61" name="그래픽 60">
            <a:extLst>
              <a:ext uri="{FF2B5EF4-FFF2-40B4-BE49-F238E27FC236}">
                <a16:creationId xmlns:a16="http://schemas.microsoft.com/office/drawing/2014/main" id="{05D1D08E-0641-4711-8E9C-48107381C6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8400" y="2703033"/>
            <a:ext cx="165600" cy="165600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54A32E41-0C6D-4E4D-A995-4E37089E8335}"/>
              </a:ext>
            </a:extLst>
          </p:cNvPr>
          <p:cNvSpPr txBox="1"/>
          <p:nvPr/>
        </p:nvSpPr>
        <p:spPr>
          <a:xfrm>
            <a:off x="848576" y="3825717"/>
            <a:ext cx="7611585" cy="13426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fontAlgn="base" latinLnBrk="1">
              <a:lnSpc>
                <a:spcPct val="150000"/>
              </a:lnSpc>
              <a:spcBef>
                <a:spcPts val="0"/>
              </a:spcBef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보건관리자나 산업보건의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회사에서 정한 상담자나 고충처리위원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위원회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의 상담결과를 바탕으로 산업보건위원회 심의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의결 등을 통하여 개선조치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R="0" algn="just" fontAlgn="base" latinLnBrk="1">
              <a:lnSpc>
                <a:spcPct val="150000"/>
              </a:lnSpc>
              <a:spcBef>
                <a:spcPts val="0"/>
              </a:spcBef>
            </a:pP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다만 상시근로자 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50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인 이상 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100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인 미만 사업장 중 산업보건위원회 설치 의무가 없는 사업장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산업안전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보건법</a:t>
            </a:r>
            <a:r>
              <a:rPr lang="en-US" altLang="ko-KR" sz="1400" kern="0" spc="-3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시행령 ‘별표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9’ 21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호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)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의 경우 회사의 책임자나 부서의 장이 개선조치</a:t>
            </a:r>
          </a:p>
        </p:txBody>
      </p:sp>
      <p:pic>
        <p:nvPicPr>
          <p:cNvPr id="65" name="그래픽 64">
            <a:extLst>
              <a:ext uri="{FF2B5EF4-FFF2-40B4-BE49-F238E27FC236}">
                <a16:creationId xmlns:a16="http://schemas.microsoft.com/office/drawing/2014/main" id="{7AF7CF6D-7BB6-425E-8AFD-DBBC222547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8400" y="3922809"/>
            <a:ext cx="165600" cy="165600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86AD1DD6-BF13-4E67-AC1C-085A8451E3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8400" y="4642889"/>
            <a:ext cx="165600" cy="165600"/>
          </a:xfrm>
          <a:prstGeom prst="rect">
            <a:avLst/>
          </a:prstGeom>
        </p:spPr>
      </p:pic>
      <p:grpSp>
        <p:nvGrpSpPr>
          <p:cNvPr id="3" name="그래픽 61">
            <a:extLst>
              <a:ext uri="{FF2B5EF4-FFF2-40B4-BE49-F238E27FC236}">
                <a16:creationId xmlns:a16="http://schemas.microsoft.com/office/drawing/2014/main" id="{E7E53A03-20B2-4EF9-8B62-4BE9F832895D}"/>
              </a:ext>
            </a:extLst>
          </p:cNvPr>
          <p:cNvGrpSpPr/>
          <p:nvPr/>
        </p:nvGrpSpPr>
        <p:grpSpPr>
          <a:xfrm>
            <a:off x="608704" y="2270745"/>
            <a:ext cx="1782140" cy="313083"/>
            <a:chOff x="608704" y="2270745"/>
            <a:chExt cx="1782140" cy="313083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794FCD9E-D28F-4E7B-9F64-EB8BBC61F8ED}"/>
                </a:ext>
              </a:extLst>
            </p:cNvPr>
            <p:cNvSpPr/>
            <p:nvPr/>
          </p:nvSpPr>
          <p:spPr>
            <a:xfrm>
              <a:off x="608704" y="2270745"/>
              <a:ext cx="1782140" cy="313083"/>
            </a:xfrm>
            <a:custGeom>
              <a:avLst/>
              <a:gdLst>
                <a:gd name="connsiteX0" fmla="*/ 54516 w 1782140"/>
                <a:gd name="connsiteY0" fmla="*/ 0 h 313083"/>
                <a:gd name="connsiteX1" fmla="*/ 0 w 1782140"/>
                <a:gd name="connsiteY1" fmla="*/ 54516 h 313083"/>
                <a:gd name="connsiteX2" fmla="*/ 0 w 1782140"/>
                <a:gd name="connsiteY2" fmla="*/ 258760 h 313083"/>
                <a:gd name="connsiteX3" fmla="*/ 54516 w 1782140"/>
                <a:gd name="connsiteY3" fmla="*/ 313084 h 313083"/>
                <a:gd name="connsiteX4" fmla="*/ 1727817 w 1782140"/>
                <a:gd name="connsiteY4" fmla="*/ 313084 h 313083"/>
                <a:gd name="connsiteX5" fmla="*/ 1782141 w 1782140"/>
                <a:gd name="connsiteY5" fmla="*/ 258760 h 313083"/>
                <a:gd name="connsiteX6" fmla="*/ 1782141 w 1782140"/>
                <a:gd name="connsiteY6" fmla="*/ 54516 h 313083"/>
                <a:gd name="connsiteX7" fmla="*/ 1727817 w 1782140"/>
                <a:gd name="connsiteY7" fmla="*/ 0 h 313083"/>
                <a:gd name="connsiteX8" fmla="*/ 54516 w 1782140"/>
                <a:gd name="connsiteY8" fmla="*/ 0 h 31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82140" h="313083">
                  <a:moveTo>
                    <a:pt x="54516" y="0"/>
                  </a:moveTo>
                  <a:cubicBezTo>
                    <a:pt x="24379" y="0"/>
                    <a:pt x="0" y="24379"/>
                    <a:pt x="0" y="54516"/>
                  </a:cubicBezTo>
                  <a:lnTo>
                    <a:pt x="0" y="258760"/>
                  </a:lnTo>
                  <a:cubicBezTo>
                    <a:pt x="0" y="288705"/>
                    <a:pt x="24379" y="313084"/>
                    <a:pt x="54516" y="313084"/>
                  </a:cubicBezTo>
                  <a:lnTo>
                    <a:pt x="1727817" y="313084"/>
                  </a:lnTo>
                  <a:cubicBezTo>
                    <a:pt x="1757954" y="313084"/>
                    <a:pt x="1782141" y="288705"/>
                    <a:pt x="1782141" y="258760"/>
                  </a:cubicBezTo>
                  <a:lnTo>
                    <a:pt x="1782141" y="54516"/>
                  </a:lnTo>
                  <a:cubicBezTo>
                    <a:pt x="1782141" y="24379"/>
                    <a:pt x="1757762" y="0"/>
                    <a:pt x="1727817" y="0"/>
                  </a:cubicBezTo>
                  <a:lnTo>
                    <a:pt x="54516" y="0"/>
                  </a:lnTo>
                  <a:close/>
                </a:path>
              </a:pathLst>
            </a:custGeom>
            <a:solidFill>
              <a:srgbClr val="ECF6FC"/>
            </a:solidFill>
            <a:ln w="19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4A161696-37F9-417A-9DE7-7AF54CA931D7}"/>
                </a:ext>
              </a:extLst>
            </p:cNvPr>
            <p:cNvSpPr/>
            <p:nvPr/>
          </p:nvSpPr>
          <p:spPr>
            <a:xfrm>
              <a:off x="608704" y="2270745"/>
              <a:ext cx="1782140" cy="313083"/>
            </a:xfrm>
            <a:custGeom>
              <a:avLst/>
              <a:gdLst>
                <a:gd name="connsiteX0" fmla="*/ 54516 w 1782140"/>
                <a:gd name="connsiteY0" fmla="*/ 0 h 313083"/>
                <a:gd name="connsiteX1" fmla="*/ 0 w 1782140"/>
                <a:gd name="connsiteY1" fmla="*/ 54516 h 313083"/>
                <a:gd name="connsiteX2" fmla="*/ 0 w 1782140"/>
                <a:gd name="connsiteY2" fmla="*/ 258760 h 313083"/>
                <a:gd name="connsiteX3" fmla="*/ 54516 w 1782140"/>
                <a:gd name="connsiteY3" fmla="*/ 313084 h 313083"/>
                <a:gd name="connsiteX4" fmla="*/ 1727817 w 1782140"/>
                <a:gd name="connsiteY4" fmla="*/ 313084 h 313083"/>
                <a:gd name="connsiteX5" fmla="*/ 1782141 w 1782140"/>
                <a:gd name="connsiteY5" fmla="*/ 258760 h 313083"/>
                <a:gd name="connsiteX6" fmla="*/ 1782141 w 1782140"/>
                <a:gd name="connsiteY6" fmla="*/ 54516 h 313083"/>
                <a:gd name="connsiteX7" fmla="*/ 1727817 w 1782140"/>
                <a:gd name="connsiteY7" fmla="*/ 0 h 313083"/>
                <a:gd name="connsiteX8" fmla="*/ 54516 w 1782140"/>
                <a:gd name="connsiteY8" fmla="*/ 0 h 31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82140" h="313083">
                  <a:moveTo>
                    <a:pt x="54516" y="0"/>
                  </a:moveTo>
                  <a:cubicBezTo>
                    <a:pt x="24379" y="0"/>
                    <a:pt x="0" y="24379"/>
                    <a:pt x="0" y="54516"/>
                  </a:cubicBezTo>
                  <a:lnTo>
                    <a:pt x="0" y="258760"/>
                  </a:lnTo>
                  <a:cubicBezTo>
                    <a:pt x="0" y="288705"/>
                    <a:pt x="24379" y="313084"/>
                    <a:pt x="54516" y="313084"/>
                  </a:cubicBezTo>
                  <a:lnTo>
                    <a:pt x="1727817" y="313084"/>
                  </a:lnTo>
                  <a:cubicBezTo>
                    <a:pt x="1757954" y="313084"/>
                    <a:pt x="1782141" y="288705"/>
                    <a:pt x="1782141" y="258760"/>
                  </a:cubicBezTo>
                  <a:lnTo>
                    <a:pt x="1782141" y="54516"/>
                  </a:lnTo>
                  <a:cubicBezTo>
                    <a:pt x="1782141" y="24379"/>
                    <a:pt x="1757762" y="0"/>
                    <a:pt x="1727817" y="0"/>
                  </a:cubicBezTo>
                  <a:lnTo>
                    <a:pt x="54516" y="0"/>
                  </a:lnTo>
                  <a:close/>
                </a:path>
              </a:pathLst>
            </a:custGeom>
            <a:noFill/>
            <a:ln w="13406" cap="flat">
              <a:solidFill>
                <a:srgbClr val="5FB7E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875918B-C0D0-4B1D-9B39-6482308B2DE6}"/>
              </a:ext>
            </a:extLst>
          </p:cNvPr>
          <p:cNvSpPr txBox="1"/>
          <p:nvPr/>
        </p:nvSpPr>
        <p:spPr>
          <a:xfrm>
            <a:off x="662451" y="2314342"/>
            <a:ext cx="1677301" cy="2308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US" altLang="ko-KR" sz="1500" kern="0" spc="-50" dirty="0">
                <a:solidFill>
                  <a:srgbClr val="5FB7E1"/>
                </a:solidFill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50</a:t>
            </a:r>
            <a:r>
              <a:rPr lang="ko-KR" altLang="en-US" sz="1500" kern="0" spc="-50" dirty="0">
                <a:solidFill>
                  <a:srgbClr val="5FB7E1"/>
                </a:solidFill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인 이하 사업장</a:t>
            </a:r>
            <a:endParaRPr lang="ko-KR" altLang="en-US" sz="1500" kern="0" spc="-50" dirty="0">
              <a:solidFill>
                <a:srgbClr val="5FB7E1"/>
              </a:solidFill>
              <a:effectLst/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grpSp>
        <p:nvGrpSpPr>
          <p:cNvPr id="8" name="그래픽 62">
            <a:extLst>
              <a:ext uri="{FF2B5EF4-FFF2-40B4-BE49-F238E27FC236}">
                <a16:creationId xmlns:a16="http://schemas.microsoft.com/office/drawing/2014/main" id="{7DAEFE9C-3FCE-407F-BFE1-20CD4CF2D4A6}"/>
              </a:ext>
            </a:extLst>
          </p:cNvPr>
          <p:cNvGrpSpPr/>
          <p:nvPr/>
        </p:nvGrpSpPr>
        <p:grpSpPr>
          <a:xfrm>
            <a:off x="606604" y="3475756"/>
            <a:ext cx="1782140" cy="313083"/>
            <a:chOff x="606604" y="3475756"/>
            <a:chExt cx="1782140" cy="313083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FEA60B8-CF2E-4F25-B185-212B02D0A018}"/>
                </a:ext>
              </a:extLst>
            </p:cNvPr>
            <p:cNvSpPr/>
            <p:nvPr/>
          </p:nvSpPr>
          <p:spPr>
            <a:xfrm>
              <a:off x="606604" y="3475756"/>
              <a:ext cx="1782140" cy="313083"/>
            </a:xfrm>
            <a:custGeom>
              <a:avLst/>
              <a:gdLst>
                <a:gd name="connsiteX0" fmla="*/ 54516 w 1782140"/>
                <a:gd name="connsiteY0" fmla="*/ 0 h 313083"/>
                <a:gd name="connsiteX1" fmla="*/ 0 w 1782140"/>
                <a:gd name="connsiteY1" fmla="*/ 54516 h 313083"/>
                <a:gd name="connsiteX2" fmla="*/ 0 w 1782140"/>
                <a:gd name="connsiteY2" fmla="*/ 258760 h 313083"/>
                <a:gd name="connsiteX3" fmla="*/ 54516 w 1782140"/>
                <a:gd name="connsiteY3" fmla="*/ 313084 h 313083"/>
                <a:gd name="connsiteX4" fmla="*/ 1727817 w 1782140"/>
                <a:gd name="connsiteY4" fmla="*/ 313084 h 313083"/>
                <a:gd name="connsiteX5" fmla="*/ 1782141 w 1782140"/>
                <a:gd name="connsiteY5" fmla="*/ 258760 h 313083"/>
                <a:gd name="connsiteX6" fmla="*/ 1782141 w 1782140"/>
                <a:gd name="connsiteY6" fmla="*/ 54516 h 313083"/>
                <a:gd name="connsiteX7" fmla="*/ 1727817 w 1782140"/>
                <a:gd name="connsiteY7" fmla="*/ 0 h 313083"/>
                <a:gd name="connsiteX8" fmla="*/ 54516 w 1782140"/>
                <a:gd name="connsiteY8" fmla="*/ 0 h 31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82140" h="313083">
                  <a:moveTo>
                    <a:pt x="54516" y="0"/>
                  </a:moveTo>
                  <a:cubicBezTo>
                    <a:pt x="24379" y="0"/>
                    <a:pt x="0" y="24379"/>
                    <a:pt x="0" y="54516"/>
                  </a:cubicBezTo>
                  <a:lnTo>
                    <a:pt x="0" y="258760"/>
                  </a:lnTo>
                  <a:cubicBezTo>
                    <a:pt x="0" y="288705"/>
                    <a:pt x="24379" y="313084"/>
                    <a:pt x="54516" y="313084"/>
                  </a:cubicBezTo>
                  <a:lnTo>
                    <a:pt x="1727817" y="313084"/>
                  </a:lnTo>
                  <a:cubicBezTo>
                    <a:pt x="1757954" y="313084"/>
                    <a:pt x="1782141" y="288705"/>
                    <a:pt x="1782141" y="258760"/>
                  </a:cubicBezTo>
                  <a:lnTo>
                    <a:pt x="1782141" y="54516"/>
                  </a:lnTo>
                  <a:cubicBezTo>
                    <a:pt x="1782141" y="24379"/>
                    <a:pt x="1757762" y="0"/>
                    <a:pt x="1727817" y="0"/>
                  </a:cubicBezTo>
                  <a:lnTo>
                    <a:pt x="54516" y="0"/>
                  </a:lnTo>
                  <a:close/>
                </a:path>
              </a:pathLst>
            </a:custGeom>
            <a:solidFill>
              <a:srgbClr val="ECF6FC"/>
            </a:solidFill>
            <a:ln w="19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C12AAFC-A651-4348-9153-B341D86D158A}"/>
                </a:ext>
              </a:extLst>
            </p:cNvPr>
            <p:cNvSpPr/>
            <p:nvPr/>
          </p:nvSpPr>
          <p:spPr>
            <a:xfrm>
              <a:off x="606604" y="3475756"/>
              <a:ext cx="1782140" cy="313083"/>
            </a:xfrm>
            <a:custGeom>
              <a:avLst/>
              <a:gdLst>
                <a:gd name="connsiteX0" fmla="*/ 54516 w 1782140"/>
                <a:gd name="connsiteY0" fmla="*/ 0 h 313083"/>
                <a:gd name="connsiteX1" fmla="*/ 0 w 1782140"/>
                <a:gd name="connsiteY1" fmla="*/ 54516 h 313083"/>
                <a:gd name="connsiteX2" fmla="*/ 0 w 1782140"/>
                <a:gd name="connsiteY2" fmla="*/ 258760 h 313083"/>
                <a:gd name="connsiteX3" fmla="*/ 54516 w 1782140"/>
                <a:gd name="connsiteY3" fmla="*/ 313084 h 313083"/>
                <a:gd name="connsiteX4" fmla="*/ 1727817 w 1782140"/>
                <a:gd name="connsiteY4" fmla="*/ 313084 h 313083"/>
                <a:gd name="connsiteX5" fmla="*/ 1782141 w 1782140"/>
                <a:gd name="connsiteY5" fmla="*/ 258760 h 313083"/>
                <a:gd name="connsiteX6" fmla="*/ 1782141 w 1782140"/>
                <a:gd name="connsiteY6" fmla="*/ 54516 h 313083"/>
                <a:gd name="connsiteX7" fmla="*/ 1727817 w 1782140"/>
                <a:gd name="connsiteY7" fmla="*/ 0 h 313083"/>
                <a:gd name="connsiteX8" fmla="*/ 54516 w 1782140"/>
                <a:gd name="connsiteY8" fmla="*/ 0 h 31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82140" h="313083">
                  <a:moveTo>
                    <a:pt x="54516" y="0"/>
                  </a:moveTo>
                  <a:cubicBezTo>
                    <a:pt x="24379" y="0"/>
                    <a:pt x="0" y="24379"/>
                    <a:pt x="0" y="54516"/>
                  </a:cubicBezTo>
                  <a:lnTo>
                    <a:pt x="0" y="258760"/>
                  </a:lnTo>
                  <a:cubicBezTo>
                    <a:pt x="0" y="288705"/>
                    <a:pt x="24379" y="313084"/>
                    <a:pt x="54516" y="313084"/>
                  </a:cubicBezTo>
                  <a:lnTo>
                    <a:pt x="1727817" y="313084"/>
                  </a:lnTo>
                  <a:cubicBezTo>
                    <a:pt x="1757954" y="313084"/>
                    <a:pt x="1782141" y="288705"/>
                    <a:pt x="1782141" y="258760"/>
                  </a:cubicBezTo>
                  <a:lnTo>
                    <a:pt x="1782141" y="54516"/>
                  </a:lnTo>
                  <a:cubicBezTo>
                    <a:pt x="1782141" y="24379"/>
                    <a:pt x="1757762" y="0"/>
                    <a:pt x="1727817" y="0"/>
                  </a:cubicBezTo>
                  <a:lnTo>
                    <a:pt x="54516" y="0"/>
                  </a:lnTo>
                  <a:close/>
                </a:path>
              </a:pathLst>
            </a:custGeom>
            <a:noFill/>
            <a:ln w="13406" cap="flat">
              <a:solidFill>
                <a:srgbClr val="5FB7E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EDE333F-CCCC-4B93-A204-83F62A0F786F}"/>
              </a:ext>
            </a:extLst>
          </p:cNvPr>
          <p:cNvSpPr txBox="1"/>
          <p:nvPr/>
        </p:nvSpPr>
        <p:spPr>
          <a:xfrm>
            <a:off x="662451" y="3523426"/>
            <a:ext cx="1677301" cy="2308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US" altLang="ko-KR" sz="1500" kern="0" spc="-50" dirty="0">
                <a:solidFill>
                  <a:srgbClr val="5FB7E1"/>
                </a:solidFill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50</a:t>
            </a:r>
            <a:r>
              <a:rPr lang="ko-KR" altLang="en-US" sz="1500" kern="0" spc="-50" dirty="0">
                <a:solidFill>
                  <a:srgbClr val="5FB7E1"/>
                </a:solidFill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인 이상 사업장</a:t>
            </a:r>
            <a:endParaRPr lang="ko-KR" altLang="en-US" sz="1500" kern="0" spc="-50" dirty="0">
              <a:solidFill>
                <a:srgbClr val="5FB7E1"/>
              </a:solidFill>
              <a:effectLst/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3832168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A32C09-ACA2-499A-93C5-F4E4B3476C54}"/>
              </a:ext>
            </a:extLst>
          </p:cNvPr>
          <p:cNvSpPr txBox="1"/>
          <p:nvPr/>
        </p:nvSpPr>
        <p:spPr>
          <a:xfrm>
            <a:off x="634477" y="1196752"/>
            <a:ext cx="7930228" cy="3173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500" b="1" kern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➋</a:t>
            </a:r>
            <a:r>
              <a:rPr lang="ko-KR" altLang="en-US" sz="1500" b="1" kern="0" dirty="0">
                <a:solidFill>
                  <a:srgbClr val="6195CB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500" b="1" kern="0" spc="-50" dirty="0" err="1">
                <a:solidFill>
                  <a:srgbClr val="6195CB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요인별</a:t>
            </a:r>
            <a:r>
              <a:rPr lang="ko-KR" altLang="en-US" sz="1500" b="1" kern="0" spc="-50" dirty="0">
                <a:solidFill>
                  <a:srgbClr val="6195CB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 개선 조치</a:t>
            </a:r>
            <a:endParaRPr lang="ko-KR" altLang="en-US" sz="1500" kern="0" spc="-50" dirty="0">
              <a:solidFill>
                <a:srgbClr val="6195CB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76CA990-604A-448B-998C-18EE70FC36CE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72B9E3D-DF11-4142-95C9-AFD6AE5AFB7B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D86491B-B679-4436-9419-905607CCF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80CC60-CFE7-4BE5-9CCF-2C391511D9FA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E398A9-AB5D-4883-B6B8-CA67ABF30142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126DC91-0412-421E-8CE7-B9EBB6357E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C32C596-7862-4280-8DA8-54AF93381F6D}"/>
              </a:ext>
            </a:extLst>
          </p:cNvPr>
          <p:cNvSpPr txBox="1"/>
          <p:nvPr/>
        </p:nvSpPr>
        <p:spPr>
          <a:xfrm>
            <a:off x="848576" y="1594409"/>
            <a:ext cx="7611585" cy="34355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요인별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개선조치는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조직적 요인</a:t>
            </a:r>
            <a:r>
              <a:rPr lang="en-US" altLang="ko-KR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개인적 요인</a:t>
            </a:r>
            <a:r>
              <a:rPr lang="en-US" altLang="ko-KR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관계적 요인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등으로 나눌 수 있음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조직적 요인개선</a:t>
            </a:r>
            <a:endParaRPr lang="en-US" altLang="ko-KR" sz="1400" b="1" kern="0" spc="-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회사의 </a:t>
            </a:r>
            <a:r>
              <a:rPr lang="ko-KR" altLang="en-US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조직문화</a:t>
            </a:r>
            <a:r>
              <a:rPr lang="en-US" altLang="ko-KR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직무특성</a:t>
            </a:r>
            <a:r>
              <a:rPr lang="en-US" altLang="ko-KR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낮은 직무 만족도</a:t>
            </a:r>
            <a:r>
              <a:rPr lang="en-US" altLang="ko-KR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역할 갈등</a:t>
            </a:r>
            <a:r>
              <a:rPr lang="en-US" altLang="ko-KR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리더십</a:t>
            </a:r>
            <a:r>
              <a:rPr lang="en-US" altLang="ko-KR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조직구조의 변화</a:t>
            </a:r>
            <a:r>
              <a:rPr lang="en-US" altLang="ko-KR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직무 스트레스 등에  </a:t>
            </a:r>
            <a:r>
              <a:rPr lang="en-US" altLang="ko-KR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 </a:t>
            </a:r>
            <a:r>
              <a:rPr lang="ko-KR" altLang="en-US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대한 개선을 조직적인 차원에서 지원해야 함</a:t>
            </a:r>
            <a:endParaRPr lang="en-US" altLang="ko-KR" sz="1400" kern="100" spc="-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개인적 요인개선</a:t>
            </a:r>
            <a:endParaRPr lang="en-US" altLang="ko-KR" sz="1400" b="1" kern="0" spc="-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개인적인 특성과 인지적</a:t>
            </a:r>
            <a:r>
              <a:rPr lang="en-US" altLang="ko-KR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정서적</a:t>
            </a:r>
            <a:r>
              <a:rPr lang="en-US" altLang="ko-KR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10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가치체계 등에 대해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정신건강관리를 할 수 있도록 개인 상담 프로그램을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400" kern="0" spc="-5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   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회사에서 지원해야 함</a:t>
            </a:r>
            <a:endParaRPr lang="en-US" altLang="ko-KR" sz="1400" kern="0" spc="-5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kern="0" spc="-7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관계적 요인개선</a:t>
            </a:r>
            <a:endParaRPr lang="en-US" altLang="ko-KR" sz="1400" b="1" kern="0" spc="-7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가해자와 피해자가 함께 상담을 하거나 각자 상담을 하면서 서로에 대한 이해와 생각의 차이를 좁히고 </a:t>
            </a:r>
            <a:r>
              <a:rPr lang="en-US" altLang="ko-KR" sz="1400" kern="0" spc="-5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br>
              <a:rPr lang="en-US" altLang="ko-KR" sz="1400" kern="0" spc="-5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400" kern="0" spc="-5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   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깊이를</a:t>
            </a:r>
            <a:r>
              <a:rPr lang="en-US" altLang="ko-KR" sz="1400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넓혀가는 방식을 이용할 수 있음</a:t>
            </a: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2588399B-2EFB-4958-BA90-BFB1937759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8400" y="1692666"/>
            <a:ext cx="165600" cy="16560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F5AD06C3-3958-4AA3-97F0-6E032FC511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8400" y="2079884"/>
            <a:ext cx="165600" cy="16560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5CC142-B948-482D-9B69-5CF92B59D7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8400" y="3127233"/>
            <a:ext cx="165600" cy="16560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5191979D-9C5F-468A-BBF3-152A5A594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8400" y="4169219"/>
            <a:ext cx="165600" cy="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7158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560B3A6-2323-4D27-B47A-A6172CA151B4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AA43ECE-EDFE-4844-84F8-A66E6B52AFD2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31C1A0B-3B7E-4CA4-8DAF-74F3650AC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2855A1-6BAB-4B1E-96CF-E814770F2609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F22394-A361-4DC5-8DFF-FBD4E2C9FACD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FD93DC60-C8ED-45EB-9647-0BA2C2EC85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E2D9D803-2695-437B-95FA-2E1410FF5D2D}"/>
              </a:ext>
            </a:extLst>
          </p:cNvPr>
          <p:cNvGrpSpPr/>
          <p:nvPr/>
        </p:nvGrpSpPr>
        <p:grpSpPr>
          <a:xfrm>
            <a:off x="515810" y="1303200"/>
            <a:ext cx="8048895" cy="4980905"/>
            <a:chOff x="515810" y="1340768"/>
            <a:chExt cx="8048895" cy="498090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7423E39-CFE0-4ADC-B144-645B2E3B08D0}"/>
                </a:ext>
              </a:extLst>
            </p:cNvPr>
            <p:cNvSpPr txBox="1"/>
            <p:nvPr/>
          </p:nvSpPr>
          <p:spPr>
            <a:xfrm>
              <a:off x="849600" y="3058472"/>
              <a:ext cx="7610400" cy="326320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indent="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사업주 윤리경영 방침 표명 및 윤리규범 준수 서약</a:t>
              </a:r>
              <a:endParaRPr lang="en-US" altLang="ko-KR" sz="1400" b="1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spc="-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신년 </a:t>
              </a:r>
              <a:r>
                <a:rPr lang="en-US" altLang="ko-KR" sz="1400" kern="0" spc="-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CEO </a:t>
              </a:r>
              <a:r>
                <a:rPr lang="ko-KR" altLang="en-US" sz="1400" kern="0" spc="-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메시지를 통해 윤리경영과 직장 내 괴롭힘 근절 노력을 당부하고</a:t>
              </a:r>
              <a:r>
                <a:rPr lang="en-US" altLang="ko-KR" sz="1400" kern="0" spc="-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전 직원 윤리규범 준수서약을 받음</a:t>
              </a:r>
              <a:endParaRPr lang="en-US" altLang="ko-KR" sz="1400" kern="0" spc="-8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 예방지침 제정 </a:t>
              </a:r>
              <a:r>
                <a:rPr lang="en-US" altLang="ko-KR" sz="1400" b="1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· </a:t>
              </a:r>
              <a:r>
                <a:rPr lang="ko-KR" altLang="en-US" sz="1400" b="1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시행</a:t>
              </a:r>
              <a:endParaRPr lang="en-US" altLang="ko-KR" sz="1400" b="1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괴롭힘의 유형과 판단기준</a:t>
              </a:r>
              <a:r>
                <a:rPr lang="en-US" altLang="ko-KR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피해자 보호를 위한 신고접수 시 비밀유지 서약</a:t>
              </a:r>
              <a:r>
                <a:rPr lang="en-US" altLang="ko-KR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조사 중 행위자 분리</a:t>
              </a: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</a:t>
              </a:r>
              <a:b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행위자 부서이동</a:t>
              </a: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징계 등에 관한 내용을 규정한 직장 내 괴롭힘 예방지침을 제정함</a:t>
              </a:r>
              <a:endPara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spc="-4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예방교육 실시</a:t>
              </a:r>
              <a:endParaRPr lang="en-US" altLang="ko-KR" sz="1400" b="1" kern="0" spc="-4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spc="-1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전 직원을 대상으로 사내</a:t>
              </a:r>
              <a:r>
                <a:rPr lang="en-US" altLang="ko-KR" sz="1400" kern="0" spc="-1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kern="0" spc="-1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외에서 벌어졌던 괴롭힘 관련 내용을 심층 탐구하고 교육 후 평가하는 </a:t>
              </a:r>
              <a:r>
                <a:rPr lang="en-US" altLang="ko-KR" sz="1400" kern="0" spc="-1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e-</a:t>
              </a:r>
              <a:r>
                <a:rPr lang="ko-KR" altLang="en-US" sz="1400" kern="0" spc="-18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러닝 필수교육을 실시함</a:t>
              </a:r>
              <a:endParaRPr lang="en-US" altLang="ko-KR" sz="1400" kern="0" spc="-18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윤리 딜레마 상담센터 운영</a:t>
              </a:r>
              <a:endParaRPr lang="en-US" altLang="ko-KR" sz="1400" b="1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협력사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kern="0" spc="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외주사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대상으로 매년 정기적으로 </a:t>
              </a:r>
              <a:r>
                <a:rPr lang="ko-KR" altLang="en-US" sz="1400" kern="0" spc="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원청사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갑질 행위 등에 대한 인간존중 설문 조사를 실시하고</a:t>
              </a: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윤리딜레마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상담 센터를 운영하여 협력사 </a:t>
              </a:r>
              <a:r>
                <a:rPr lang="en-US" altLang="ko-KR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· </a:t>
              </a:r>
              <a:r>
                <a:rPr lang="ko-KR" altLang="en-US" sz="1400" kern="0" spc="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외주사</a:t>
              </a:r>
              <a:r>
                <a:rPr lang="ko-KR" altLang="en-US" sz="1400" kern="0" spc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등 외부 이해관계자의 인권을 보호하고 존중함</a:t>
              </a:r>
            </a:p>
          </p:txBody>
        </p:sp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5180BF65-CB83-4FA6-8931-5745738E14E3}"/>
                </a:ext>
              </a:extLst>
            </p:cNvPr>
            <p:cNvGrpSpPr/>
            <p:nvPr/>
          </p:nvGrpSpPr>
          <p:grpSpPr>
            <a:xfrm>
              <a:off x="515810" y="1340768"/>
              <a:ext cx="8048895" cy="4289242"/>
              <a:chOff x="515810" y="1340768"/>
              <a:chExt cx="8048895" cy="4289242"/>
            </a:xfrm>
          </p:grpSpPr>
          <p:grpSp>
            <p:nvGrpSpPr>
              <p:cNvPr id="10" name="그룹 9">
                <a:extLst>
                  <a:ext uri="{FF2B5EF4-FFF2-40B4-BE49-F238E27FC236}">
                    <a16:creationId xmlns:a16="http://schemas.microsoft.com/office/drawing/2014/main" id="{F51FBEDF-BCE2-4CC3-ADE9-9D68C7C45562}"/>
                  </a:ext>
                </a:extLst>
              </p:cNvPr>
              <p:cNvGrpSpPr/>
              <p:nvPr/>
            </p:nvGrpSpPr>
            <p:grpSpPr>
              <a:xfrm>
                <a:off x="602178" y="2110664"/>
                <a:ext cx="1737574" cy="404132"/>
                <a:chOff x="602177" y="2757481"/>
                <a:chExt cx="2226146" cy="517766"/>
              </a:xfrm>
            </p:grpSpPr>
            <p:grpSp>
              <p:nvGrpSpPr>
                <p:cNvPr id="14" name="그래픽 7">
                  <a:extLst>
                    <a:ext uri="{FF2B5EF4-FFF2-40B4-BE49-F238E27FC236}">
                      <a16:creationId xmlns:a16="http://schemas.microsoft.com/office/drawing/2014/main" id="{374FA16F-5638-4176-A6A8-AD4893CF3F0F}"/>
                    </a:ext>
                  </a:extLst>
                </p:cNvPr>
                <p:cNvGrpSpPr/>
                <p:nvPr/>
              </p:nvGrpSpPr>
              <p:grpSpPr>
                <a:xfrm>
                  <a:off x="602177" y="2874677"/>
                  <a:ext cx="2226146" cy="400570"/>
                  <a:chOff x="602177" y="2874677"/>
                  <a:chExt cx="2226146" cy="400570"/>
                </a:xfrm>
              </p:grpSpPr>
              <p:sp>
                <p:nvSpPr>
                  <p:cNvPr id="17" name="자유형: 도형 16">
                    <a:extLst>
                      <a:ext uri="{FF2B5EF4-FFF2-40B4-BE49-F238E27FC236}">
                        <a16:creationId xmlns:a16="http://schemas.microsoft.com/office/drawing/2014/main" id="{DFE4C9E1-E0E2-44DC-9992-3471B817A0EC}"/>
                      </a:ext>
                    </a:extLst>
                  </p:cNvPr>
                  <p:cNvSpPr/>
                  <p:nvPr/>
                </p:nvSpPr>
                <p:spPr>
                  <a:xfrm>
                    <a:off x="811650" y="2874677"/>
                    <a:ext cx="2016672" cy="400570"/>
                  </a:xfrm>
                  <a:custGeom>
                    <a:avLst/>
                    <a:gdLst>
                      <a:gd name="connsiteX0" fmla="*/ 961615 w 1164472"/>
                      <a:gd name="connsiteY0" fmla="*/ 400571 h 400570"/>
                      <a:gd name="connsiteX1" fmla="*/ 0 w 1164472"/>
                      <a:gd name="connsiteY1" fmla="*/ 400571 h 400570"/>
                      <a:gd name="connsiteX2" fmla="*/ 0 w 1164472"/>
                      <a:gd name="connsiteY2" fmla="*/ 0 h 400570"/>
                      <a:gd name="connsiteX3" fmla="*/ 961615 w 1164472"/>
                      <a:gd name="connsiteY3" fmla="*/ 0 h 400570"/>
                      <a:gd name="connsiteX4" fmla="*/ 1164472 w 1164472"/>
                      <a:gd name="connsiteY4" fmla="*/ 200182 h 400570"/>
                      <a:gd name="connsiteX5" fmla="*/ 961615 w 1164472"/>
                      <a:gd name="connsiteY5" fmla="*/ 400571 h 4005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64472" h="400570">
                        <a:moveTo>
                          <a:pt x="961615" y="400571"/>
                        </a:moveTo>
                        <a:lnTo>
                          <a:pt x="0" y="400571"/>
                        </a:lnTo>
                        <a:lnTo>
                          <a:pt x="0" y="0"/>
                        </a:lnTo>
                        <a:lnTo>
                          <a:pt x="961615" y="0"/>
                        </a:lnTo>
                        <a:cubicBezTo>
                          <a:pt x="1073536" y="0"/>
                          <a:pt x="1164472" y="89701"/>
                          <a:pt x="1164472" y="200182"/>
                        </a:cubicBezTo>
                        <a:cubicBezTo>
                          <a:pt x="1164472" y="310869"/>
                          <a:pt x="1073536" y="400571"/>
                          <a:pt x="961615" y="400571"/>
                        </a:cubicBezTo>
                      </a:path>
                    </a:pathLst>
                  </a:custGeom>
                  <a:solidFill>
                    <a:srgbClr val="E5F8FF"/>
                  </a:solidFill>
                  <a:ln w="2052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>
                      <a:solidFill>
                        <a:srgbClr val="64BBBA"/>
                      </a:solidFill>
                    </a:endParaRPr>
                  </a:p>
                </p:txBody>
              </p:sp>
              <p:sp>
                <p:nvSpPr>
                  <p:cNvPr id="18" name="자유형: 도형 17">
                    <a:extLst>
                      <a:ext uri="{FF2B5EF4-FFF2-40B4-BE49-F238E27FC236}">
                        <a16:creationId xmlns:a16="http://schemas.microsoft.com/office/drawing/2014/main" id="{665DBC5E-F495-48B4-B5AF-E0A41A6C9025}"/>
                      </a:ext>
                    </a:extLst>
                  </p:cNvPr>
                  <p:cNvSpPr/>
                  <p:nvPr/>
                </p:nvSpPr>
                <p:spPr>
                  <a:xfrm>
                    <a:off x="1663849" y="2874677"/>
                    <a:ext cx="1164474" cy="400570"/>
                  </a:xfrm>
                  <a:custGeom>
                    <a:avLst/>
                    <a:gdLst>
                      <a:gd name="connsiteX0" fmla="*/ 961615 w 1164472"/>
                      <a:gd name="connsiteY0" fmla="*/ 400571 h 400570"/>
                      <a:gd name="connsiteX1" fmla="*/ 0 w 1164472"/>
                      <a:gd name="connsiteY1" fmla="*/ 400571 h 400570"/>
                      <a:gd name="connsiteX2" fmla="*/ 0 w 1164472"/>
                      <a:gd name="connsiteY2" fmla="*/ 0 h 400570"/>
                      <a:gd name="connsiteX3" fmla="*/ 961615 w 1164472"/>
                      <a:gd name="connsiteY3" fmla="*/ 0 h 400570"/>
                      <a:gd name="connsiteX4" fmla="*/ 1164472 w 1164472"/>
                      <a:gd name="connsiteY4" fmla="*/ 200182 h 400570"/>
                      <a:gd name="connsiteX5" fmla="*/ 961615 w 1164472"/>
                      <a:gd name="connsiteY5" fmla="*/ 400571 h 4005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64472" h="400570">
                        <a:moveTo>
                          <a:pt x="961615" y="400571"/>
                        </a:moveTo>
                        <a:lnTo>
                          <a:pt x="0" y="400571"/>
                        </a:lnTo>
                        <a:lnTo>
                          <a:pt x="0" y="0"/>
                        </a:lnTo>
                        <a:lnTo>
                          <a:pt x="961615" y="0"/>
                        </a:lnTo>
                        <a:cubicBezTo>
                          <a:pt x="1073536" y="0"/>
                          <a:pt x="1164472" y="89701"/>
                          <a:pt x="1164472" y="200182"/>
                        </a:cubicBezTo>
                        <a:cubicBezTo>
                          <a:pt x="1164472" y="310869"/>
                          <a:pt x="1073536" y="400571"/>
                          <a:pt x="961615" y="400571"/>
                        </a:cubicBezTo>
                      </a:path>
                    </a:pathLst>
                  </a:custGeom>
                  <a:solidFill>
                    <a:srgbClr val="E5F8FF"/>
                  </a:solidFill>
                  <a:ln w="2052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 dirty="0">
                      <a:solidFill>
                        <a:srgbClr val="64BBBA"/>
                      </a:solidFill>
                    </a:endParaRPr>
                  </a:p>
                </p:txBody>
              </p:sp>
              <p:sp>
                <p:nvSpPr>
                  <p:cNvPr id="19" name="자유형: 도형 18">
                    <a:extLst>
                      <a:ext uri="{FF2B5EF4-FFF2-40B4-BE49-F238E27FC236}">
                        <a16:creationId xmlns:a16="http://schemas.microsoft.com/office/drawing/2014/main" id="{6F3263E3-436B-46C7-B79E-32244828886C}"/>
                      </a:ext>
                    </a:extLst>
                  </p:cNvPr>
                  <p:cNvSpPr/>
                  <p:nvPr/>
                </p:nvSpPr>
                <p:spPr>
                  <a:xfrm>
                    <a:off x="602177" y="2874677"/>
                    <a:ext cx="506557" cy="400364"/>
                  </a:xfrm>
                  <a:custGeom>
                    <a:avLst/>
                    <a:gdLst>
                      <a:gd name="connsiteX0" fmla="*/ 466850 w 506557"/>
                      <a:gd name="connsiteY0" fmla="*/ 160887 h 400364"/>
                      <a:gd name="connsiteX1" fmla="*/ 466850 w 506557"/>
                      <a:gd name="connsiteY1" fmla="*/ 160887 h 400364"/>
                      <a:gd name="connsiteX2" fmla="*/ 445454 w 506557"/>
                      <a:gd name="connsiteY2" fmla="*/ 139696 h 400364"/>
                      <a:gd name="connsiteX3" fmla="*/ 445454 w 506557"/>
                      <a:gd name="connsiteY3" fmla="*/ 0 h 400364"/>
                      <a:gd name="connsiteX4" fmla="*/ 206799 w 506557"/>
                      <a:gd name="connsiteY4" fmla="*/ 0 h 400364"/>
                      <a:gd name="connsiteX5" fmla="*/ 33 w 506557"/>
                      <a:gd name="connsiteY5" fmla="*/ 204091 h 400364"/>
                      <a:gd name="connsiteX6" fmla="*/ 202890 w 506557"/>
                      <a:gd name="connsiteY6" fmla="*/ 400365 h 400364"/>
                      <a:gd name="connsiteX7" fmla="*/ 445454 w 506557"/>
                      <a:gd name="connsiteY7" fmla="*/ 400365 h 400364"/>
                      <a:gd name="connsiteX8" fmla="*/ 445454 w 506557"/>
                      <a:gd name="connsiteY8" fmla="*/ 260464 h 400364"/>
                      <a:gd name="connsiteX9" fmla="*/ 466850 w 506557"/>
                      <a:gd name="connsiteY9" fmla="*/ 239273 h 400364"/>
                      <a:gd name="connsiteX10" fmla="*/ 506558 w 506557"/>
                      <a:gd name="connsiteY10" fmla="*/ 199977 h 400364"/>
                      <a:gd name="connsiteX11" fmla="*/ 466850 w 506557"/>
                      <a:gd name="connsiteY11" fmla="*/ 160887 h 4003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506557" h="400364">
                        <a:moveTo>
                          <a:pt x="466850" y="160887"/>
                        </a:moveTo>
                        <a:lnTo>
                          <a:pt x="466850" y="160887"/>
                        </a:lnTo>
                        <a:cubicBezTo>
                          <a:pt x="454918" y="160887"/>
                          <a:pt x="445454" y="151423"/>
                          <a:pt x="445454" y="139696"/>
                        </a:cubicBezTo>
                        <a:lnTo>
                          <a:pt x="445454" y="0"/>
                        </a:lnTo>
                        <a:lnTo>
                          <a:pt x="206799" y="0"/>
                        </a:lnTo>
                        <a:cubicBezTo>
                          <a:pt x="93026" y="0"/>
                          <a:pt x="-2025" y="91965"/>
                          <a:pt x="33" y="204091"/>
                        </a:cubicBezTo>
                        <a:cubicBezTo>
                          <a:pt x="2090" y="312927"/>
                          <a:pt x="92203" y="400365"/>
                          <a:pt x="202890" y="400365"/>
                        </a:cubicBezTo>
                        <a:lnTo>
                          <a:pt x="445454" y="400365"/>
                        </a:lnTo>
                        <a:lnTo>
                          <a:pt x="445454" y="260464"/>
                        </a:lnTo>
                        <a:cubicBezTo>
                          <a:pt x="445454" y="248736"/>
                          <a:pt x="455123" y="239273"/>
                          <a:pt x="466850" y="239273"/>
                        </a:cubicBezTo>
                        <a:cubicBezTo>
                          <a:pt x="488864" y="239273"/>
                          <a:pt x="506558" y="221785"/>
                          <a:pt x="506558" y="199977"/>
                        </a:cubicBezTo>
                        <a:cubicBezTo>
                          <a:pt x="506558" y="178169"/>
                          <a:pt x="488864" y="160887"/>
                          <a:pt x="466850" y="160887"/>
                        </a:cubicBezTo>
                      </a:path>
                    </a:pathLst>
                  </a:custGeom>
                  <a:solidFill>
                    <a:srgbClr val="5FB7E1"/>
                  </a:solidFill>
                  <a:ln w="2052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 dirty="0"/>
                  </a:p>
                </p:txBody>
              </p:sp>
              <p:sp>
                <p:nvSpPr>
                  <p:cNvPr id="20" name="자유형: 도형 19">
                    <a:extLst>
                      <a:ext uri="{FF2B5EF4-FFF2-40B4-BE49-F238E27FC236}">
                        <a16:creationId xmlns:a16="http://schemas.microsoft.com/office/drawing/2014/main" id="{DC27C5A7-EA4C-4861-AC53-6DFACD46D162}"/>
                      </a:ext>
                    </a:extLst>
                  </p:cNvPr>
                  <p:cNvSpPr/>
                  <p:nvPr/>
                </p:nvSpPr>
                <p:spPr>
                  <a:xfrm>
                    <a:off x="641094" y="2913561"/>
                    <a:ext cx="326710" cy="322596"/>
                  </a:xfrm>
                  <a:custGeom>
                    <a:avLst/>
                    <a:gdLst>
                      <a:gd name="connsiteX0" fmla="*/ 326711 w 326710"/>
                      <a:gd name="connsiteY0" fmla="*/ 161298 h 322596"/>
                      <a:gd name="connsiteX1" fmla="*/ 163355 w 326710"/>
                      <a:gd name="connsiteY1" fmla="*/ 322596 h 322596"/>
                      <a:gd name="connsiteX2" fmla="*/ 0 w 326710"/>
                      <a:gd name="connsiteY2" fmla="*/ 161298 h 322596"/>
                      <a:gd name="connsiteX3" fmla="*/ 163355 w 326710"/>
                      <a:gd name="connsiteY3" fmla="*/ 0 h 322596"/>
                      <a:gd name="connsiteX4" fmla="*/ 326711 w 326710"/>
                      <a:gd name="connsiteY4" fmla="*/ 161298 h 322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6710" h="322596">
                        <a:moveTo>
                          <a:pt x="326711" y="161298"/>
                        </a:moveTo>
                        <a:cubicBezTo>
                          <a:pt x="326711" y="250382"/>
                          <a:pt x="253468" y="322596"/>
                          <a:pt x="163355" y="322596"/>
                        </a:cubicBezTo>
                        <a:cubicBezTo>
                          <a:pt x="73037" y="322596"/>
                          <a:pt x="0" y="250382"/>
                          <a:pt x="0" y="161298"/>
                        </a:cubicBezTo>
                        <a:cubicBezTo>
                          <a:pt x="0" y="72214"/>
                          <a:pt x="73037" y="0"/>
                          <a:pt x="163355" y="0"/>
                        </a:cubicBezTo>
                        <a:cubicBezTo>
                          <a:pt x="253468" y="0"/>
                          <a:pt x="326711" y="72214"/>
                          <a:pt x="326711" y="161298"/>
                        </a:cubicBezTo>
                      </a:path>
                    </a:pathLst>
                  </a:custGeom>
                  <a:solidFill>
                    <a:srgbClr val="FFFFFF"/>
                  </a:solidFill>
                  <a:ln w="2052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8962592-344F-4491-913A-03A838E9F8F1}"/>
                    </a:ext>
                  </a:extLst>
                </p:cNvPr>
                <p:cNvSpPr txBox="1"/>
                <p:nvPr/>
              </p:nvSpPr>
              <p:spPr>
                <a:xfrm>
                  <a:off x="614197" y="2912400"/>
                  <a:ext cx="366865" cy="31545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en-US" altLang="ko-KR" sz="1600" dirty="0">
                      <a:solidFill>
                        <a:srgbClr val="5FB7E1"/>
                      </a:solidFill>
                      <a:latin typeface="나눔스퀘어라운드OTF Bold" panose="020B0600000101010101" pitchFamily="34" charset="-127"/>
                      <a:ea typeface="나눔스퀘어라운드OTF Bold" panose="020B0600000101010101" pitchFamily="34" charset="-127"/>
                    </a:rPr>
                    <a:t>1</a:t>
                  </a:r>
                  <a:endParaRPr lang="ko-KR" altLang="en-US" sz="1600" dirty="0">
                    <a:solidFill>
                      <a:srgbClr val="5FB7E1"/>
                    </a:solidFill>
                    <a:latin typeface="나눔스퀘어라운드OTF Bold" panose="020B0600000101010101" pitchFamily="34" charset="-127"/>
                    <a:ea typeface="나눔스퀘어라운드OTF Bold" panose="020B0600000101010101" pitchFamily="34" charset="-127"/>
                  </a:endParaRP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0BBA840A-3B01-48E6-BC7E-D1EF4B6506C8}"/>
                    </a:ext>
                  </a:extLst>
                </p:cNvPr>
                <p:cNvSpPr txBox="1"/>
                <p:nvPr/>
              </p:nvSpPr>
              <p:spPr>
                <a:xfrm>
                  <a:off x="1204201" y="2757481"/>
                  <a:ext cx="1531867" cy="4739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marL="0" marR="0" indent="0" algn="just" fontAlgn="base" latinLnBrk="1">
                    <a:lnSpc>
                      <a:spcPct val="17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ko-KR" altLang="en-US" sz="1600" b="1" kern="0" spc="-50" dirty="0">
                      <a:solidFill>
                        <a:srgbClr val="5FB7E1"/>
                      </a:solidFill>
                      <a:effectLst/>
                      <a:latin typeface="나눔스퀘어라운드OTF Bold" panose="020B0600000101010101" pitchFamily="34" charset="-127"/>
                      <a:ea typeface="나눔스퀘어라운드OTF Bold" panose="020B0600000101010101" pitchFamily="34" charset="-127"/>
                    </a:rPr>
                    <a:t>국내 우수사례</a:t>
                  </a:r>
                </a:p>
              </p:txBody>
            </p:sp>
          </p:grpSp>
          <p:grpSp>
            <p:nvGrpSpPr>
              <p:cNvPr id="22" name="그래픽 44">
                <a:extLst>
                  <a:ext uri="{FF2B5EF4-FFF2-40B4-BE49-F238E27FC236}">
                    <a16:creationId xmlns:a16="http://schemas.microsoft.com/office/drawing/2014/main" id="{95CD399B-50AB-4624-827E-6A7B1795652E}"/>
                  </a:ext>
                </a:extLst>
              </p:cNvPr>
              <p:cNvGrpSpPr/>
              <p:nvPr/>
            </p:nvGrpSpPr>
            <p:grpSpPr>
              <a:xfrm>
                <a:off x="539552" y="1340768"/>
                <a:ext cx="5544616" cy="615935"/>
                <a:chOff x="576559" y="1267231"/>
                <a:chExt cx="6759029" cy="750841"/>
              </a:xfrm>
            </p:grpSpPr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F5986F0A-AAFC-416A-BD97-A24079F3F4F2}"/>
                    </a:ext>
                  </a:extLst>
                </p:cNvPr>
                <p:cNvSpPr/>
                <p:nvPr/>
              </p:nvSpPr>
              <p:spPr>
                <a:xfrm>
                  <a:off x="680886" y="1267231"/>
                  <a:ext cx="4219189" cy="672415"/>
                </a:xfrm>
                <a:custGeom>
                  <a:avLst/>
                  <a:gdLst>
                    <a:gd name="connsiteX0" fmla="*/ 0 w 2735871"/>
                    <a:gd name="connsiteY0" fmla="*/ 0 h 672415"/>
                    <a:gd name="connsiteX1" fmla="*/ 2735871 w 2735871"/>
                    <a:gd name="connsiteY1" fmla="*/ 0 h 672415"/>
                    <a:gd name="connsiteX2" fmla="*/ 2735871 w 2735871"/>
                    <a:gd name="connsiteY2" fmla="*/ 672416 h 672415"/>
                    <a:gd name="connsiteX3" fmla="*/ 0 w 2735871"/>
                    <a:gd name="connsiteY3" fmla="*/ 672416 h 67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35871" h="672415">
                      <a:moveTo>
                        <a:pt x="0" y="0"/>
                      </a:moveTo>
                      <a:lnTo>
                        <a:pt x="2735871" y="0"/>
                      </a:lnTo>
                      <a:lnTo>
                        <a:pt x="2735871" y="672416"/>
                      </a:lnTo>
                      <a:lnTo>
                        <a:pt x="0" y="672416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48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4" name="자유형: 도형 23">
                  <a:extLst>
                    <a:ext uri="{FF2B5EF4-FFF2-40B4-BE49-F238E27FC236}">
                      <a16:creationId xmlns:a16="http://schemas.microsoft.com/office/drawing/2014/main" id="{321AB69E-C708-4F1B-85ED-04B555BFBF01}"/>
                    </a:ext>
                  </a:extLst>
                </p:cNvPr>
                <p:cNvSpPr/>
                <p:nvPr/>
              </p:nvSpPr>
              <p:spPr>
                <a:xfrm>
                  <a:off x="3834004" y="1268206"/>
                  <a:ext cx="3501584" cy="671440"/>
                </a:xfrm>
                <a:custGeom>
                  <a:avLst/>
                  <a:gdLst>
                    <a:gd name="connsiteX0" fmla="*/ 2735871 w 2735871"/>
                    <a:gd name="connsiteY0" fmla="*/ 553377 h 672415"/>
                    <a:gd name="connsiteX1" fmla="*/ 2616833 w 2735871"/>
                    <a:gd name="connsiteY1" fmla="*/ 672416 h 672415"/>
                    <a:gd name="connsiteX2" fmla="*/ 119039 w 2735871"/>
                    <a:gd name="connsiteY2" fmla="*/ 672416 h 672415"/>
                    <a:gd name="connsiteX3" fmla="*/ 0 w 2735871"/>
                    <a:gd name="connsiteY3" fmla="*/ 553377 h 672415"/>
                    <a:gd name="connsiteX4" fmla="*/ 0 w 2735871"/>
                    <a:gd name="connsiteY4" fmla="*/ 119039 h 672415"/>
                    <a:gd name="connsiteX5" fmla="*/ 119039 w 2735871"/>
                    <a:gd name="connsiteY5" fmla="*/ 0 h 672415"/>
                    <a:gd name="connsiteX6" fmla="*/ 2616784 w 2735871"/>
                    <a:gd name="connsiteY6" fmla="*/ 0 h 672415"/>
                    <a:gd name="connsiteX7" fmla="*/ 2735823 w 2735871"/>
                    <a:gd name="connsiteY7" fmla="*/ 119039 h 672415"/>
                    <a:gd name="connsiteX8" fmla="*/ 2735823 w 2735871"/>
                    <a:gd name="connsiteY8" fmla="*/ 553377 h 67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35871" h="672415">
                      <a:moveTo>
                        <a:pt x="2735871" y="553377"/>
                      </a:moveTo>
                      <a:cubicBezTo>
                        <a:pt x="2735871" y="618877"/>
                        <a:pt x="2682284" y="672416"/>
                        <a:pt x="2616833" y="672416"/>
                      </a:cubicBezTo>
                      <a:lnTo>
                        <a:pt x="119039" y="672416"/>
                      </a:lnTo>
                      <a:cubicBezTo>
                        <a:pt x="53539" y="672416"/>
                        <a:pt x="0" y="618829"/>
                        <a:pt x="0" y="553377"/>
                      </a:cubicBezTo>
                      <a:lnTo>
                        <a:pt x="0" y="119039"/>
                      </a:lnTo>
                      <a:cubicBezTo>
                        <a:pt x="0" y="53587"/>
                        <a:pt x="53587" y="0"/>
                        <a:pt x="119039" y="0"/>
                      </a:cubicBezTo>
                      <a:lnTo>
                        <a:pt x="2616784" y="0"/>
                      </a:lnTo>
                      <a:cubicBezTo>
                        <a:pt x="2682284" y="0"/>
                        <a:pt x="2735823" y="53587"/>
                        <a:pt x="2735823" y="119039"/>
                      </a:cubicBezTo>
                      <a:lnTo>
                        <a:pt x="2735823" y="553377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48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5" name="자유형: 도형 24">
                  <a:extLst>
                    <a:ext uri="{FF2B5EF4-FFF2-40B4-BE49-F238E27FC236}">
                      <a16:creationId xmlns:a16="http://schemas.microsoft.com/office/drawing/2014/main" id="{421D0526-0B35-4DE8-B40B-FC0F3D5C955D}"/>
                    </a:ext>
                  </a:extLst>
                </p:cNvPr>
                <p:cNvSpPr/>
                <p:nvPr/>
              </p:nvSpPr>
              <p:spPr>
                <a:xfrm>
                  <a:off x="576559" y="1348744"/>
                  <a:ext cx="606192" cy="669328"/>
                </a:xfrm>
                <a:custGeom>
                  <a:avLst/>
                  <a:gdLst>
                    <a:gd name="connsiteX0" fmla="*/ 0 w 606192"/>
                    <a:gd name="connsiteY0" fmla="*/ 511510 h 669328"/>
                    <a:gd name="connsiteX1" fmla="*/ 126419 w 606192"/>
                    <a:gd name="connsiteY1" fmla="*/ 669329 h 669328"/>
                    <a:gd name="connsiteX2" fmla="*/ 436509 w 606192"/>
                    <a:gd name="connsiteY2" fmla="*/ 669329 h 669328"/>
                    <a:gd name="connsiteX3" fmla="*/ 606192 w 606192"/>
                    <a:gd name="connsiteY3" fmla="*/ 375445 h 669328"/>
                    <a:gd name="connsiteX4" fmla="*/ 436509 w 606192"/>
                    <a:gd name="connsiteY4" fmla="*/ 81562 h 669328"/>
                    <a:gd name="connsiteX5" fmla="*/ 104328 w 606192"/>
                    <a:gd name="connsiteY5" fmla="*/ 81562 h 669328"/>
                    <a:gd name="connsiteX6" fmla="*/ 81514 w 606192"/>
                    <a:gd name="connsiteY6" fmla="*/ 81562 h 669328"/>
                    <a:gd name="connsiteX7" fmla="*/ 0 w 606192"/>
                    <a:gd name="connsiteY7" fmla="*/ 0 h 669328"/>
                    <a:gd name="connsiteX8" fmla="*/ 0 w 606192"/>
                    <a:gd name="connsiteY8" fmla="*/ 511510 h 6693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06192" h="669328">
                      <a:moveTo>
                        <a:pt x="0" y="511510"/>
                      </a:moveTo>
                      <a:cubicBezTo>
                        <a:pt x="0" y="598667"/>
                        <a:pt x="56626" y="669329"/>
                        <a:pt x="126419" y="669329"/>
                      </a:cubicBezTo>
                      <a:lnTo>
                        <a:pt x="436509" y="669329"/>
                      </a:lnTo>
                      <a:lnTo>
                        <a:pt x="606192" y="375445"/>
                      </a:lnTo>
                      <a:lnTo>
                        <a:pt x="436509" y="81562"/>
                      </a:lnTo>
                      <a:lnTo>
                        <a:pt x="104328" y="81562"/>
                      </a:lnTo>
                      <a:lnTo>
                        <a:pt x="81514" y="81562"/>
                      </a:lnTo>
                      <a:cubicBezTo>
                        <a:pt x="36512" y="81562"/>
                        <a:pt x="0" y="45050"/>
                        <a:pt x="0" y="0"/>
                      </a:cubicBezTo>
                      <a:lnTo>
                        <a:pt x="0" y="511510"/>
                      </a:lnTo>
                      <a:close/>
                    </a:path>
                  </a:pathLst>
                </a:custGeom>
                <a:solidFill>
                  <a:srgbClr val="5FB7E1"/>
                </a:solidFill>
                <a:ln w="48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>
                    <a:solidFill>
                      <a:srgbClr val="5FB7E1"/>
                    </a:solidFill>
                  </a:endParaRPr>
                </a:p>
              </p:txBody>
            </p:sp>
            <p:sp>
              <p:nvSpPr>
                <p:cNvPr id="26" name="자유형: 도형 25">
                  <a:extLst>
                    <a:ext uri="{FF2B5EF4-FFF2-40B4-BE49-F238E27FC236}">
                      <a16:creationId xmlns:a16="http://schemas.microsoft.com/office/drawing/2014/main" id="{64F4BD5B-02E2-42BC-B8FB-43F48BBFD177}"/>
                    </a:ext>
                  </a:extLst>
                </p:cNvPr>
                <p:cNvSpPr/>
                <p:nvPr/>
              </p:nvSpPr>
              <p:spPr>
                <a:xfrm>
                  <a:off x="576559" y="1267231"/>
                  <a:ext cx="104279" cy="163027"/>
                </a:xfrm>
                <a:custGeom>
                  <a:avLst/>
                  <a:gdLst>
                    <a:gd name="connsiteX0" fmla="*/ 0 w 104279"/>
                    <a:gd name="connsiteY0" fmla="*/ 81514 h 163027"/>
                    <a:gd name="connsiteX1" fmla="*/ 81514 w 104279"/>
                    <a:gd name="connsiteY1" fmla="*/ 163027 h 163027"/>
                    <a:gd name="connsiteX2" fmla="*/ 104280 w 104279"/>
                    <a:gd name="connsiteY2" fmla="*/ 163027 h 163027"/>
                    <a:gd name="connsiteX3" fmla="*/ 104280 w 104279"/>
                    <a:gd name="connsiteY3" fmla="*/ 0 h 163027"/>
                    <a:gd name="connsiteX4" fmla="*/ 81514 w 104279"/>
                    <a:gd name="connsiteY4" fmla="*/ 0 h 163027"/>
                    <a:gd name="connsiteX5" fmla="*/ 0 w 104279"/>
                    <a:gd name="connsiteY5" fmla="*/ 81514 h 163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4279" h="163027">
                      <a:moveTo>
                        <a:pt x="0" y="81514"/>
                      </a:moveTo>
                      <a:cubicBezTo>
                        <a:pt x="0" y="126563"/>
                        <a:pt x="36512" y="163027"/>
                        <a:pt x="81514" y="163027"/>
                      </a:cubicBezTo>
                      <a:lnTo>
                        <a:pt x="104280" y="163027"/>
                      </a:lnTo>
                      <a:lnTo>
                        <a:pt x="104280" y="0"/>
                      </a:lnTo>
                      <a:lnTo>
                        <a:pt x="81514" y="0"/>
                      </a:lnTo>
                      <a:cubicBezTo>
                        <a:pt x="36512" y="0"/>
                        <a:pt x="0" y="36512"/>
                        <a:pt x="0" y="81514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48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>
                    <a:solidFill>
                      <a:srgbClr val="188C98"/>
                    </a:solidFill>
                  </a:endParaRPr>
                </a:p>
              </p:txBody>
            </p:sp>
          </p:grp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9EAAEFF-27F7-46F9-B694-445F80AFED45}"/>
                  </a:ext>
                </a:extLst>
              </p:cNvPr>
              <p:cNvSpPr txBox="1"/>
              <p:nvPr/>
            </p:nvSpPr>
            <p:spPr>
              <a:xfrm>
                <a:off x="1041663" y="1407240"/>
                <a:ext cx="4973635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ko-KR" altLang="en-US" sz="2500" b="1" kern="0" spc="-20" dirty="0">
                    <a:solidFill>
                      <a:srgbClr val="5FB7E1"/>
                    </a:solidFill>
                    <a:effectLst/>
                    <a:latin typeface="Tmon몬소리OTF Black" panose="02000A03000000000000" pitchFamily="50" charset="-127"/>
                    <a:ea typeface="Tmon몬소리OTF Black" panose="02000A03000000000000" pitchFamily="50" charset="-127"/>
                  </a:rPr>
                  <a:t>직장 내 </a:t>
                </a:r>
                <a:r>
                  <a:rPr lang="ko-KR" altLang="en-US" sz="2500" b="1" kern="0" spc="-20" dirty="0">
                    <a:solidFill>
                      <a:srgbClr val="5FB7E1"/>
                    </a:solidFill>
                    <a:latin typeface="Tmon몬소리OTF Black" panose="02000A03000000000000" pitchFamily="50" charset="-127"/>
                    <a:ea typeface="Tmon몬소리OTF Black" panose="02000A03000000000000" pitchFamily="50" charset="-127"/>
                  </a:rPr>
                  <a:t>괴롭힘 예방 국내</a:t>
                </a:r>
                <a:r>
                  <a:rPr lang="en-US" altLang="ko-KR" sz="2500" b="1" kern="0" spc="-20" dirty="0">
                    <a:solidFill>
                      <a:srgbClr val="5FB7E1"/>
                    </a:solidFill>
                    <a:latin typeface="Tmon몬소리OTF Black" panose="02000A03000000000000" pitchFamily="50" charset="-127"/>
                    <a:ea typeface="Tmon몬소리OTF Black" panose="02000A03000000000000" pitchFamily="50" charset="-127"/>
                  </a:rPr>
                  <a:t>·</a:t>
                </a:r>
                <a:r>
                  <a:rPr lang="ko-KR" altLang="en-US" sz="2500" b="1" kern="0" spc="-20" dirty="0">
                    <a:solidFill>
                      <a:srgbClr val="5FB7E1"/>
                    </a:solidFill>
                    <a:latin typeface="Tmon몬소리OTF Black" panose="02000A03000000000000" pitchFamily="50" charset="-127"/>
                    <a:ea typeface="Tmon몬소리OTF Black" panose="02000A03000000000000" pitchFamily="50" charset="-127"/>
                  </a:rPr>
                  <a:t>외 우수사례</a:t>
                </a:r>
                <a:endParaRPr lang="ko-KR" altLang="en-US" sz="2500" dirty="0">
                  <a:solidFill>
                    <a:srgbClr val="5FB7E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1E20B3C-0ABB-41F1-81F1-2803BB5468B5}"/>
                  </a:ext>
                </a:extLst>
              </p:cNvPr>
              <p:cNvSpPr txBox="1"/>
              <p:nvPr/>
            </p:nvSpPr>
            <p:spPr>
              <a:xfrm>
                <a:off x="515810" y="1535268"/>
                <a:ext cx="599806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2100" dirty="0">
                    <a:solidFill>
                      <a:schemeClr val="bg1"/>
                    </a:solidFill>
                    <a:latin typeface="Tmon몬소리OTF Black" panose="02000A03000000000000" pitchFamily="50" charset="-127"/>
                    <a:ea typeface="Tmon몬소리OTF Black" panose="02000A03000000000000" pitchFamily="50" charset="-127"/>
                  </a:rPr>
                  <a:t>05</a:t>
                </a:r>
                <a:endParaRPr lang="ko-KR" altLang="en-US" sz="2100" dirty="0">
                  <a:solidFill>
                    <a:schemeClr val="bg1"/>
                  </a:solidFill>
                  <a:latin typeface="Tmon몬소리OTF Black" panose="02000A03000000000000" pitchFamily="50" charset="-127"/>
                  <a:ea typeface="Tmon몬소리OTF Black" panose="02000A03000000000000" pitchFamily="50" charset="-127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67F106E-ACE5-4C7E-B6FA-474E88E2F420}"/>
                  </a:ext>
                </a:extLst>
              </p:cNvPr>
              <p:cNvSpPr txBox="1"/>
              <p:nvPr/>
            </p:nvSpPr>
            <p:spPr>
              <a:xfrm>
                <a:off x="634477" y="2630758"/>
                <a:ext cx="7930228" cy="31739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 fontAlgn="base">
                  <a:lnSpc>
                    <a:spcPct val="150000"/>
                  </a:lnSpc>
                </a:pPr>
                <a:r>
                  <a:rPr lang="ko-KR" altLang="en-US" sz="1500" b="1" kern="0" dirty="0">
                    <a:solidFill>
                      <a:schemeClr val="bg1">
                        <a:lumMod val="65000"/>
                      </a:schemeClr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➊</a:t>
                </a:r>
                <a:r>
                  <a:rPr lang="ko-KR" altLang="en-US" sz="1500" b="1" kern="0" dirty="0">
                    <a:solidFill>
                      <a:srgbClr val="6195CB"/>
                    </a:solidFill>
                    <a:effectLst/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 </a:t>
                </a:r>
                <a:r>
                  <a:rPr lang="en-US" altLang="ko-KR" sz="1500" b="1" kern="0" spc="-50" dirty="0">
                    <a:solidFill>
                      <a:srgbClr val="6195CB"/>
                    </a:solidFill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A</a:t>
                </a:r>
                <a:r>
                  <a:rPr lang="ko-KR" altLang="en-US" sz="1500" b="1" kern="0" spc="-50" dirty="0">
                    <a:solidFill>
                      <a:srgbClr val="6195CB"/>
                    </a:solidFill>
                    <a:latin typeface="나눔고딕OTF" panose="020D0604000000000000" pitchFamily="34" charset="-127"/>
                    <a:ea typeface="나눔고딕OTF" panose="020D0604000000000000" pitchFamily="34" charset="-127"/>
                  </a:rPr>
                  <a:t>사 우수사례</a:t>
                </a:r>
                <a:endParaRPr lang="ko-KR" altLang="en-US" sz="1500" kern="0" spc="-50" dirty="0">
                  <a:solidFill>
                    <a:srgbClr val="6195CB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endParaRPr>
              </a:p>
            </p:txBody>
          </p:sp>
          <p:pic>
            <p:nvPicPr>
              <p:cNvPr id="31" name="그래픽 30">
                <a:extLst>
                  <a:ext uri="{FF2B5EF4-FFF2-40B4-BE49-F238E27FC236}">
                    <a16:creationId xmlns:a16="http://schemas.microsoft.com/office/drawing/2014/main" id="{F2D6DC8D-5A67-4725-9D91-142E4997C3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608400" y="3119384"/>
                <a:ext cx="165600" cy="165600"/>
              </a:xfrm>
              <a:prstGeom prst="rect">
                <a:avLst/>
              </a:prstGeom>
            </p:spPr>
          </p:pic>
          <p:pic>
            <p:nvPicPr>
              <p:cNvPr id="32" name="그래픽 31">
                <a:extLst>
                  <a:ext uri="{FF2B5EF4-FFF2-40B4-BE49-F238E27FC236}">
                    <a16:creationId xmlns:a16="http://schemas.microsoft.com/office/drawing/2014/main" id="{C37CF68E-C0E6-4AA4-AA72-DE079DC9E2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608400" y="3806933"/>
                <a:ext cx="165600" cy="165600"/>
              </a:xfrm>
              <a:prstGeom prst="rect">
                <a:avLst/>
              </a:prstGeom>
            </p:spPr>
          </p:pic>
          <p:pic>
            <p:nvPicPr>
              <p:cNvPr id="33" name="그래픽 32">
                <a:extLst>
                  <a:ext uri="{FF2B5EF4-FFF2-40B4-BE49-F238E27FC236}">
                    <a16:creationId xmlns:a16="http://schemas.microsoft.com/office/drawing/2014/main" id="{CA2BE317-FA4F-4B61-AE62-F42516841F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608400" y="4786871"/>
                <a:ext cx="165600" cy="165600"/>
              </a:xfrm>
              <a:prstGeom prst="rect">
                <a:avLst/>
              </a:prstGeom>
            </p:spPr>
          </p:pic>
          <p:pic>
            <p:nvPicPr>
              <p:cNvPr id="34" name="그래픽 33">
                <a:extLst>
                  <a:ext uri="{FF2B5EF4-FFF2-40B4-BE49-F238E27FC236}">
                    <a16:creationId xmlns:a16="http://schemas.microsoft.com/office/drawing/2014/main" id="{1A6F7602-579E-4834-8A36-7CA89F888A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608400" y="5464410"/>
                <a:ext cx="165600" cy="1656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9314091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EDF5F19-651F-41FB-96E6-801AB8896A76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C482DE4-3892-4CC9-AF52-06070886E09F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EE2F703D-79DA-4EEF-8E68-1DDEA5CF3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E3737C-DE62-459C-ABE4-7EA050A5ED87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3F8C6D-8365-4E34-BB4B-01193AD5F56E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CD486B71-A798-467E-9FF3-C927DDB380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90D43CD-43DB-4C6D-AAA0-49A30330D825}"/>
              </a:ext>
            </a:extLst>
          </p:cNvPr>
          <p:cNvSpPr txBox="1"/>
          <p:nvPr/>
        </p:nvSpPr>
        <p:spPr>
          <a:xfrm>
            <a:off x="849600" y="1196752"/>
            <a:ext cx="7610400" cy="440505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2573020" algn="l"/>
              </a:tabLst>
            </a:pP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신고체계 확립</a:t>
            </a:r>
            <a:endParaRPr lang="en-US" altLang="ko-KR" sz="1400" b="1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2573020" algn="l"/>
              </a:tabLst>
            </a:pP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회사 홈페이지에 직장 내 괴롭힘 신고센터를 개설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·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운영하여 누구나 손쉽게 신고할 수 있도록 신고체계를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확립함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2573020" algn="l"/>
              </a:tabLst>
            </a:pP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적극적인 사례 전파</a:t>
            </a:r>
            <a:endParaRPr lang="en-US" altLang="ko-KR" sz="1400" b="1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2573020" algn="l"/>
              </a:tabLs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행위자의 실제 언행과 인사조치 등 회사에서 발생했던 직장 내 괴롭힘 사례를 현실감 있게 재구성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</a:t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전 직원에게 메일 등을 통해 배포함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2573020" algn="l"/>
              </a:tabLst>
            </a:pP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매뉴얼 제작 </a:t>
            </a:r>
            <a:r>
              <a:rPr lang="en-US" altLang="ko-KR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·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운영</a:t>
            </a:r>
            <a:endParaRPr lang="en-US" altLang="ko-KR" sz="1400" b="1" kern="0" dirty="0">
              <a:solidFill>
                <a:srgbClr val="000000"/>
              </a:solidFill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2573020" algn="l"/>
              </a:tabLst>
            </a:pP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괴롭힘의 정의 및 유형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괴롭힘 실제사례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괴롭힘의 판단기준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괴롭힘 처리 절차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인사조치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2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차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예방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효과적 조사 등에 대한 직장 내 괴롭힘 매뉴얼을 제작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운영함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2573020" algn="l"/>
              </a:tabLst>
            </a:pP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인사조치 표준가이드 시행</a:t>
            </a:r>
            <a:endParaRPr lang="en-US" altLang="ko-KR" sz="1400" b="1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2573020" algn="l"/>
              </a:tabLs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행위에 대해 인사조치를 할 때 조사자의 주관을 최대한 배제하고 객관적으로 판단할 수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있도록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괴롭힘 심각도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신고자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반복성 등 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8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가지 항목을 </a:t>
            </a:r>
            <a:r>
              <a:rPr lang="ko-KR" altLang="en-US" sz="1400" kern="0" spc="-3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점수화하여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이에 따라 징계조치를 할 수 있도록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표준가이드를 마련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시행함</a:t>
            </a: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70C189E5-8216-45C4-831A-CEEA031E99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8400" y="1287613"/>
            <a:ext cx="165600" cy="1656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072E20E7-2E85-4C0C-8A8A-BF9464A768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8400" y="2330412"/>
            <a:ext cx="165600" cy="16560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691AEFBC-85F4-4DF6-8782-660F376774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8400" y="3368413"/>
            <a:ext cx="165600" cy="16560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75A9173A-0049-4743-9686-B15AF56045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8400" y="4403541"/>
            <a:ext cx="165600" cy="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99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4C44255-7BD9-4D67-8B0D-62721908FFFB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71E5882-A478-471A-A5FD-32E40AC7CBA8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AF947ACE-2F15-4A09-BB33-2B5B8E103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E7B6D6-4CAC-46C4-9774-8C66AA6AD8B2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8BC0F4-FFB1-452A-A995-B755CEE23D7E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5CC3943A-468E-441E-ACB6-102872E78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331F3178-49DC-406E-8F38-2F356DDF71AC}"/>
              </a:ext>
            </a:extLst>
          </p:cNvPr>
          <p:cNvGrpSpPr/>
          <p:nvPr/>
        </p:nvGrpSpPr>
        <p:grpSpPr>
          <a:xfrm>
            <a:off x="608400" y="1193395"/>
            <a:ext cx="7956305" cy="4827893"/>
            <a:chOff x="608400" y="1196752"/>
            <a:chExt cx="7956305" cy="482789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B7BAE9-E901-4B5E-A7D2-9170691A2044}"/>
                </a:ext>
              </a:extLst>
            </p:cNvPr>
            <p:cNvSpPr txBox="1"/>
            <p:nvPr/>
          </p:nvSpPr>
          <p:spPr>
            <a:xfrm>
              <a:off x="634477" y="1196752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➋</a:t>
              </a:r>
              <a:r>
                <a:rPr lang="ko-KR" altLang="en-US" sz="1500" b="1" kern="0" dirty="0">
                  <a:solidFill>
                    <a:srgbClr val="6195CB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en-US" altLang="ko-KR" sz="1500" b="1" kern="0" spc="-50" dirty="0">
                  <a:solidFill>
                    <a:srgbClr val="6195CB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B</a:t>
              </a:r>
              <a:r>
                <a:rPr lang="ko-KR" altLang="en-US" sz="1500" b="1" kern="0" spc="-50" dirty="0">
                  <a:solidFill>
                    <a:srgbClr val="6195CB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 우수사례</a:t>
              </a:r>
              <a:endParaRPr lang="ko-KR" altLang="en-US" sz="1500" kern="0" spc="-50" dirty="0">
                <a:solidFill>
                  <a:srgbClr val="6195CB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C355FD-5E47-4A0A-BA66-60786B67EFBD}"/>
                </a:ext>
              </a:extLst>
            </p:cNvPr>
            <p:cNvSpPr txBox="1"/>
            <p:nvPr/>
          </p:nvSpPr>
          <p:spPr>
            <a:xfrm>
              <a:off x="849600" y="1624466"/>
              <a:ext cx="7610400" cy="440017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사업주 윤리경영 방침 표명</a:t>
              </a:r>
              <a:endParaRPr lang="en-US" altLang="ko-KR" sz="1400" b="1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사업주 경영방침에 윤리경영 규정에 건강한 조직문화 조성을 위한 내용을 포함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사내 익명 게시판 운영</a:t>
              </a:r>
              <a:endParaRPr lang="en-US" altLang="ko-KR" sz="1400" b="1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사내 포털사이트에 익명 게시판을 운영하여 상사의 부당한 행위에 대한 제보가 있을 때에는 관련 부서에서 즉시 확인 및 조사를 진행하고 필요 시 인사조치 등을 실시하도록 하고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게시판의 의견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건의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제보 내용에 대해서는 사소한 내용까지도 주기적으로 답변하여 게시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조직 리더 관리 및 피드백</a:t>
              </a:r>
              <a:endParaRPr lang="en-US" altLang="ko-KR" sz="1400" b="1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매년 팀 단위 이상의 조직에 대해 조직만족도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조직의 보직자와 구성원 간 문화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·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분위기 등에 대한 생각 차이 </a:t>
              </a: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등을 측정하여 조직의 리더에게 피드백</a:t>
              </a:r>
              <a:r>
                <a:rPr lang="en-US" altLang="ko-KR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진단 시 개인들이 자유롭게 기술하는 ‘회사에 하고 싶은 </a:t>
              </a:r>
              <a:r>
                <a:rPr lang="ko-KR" altLang="en-US" sz="1400" kern="0" spc="-3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말’에</a:t>
              </a: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대하여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유형화하여 유관부서에 공유하고 대책 논의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팀장 후보가 리더십 유형 진단</a:t>
              </a:r>
              <a:endParaRPr lang="en-US" altLang="ko-KR" sz="1400" b="1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다면 진단 프로그램을 통해 팀장 후보자의 개인별 리더십 유형을 진단하고 개선을 위한 코칭을 진행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.</a:t>
              </a:r>
              <a:b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코칭 결과 리더로서 부적합하다고 판단되면 </a:t>
              </a:r>
              <a:r>
                <a:rPr lang="ko-KR" altLang="en-US" sz="1400" kern="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보직자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선임 배제도 검토함</a:t>
              </a:r>
            </a:p>
          </p:txBody>
        </p:sp>
        <p:pic>
          <p:nvPicPr>
            <p:cNvPr id="25" name="그래픽 24">
              <a:extLst>
                <a:ext uri="{FF2B5EF4-FFF2-40B4-BE49-F238E27FC236}">
                  <a16:creationId xmlns:a16="http://schemas.microsoft.com/office/drawing/2014/main" id="{F34477F9-EB49-4B91-93F1-9CFBF3DC4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8400" y="1720848"/>
              <a:ext cx="165600" cy="165600"/>
            </a:xfrm>
            <a:prstGeom prst="rect">
              <a:avLst/>
            </a:prstGeom>
          </p:spPr>
        </p:pic>
        <p:pic>
          <p:nvPicPr>
            <p:cNvPr id="26" name="그래픽 25">
              <a:extLst>
                <a:ext uri="{FF2B5EF4-FFF2-40B4-BE49-F238E27FC236}">
                  <a16:creationId xmlns:a16="http://schemas.microsoft.com/office/drawing/2014/main" id="{BADDA0B2-A243-4358-942F-3275A1807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8400" y="2429992"/>
              <a:ext cx="165600" cy="165600"/>
            </a:xfrm>
            <a:prstGeom prst="rect">
              <a:avLst/>
            </a:prstGeom>
          </p:spPr>
        </p:pic>
        <p:pic>
          <p:nvPicPr>
            <p:cNvPr id="27" name="그래픽 26">
              <a:extLst>
                <a:ext uri="{FF2B5EF4-FFF2-40B4-BE49-F238E27FC236}">
                  <a16:creationId xmlns:a16="http://schemas.microsoft.com/office/drawing/2014/main" id="{64A99D85-F444-46BB-B870-375AD85E9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8400" y="3797992"/>
              <a:ext cx="165600" cy="165600"/>
            </a:xfrm>
            <a:prstGeom prst="rect">
              <a:avLst/>
            </a:prstGeom>
          </p:spPr>
        </p:pic>
        <p:pic>
          <p:nvPicPr>
            <p:cNvPr id="28" name="그래픽 27">
              <a:extLst>
                <a:ext uri="{FF2B5EF4-FFF2-40B4-BE49-F238E27FC236}">
                  <a16:creationId xmlns:a16="http://schemas.microsoft.com/office/drawing/2014/main" id="{50ADC885-3244-4069-8C5F-02458DB8A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8400" y="5157192"/>
              <a:ext cx="165600" cy="165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819790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FC471B0-738C-4B39-AC84-F34629336D2D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12EBE55-8C5D-4BC6-A3D3-F16E026C46BF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3EC24136-5928-4489-BAFC-328D7C5D3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62DFDC-F226-430D-BADD-7CA3A690C6A3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419F47-1656-43E5-9132-1ED0D31E6407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84957FE4-D842-4624-B064-86E2234BA4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28E78478-38C7-48E7-B5C9-0309911316BD}"/>
              </a:ext>
            </a:extLst>
          </p:cNvPr>
          <p:cNvGrpSpPr/>
          <p:nvPr/>
        </p:nvGrpSpPr>
        <p:grpSpPr>
          <a:xfrm>
            <a:off x="602178" y="1196752"/>
            <a:ext cx="1737574" cy="404133"/>
            <a:chOff x="602177" y="2757480"/>
            <a:chExt cx="2226146" cy="517767"/>
          </a:xfrm>
        </p:grpSpPr>
        <p:grpSp>
          <p:nvGrpSpPr>
            <p:cNvPr id="9" name="그래픽 7">
              <a:extLst>
                <a:ext uri="{FF2B5EF4-FFF2-40B4-BE49-F238E27FC236}">
                  <a16:creationId xmlns:a16="http://schemas.microsoft.com/office/drawing/2014/main" id="{92BAA3F0-DC32-4E67-81EB-D71400894194}"/>
                </a:ext>
              </a:extLst>
            </p:cNvPr>
            <p:cNvGrpSpPr/>
            <p:nvPr/>
          </p:nvGrpSpPr>
          <p:grpSpPr>
            <a:xfrm>
              <a:off x="602177" y="2874677"/>
              <a:ext cx="2226146" cy="400570"/>
              <a:chOff x="602177" y="2874677"/>
              <a:chExt cx="2226146" cy="400570"/>
            </a:xfrm>
          </p:grpSpPr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39733183-FB22-4BF7-BBEC-4D90C673684E}"/>
                  </a:ext>
                </a:extLst>
              </p:cNvPr>
              <p:cNvSpPr/>
              <p:nvPr/>
            </p:nvSpPr>
            <p:spPr>
              <a:xfrm>
                <a:off x="811650" y="2874677"/>
                <a:ext cx="20166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rgbClr val="64BBBA"/>
                  </a:solidFill>
                </a:endParaRPr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7DAB9573-AD1E-4779-B4AA-74E7AC6F161C}"/>
                  </a:ext>
                </a:extLst>
              </p:cNvPr>
              <p:cNvSpPr/>
              <p:nvPr/>
            </p:nvSpPr>
            <p:spPr>
              <a:xfrm>
                <a:off x="1663849" y="2874677"/>
                <a:ext cx="1164474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E5F8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rgbClr val="64BBBA"/>
                  </a:solidFill>
                </a:endParaRPr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3255DA0E-FAC2-489D-9449-C4B39A5CFA01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5FB7E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B08FBEB1-AB55-4B3E-ABCC-F3272C8CB28F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C55D5A3-D0BF-4D02-B3AA-823E6C2CF1F1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2</a:t>
              </a:r>
              <a:endParaRPr lang="ko-KR" altLang="en-US" sz="1600" dirty="0">
                <a:solidFill>
                  <a:srgbClr val="5FB7E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CBA0E7C-D138-4DBD-883B-8D20E757236F}"/>
                </a:ext>
              </a:extLst>
            </p:cNvPr>
            <p:cNvSpPr txBox="1"/>
            <p:nvPr/>
          </p:nvSpPr>
          <p:spPr>
            <a:xfrm>
              <a:off x="1204201" y="2757480"/>
              <a:ext cx="1531867" cy="473920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indent="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국</a:t>
              </a:r>
              <a:r>
                <a:rPr lang="ko-KR" altLang="en-US" sz="1600" b="1" kern="0" spc="-50" dirty="0">
                  <a:solidFill>
                    <a:srgbClr val="5FB7E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외</a:t>
              </a:r>
              <a:r>
                <a:rPr lang="ko-KR" altLang="en-US" sz="1600" b="1" kern="0" spc="-50" dirty="0">
                  <a:solidFill>
                    <a:srgbClr val="5FB7E1"/>
                  </a:solidFill>
                  <a:effectLst/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 우수사례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866EEDE-48FE-4D43-AFA1-AAAE10D47B4A}"/>
              </a:ext>
            </a:extLst>
          </p:cNvPr>
          <p:cNvSpPr txBox="1"/>
          <p:nvPr/>
        </p:nvSpPr>
        <p:spPr>
          <a:xfrm>
            <a:off x="634477" y="1716846"/>
            <a:ext cx="7930228" cy="3173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500" b="1" kern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➊</a:t>
            </a:r>
            <a:r>
              <a:rPr lang="ko-KR" altLang="en-US" sz="1500" b="1" kern="0" dirty="0">
                <a:solidFill>
                  <a:srgbClr val="6195CB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500" b="1" kern="0" spc="-50" dirty="0">
                <a:solidFill>
                  <a:srgbClr val="6195CB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A</a:t>
            </a:r>
            <a:r>
              <a:rPr lang="ko-KR" altLang="en-US" sz="1500" b="1" kern="0" spc="-50" dirty="0">
                <a:solidFill>
                  <a:srgbClr val="6195CB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사 우수사례</a:t>
            </a:r>
            <a:endParaRPr lang="ko-KR" altLang="en-US" sz="1500" kern="0" spc="-50" dirty="0">
              <a:solidFill>
                <a:srgbClr val="6195CB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D1B6F0-5C89-4A80-B572-BE8C0FBBC4ED}"/>
              </a:ext>
            </a:extLst>
          </p:cNvPr>
          <p:cNvSpPr txBox="1"/>
          <p:nvPr/>
        </p:nvSpPr>
        <p:spPr>
          <a:xfrm>
            <a:off x="849600" y="2144560"/>
            <a:ext cx="7610400" cy="231217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2573020" algn="l"/>
              </a:tabLst>
            </a:pP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사업주 악행 금지 경영방침</a:t>
            </a:r>
            <a:endParaRPr lang="en-US" altLang="ko-KR" sz="1400" b="1" kern="0" dirty="0">
              <a:solidFill>
                <a:srgbClr val="000000"/>
              </a:solidFill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2573020" algn="l"/>
              </a:tabLs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회사의 모토는 “사악해지지 말자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(Don’t be evil)”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이고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이는 “나쁜 짓을 하지 않고도 돈을 벌 수 있다는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것을 보여주자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(You can make money without doing evil)”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라는 의미를 담고 있음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.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즉</a:t>
            </a:r>
            <a:r>
              <a:rPr lang="en-US" altLang="ko-KR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3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성과가 좋다고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해도 동료를 괴롭히는 행동이 있으면 평가를 받지 못함</a:t>
            </a:r>
            <a:endParaRPr lang="en-US" altLang="ko-KR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2573020" algn="l"/>
              </a:tabLst>
            </a:pP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처분원칙 준수</a:t>
            </a:r>
            <a:endParaRPr lang="en-US" altLang="ko-KR" sz="1400" b="1" kern="0" dirty="0">
              <a:solidFill>
                <a:srgbClr val="000000"/>
              </a:solidFill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2573020" algn="l"/>
              </a:tabLst>
            </a:pPr>
            <a:r>
              <a:rPr lang="ko-KR" altLang="en-US" sz="14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동료를 비하하고 이를 외부에 떠벌린 엔지니어를 다음날 즉시 해고함으로써 이런 원칙을 엄격히 지켜</a:t>
            </a:r>
            <a:r>
              <a:rPr lang="en-US" altLang="ko-KR" sz="14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나가는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모습을 보여주고 있음</a:t>
            </a: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40FCCA43-3CBC-4F82-A583-F5E3629942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8400" y="2244153"/>
            <a:ext cx="165600" cy="1656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49D79DAD-CEFA-4E65-BA90-BED80BD542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8400" y="3598123"/>
            <a:ext cx="165600" cy="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9036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7F3EA99-B103-4756-8C5C-558122BAF309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FF0C411-9655-4B0A-8F19-C27F68E35E43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C0862ED9-EB9C-46B4-B376-9191C3F2B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A45157-B590-4462-85AF-84716A1B637E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A58CE3-3904-43D1-8589-B2454FA4143C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5107D616-B8C9-4C2B-9975-9340BD7230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4EF839E2-914D-40B6-ABAA-2ACACC55E97A}"/>
              </a:ext>
            </a:extLst>
          </p:cNvPr>
          <p:cNvGrpSpPr/>
          <p:nvPr/>
        </p:nvGrpSpPr>
        <p:grpSpPr>
          <a:xfrm>
            <a:off x="608400" y="1196752"/>
            <a:ext cx="7956305" cy="3535231"/>
            <a:chOff x="608400" y="1268760"/>
            <a:chExt cx="7956305" cy="35352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32514BF-2BB9-4EF7-B936-71EFCE578979}"/>
                </a:ext>
              </a:extLst>
            </p:cNvPr>
            <p:cNvSpPr txBox="1"/>
            <p:nvPr/>
          </p:nvSpPr>
          <p:spPr>
            <a:xfrm>
              <a:off x="634477" y="1268760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➋</a:t>
              </a:r>
              <a:r>
                <a:rPr lang="ko-KR" altLang="en-US" sz="1500" b="1" kern="0" dirty="0">
                  <a:solidFill>
                    <a:srgbClr val="6195CB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en-US" altLang="ko-KR" sz="1500" b="1" kern="0" spc="-50" dirty="0">
                  <a:solidFill>
                    <a:srgbClr val="6195CB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B</a:t>
              </a:r>
              <a:r>
                <a:rPr lang="ko-KR" altLang="en-US" sz="1500" b="1" kern="0" spc="-50" dirty="0">
                  <a:solidFill>
                    <a:srgbClr val="6195CB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 우수사례</a:t>
              </a:r>
              <a:endParaRPr lang="ko-KR" altLang="en-US" sz="1500" kern="0" spc="-50" dirty="0">
                <a:solidFill>
                  <a:srgbClr val="6195CB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772E570-88F4-4D17-9FFC-A5B63BF07F64}"/>
                </a:ext>
              </a:extLst>
            </p:cNvPr>
            <p:cNvSpPr txBox="1"/>
            <p:nvPr/>
          </p:nvSpPr>
          <p:spPr>
            <a:xfrm>
              <a:off x="849600" y="1696474"/>
              <a:ext cx="7610400" cy="310751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인권 계발 추진위원회 설치</a:t>
              </a:r>
              <a:endParaRPr lang="en-US" altLang="ko-KR" sz="1400" b="1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본사에 중앙 인권 계발 추진위원회를 설치하고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지사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공장 등에는 지부 인권 계발 추진위원회를 설치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회사 규범 명시</a:t>
              </a:r>
              <a:endParaRPr lang="en-US" altLang="ko-KR" sz="1400" b="1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회사 규범에 ‘힘이 나는 직장 </a:t>
              </a:r>
              <a:r>
                <a:rPr lang="ko-KR" altLang="en-US" sz="1400" kern="0" spc="-3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만들기’를</a:t>
              </a: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명시하고</a:t>
              </a:r>
              <a:r>
                <a:rPr lang="en-US" altLang="ko-KR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“</a:t>
              </a: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우리는 함께 일하는 동료를 소중히 </a:t>
              </a:r>
              <a:r>
                <a:rPr lang="ko-KR" altLang="en-US" sz="1400" kern="0" spc="-3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합니다”라는</a:t>
              </a:r>
              <a:r>
                <a:rPr lang="ko-KR" altLang="en-US" sz="1400" kern="0" spc="-3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슬로건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아래 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(1)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인권의 존중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(2)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힘이 나는 직장 만들기라는 지침을 행동규범에 명확하게 밝힘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인권 계발 추진 리더 양성</a:t>
              </a:r>
              <a:endParaRPr lang="en-US" altLang="ko-KR" sz="1400" b="1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1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년간 연수를 통해 인권 계발 추진 리더를 양성</a:t>
              </a:r>
              <a:endPara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계층별 연수 시행</a:t>
              </a:r>
              <a:endParaRPr lang="en-US" altLang="ko-KR" sz="1400" b="1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매년 신입사원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입사 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3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년째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1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급 </a:t>
              </a:r>
              <a:r>
                <a:rPr lang="ko-KR" altLang="en-US" sz="1400" kern="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승격자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교육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2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급 </a:t>
              </a:r>
              <a:r>
                <a:rPr lang="ko-KR" altLang="en-US" sz="1400" kern="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승격자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교육 등 </a:t>
              </a:r>
              <a:r>
                <a:rPr lang="en-US" altLang="ko-KR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4</a:t>
              </a:r>
              <a:r>
                <a:rPr lang="ko-KR" altLang="en-US" sz="1400" kern="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단계로 계층별 연수 실시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B0998F1B-C47F-4DF6-97D0-7797E702E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8400" y="1792856"/>
              <a:ext cx="165600" cy="165600"/>
            </a:xfrm>
            <a:prstGeom prst="rect">
              <a:avLst/>
            </a:prstGeom>
          </p:spPr>
        </p:pic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7F4DBA2-1D78-4E77-A214-649FECB9C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8400" y="2502000"/>
              <a:ext cx="165600" cy="165600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113330F5-0285-493F-B424-4D299FF86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8400" y="3531600"/>
              <a:ext cx="165600" cy="165600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5A244B62-609E-4439-BC30-42DA882F4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8400" y="4262400"/>
              <a:ext cx="165600" cy="165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6666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C4550A4F-0735-4B74-8001-64EF86786620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B635AB19-340F-43FD-A324-307F6294F47A}"/>
              </a:ext>
            </a:extLst>
          </p:cNvPr>
          <p:cNvGrpSpPr/>
          <p:nvPr/>
        </p:nvGrpSpPr>
        <p:grpSpPr>
          <a:xfrm>
            <a:off x="602178" y="1374339"/>
            <a:ext cx="1224665" cy="312657"/>
            <a:chOff x="602177" y="2874677"/>
            <a:chExt cx="1569016" cy="400570"/>
          </a:xfrm>
        </p:grpSpPr>
        <p:grpSp>
          <p:nvGrpSpPr>
            <p:cNvPr id="34" name="그래픽 7">
              <a:extLst>
                <a:ext uri="{FF2B5EF4-FFF2-40B4-BE49-F238E27FC236}">
                  <a16:creationId xmlns:a16="http://schemas.microsoft.com/office/drawing/2014/main" id="{11D993D6-CA75-4E31-93E2-7D313A26B8B2}"/>
                </a:ext>
              </a:extLst>
            </p:cNvPr>
            <p:cNvGrpSpPr/>
            <p:nvPr/>
          </p:nvGrpSpPr>
          <p:grpSpPr>
            <a:xfrm>
              <a:off x="602177" y="2874677"/>
              <a:ext cx="1569016" cy="400570"/>
              <a:chOff x="602177" y="2874677"/>
              <a:chExt cx="1569016" cy="400570"/>
            </a:xfrm>
          </p:grpSpPr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8A1F94FF-D2C9-4201-8FBB-708B8D1E410A}"/>
                  </a:ext>
                </a:extLst>
              </p:cNvPr>
              <p:cNvSpPr/>
              <p:nvPr/>
            </p:nvSpPr>
            <p:spPr>
              <a:xfrm>
                <a:off x="811650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DEE2F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D57B9869-E24A-4962-9749-89DB337DE6D2}"/>
                  </a:ext>
                </a:extLst>
              </p:cNvPr>
              <p:cNvSpPr/>
              <p:nvPr/>
            </p:nvSpPr>
            <p:spPr>
              <a:xfrm>
                <a:off x="1006721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DEE2F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F3619B69-7977-459D-A30F-A8CFE6394E1A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728CC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8F7E2F39-3CB9-483E-A2AA-ED14AC274FD7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2F5F05-8615-4EBD-B8BF-CED462EDAEA1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728CC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2</a:t>
              </a:r>
              <a:endParaRPr lang="ko-KR" altLang="en-US" sz="1600" dirty="0">
                <a:solidFill>
                  <a:srgbClr val="728CC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039CA1F-6B33-4AD8-8D1D-C1900BE998CC}"/>
                </a:ext>
              </a:extLst>
            </p:cNvPr>
            <p:cNvSpPr txBox="1"/>
            <p:nvPr/>
          </p:nvSpPr>
          <p:spPr>
            <a:xfrm>
              <a:off x="1219428" y="2920205"/>
              <a:ext cx="926106" cy="315453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r>
                <a:rPr lang="ko-KR" altLang="en-US" sz="1600" b="1" dirty="0">
                  <a:solidFill>
                    <a:srgbClr val="728CC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피해자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1817AD8-16FF-48E9-B658-E4E808C57190}"/>
              </a:ext>
            </a:extLst>
          </p:cNvPr>
          <p:cNvSpPr txBox="1"/>
          <p:nvPr/>
        </p:nvSpPr>
        <p:spPr>
          <a:xfrm>
            <a:off x="828000" y="1893113"/>
            <a:ext cx="7776864" cy="295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1000"/>
              </a:lnSpc>
              <a:spcBef>
                <a:spcPts val="1000"/>
              </a:spcBef>
              <a:spcAft>
                <a:spcPts val="0"/>
              </a:spcAft>
            </a:pP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피해자인 근로자는 고용형태</a:t>
            </a:r>
            <a:r>
              <a: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근로계약기간 등을 불문하고 적용</a:t>
            </a:r>
            <a:endParaRPr lang="ko-KR" altLang="en-US" sz="1400" kern="0" dirty="0">
              <a:effectLst/>
              <a:latin typeface="바탕" panose="02030600000101010101" pitchFamily="18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A14342-908C-468F-9E83-60998FD47A93}"/>
              </a:ext>
            </a:extLst>
          </p:cNvPr>
          <p:cNvSpPr txBox="1"/>
          <p:nvPr/>
        </p:nvSpPr>
        <p:spPr>
          <a:xfrm>
            <a:off x="828000" y="2231432"/>
            <a:ext cx="7610400" cy="5416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피해를 입은 특수형태근로종사자는 직원과 동등하게 회사에 직장 내 괴롭힘 행위를 </a:t>
            </a:r>
            <a:r>
              <a: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</a:t>
            </a: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신고하고</a:t>
            </a:r>
            <a:r>
              <a: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보호조치를 요청 가능</a:t>
            </a:r>
            <a:endParaRPr lang="ko-KR" altLang="en-US" sz="1400" kern="0" dirty="0">
              <a:effectLst/>
              <a:latin typeface="바탕" panose="02030600000101010101" pitchFamily="18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FD1F2F0-D85B-4E13-8B21-E96B14B59657}"/>
              </a:ext>
            </a:extLst>
          </p:cNvPr>
          <p:cNvSpPr txBox="1"/>
          <p:nvPr/>
        </p:nvSpPr>
        <p:spPr>
          <a:xfrm>
            <a:off x="828000" y="2883919"/>
            <a:ext cx="7610400" cy="6170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사업 또는 사업장 내 직접 근로관계에 있지 않은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하청근로자 등에 대해서도 괴롭힘 행위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로부터 보호할 수</a:t>
            </a:r>
            <a:r>
              <a:rPr lang="en-US" altLang="ko-KR" sz="1400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있도록 자율적으로 규율 가능</a:t>
            </a:r>
            <a:endParaRPr lang="ko-KR" altLang="en-US" sz="1400" kern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</p:txBody>
      </p:sp>
      <p:pic>
        <p:nvPicPr>
          <p:cNvPr id="48" name="그래픽 47">
            <a:extLst>
              <a:ext uri="{FF2B5EF4-FFF2-40B4-BE49-F238E27FC236}">
                <a16:creationId xmlns:a16="http://schemas.microsoft.com/office/drawing/2014/main" id="{264F4E32-C88B-47B1-AFE2-7C5DF0256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1991896"/>
            <a:ext cx="162000" cy="162000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7127F0AF-1AEF-49D4-88E6-B41199BBF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2987553"/>
            <a:ext cx="162000" cy="162000"/>
          </a:xfrm>
          <a:prstGeom prst="rect">
            <a:avLst/>
          </a:prstGeom>
        </p:spPr>
      </p:pic>
      <p:sp>
        <p:nvSpPr>
          <p:cNvPr id="27" name="직사각형 26">
            <a:extLst>
              <a:ext uri="{FF2B5EF4-FFF2-40B4-BE49-F238E27FC236}">
                <a16:creationId xmlns:a16="http://schemas.microsoft.com/office/drawing/2014/main" id="{6D961DA3-029A-4BAF-A1FF-AADE7C687A8F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D70ECCD1-1948-41F0-B8D5-86C144050D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702DA68-F79B-4053-B553-3F61941E357C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15B3996-DA45-47F9-9BB3-7201B5AD146C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25BBF04C-E1B0-4470-A6A0-02AB877673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319C66D9-EAB2-4E11-9014-E93FA7DD415D}"/>
              </a:ext>
            </a:extLst>
          </p:cNvPr>
          <p:cNvGrpSpPr/>
          <p:nvPr/>
        </p:nvGrpSpPr>
        <p:grpSpPr>
          <a:xfrm>
            <a:off x="602178" y="3917041"/>
            <a:ext cx="1377534" cy="312657"/>
            <a:chOff x="602177" y="2874677"/>
            <a:chExt cx="1764869" cy="400570"/>
          </a:xfrm>
        </p:grpSpPr>
        <p:grpSp>
          <p:nvGrpSpPr>
            <p:cNvPr id="50" name="그래픽 7">
              <a:extLst>
                <a:ext uri="{FF2B5EF4-FFF2-40B4-BE49-F238E27FC236}">
                  <a16:creationId xmlns:a16="http://schemas.microsoft.com/office/drawing/2014/main" id="{02FE48E3-6A64-4F88-B408-65796318536E}"/>
                </a:ext>
              </a:extLst>
            </p:cNvPr>
            <p:cNvGrpSpPr/>
            <p:nvPr/>
          </p:nvGrpSpPr>
          <p:grpSpPr>
            <a:xfrm>
              <a:off x="602177" y="2874677"/>
              <a:ext cx="1764869" cy="400570"/>
              <a:chOff x="602177" y="2874677"/>
              <a:chExt cx="1764869" cy="400570"/>
            </a:xfrm>
          </p:grpSpPr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AE193C59-5956-473C-90D0-19634899E575}"/>
                  </a:ext>
                </a:extLst>
              </p:cNvPr>
              <p:cNvSpPr/>
              <p:nvPr/>
            </p:nvSpPr>
            <p:spPr>
              <a:xfrm>
                <a:off x="811650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DEE2F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B74C9696-7A4D-4E6B-9528-8D0EF724014B}"/>
                  </a:ext>
                </a:extLst>
              </p:cNvPr>
              <p:cNvSpPr/>
              <p:nvPr/>
            </p:nvSpPr>
            <p:spPr>
              <a:xfrm>
                <a:off x="1202574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DEE2F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4B9F14A2-5C1A-43BD-AE19-509D26B4BD24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728CC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5E111385-563E-439C-82A3-1E653A029BB1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494C18B-F466-45BB-8718-7553E17F54EF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728CC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3</a:t>
              </a:r>
              <a:endParaRPr lang="ko-KR" altLang="en-US" sz="1600" dirty="0">
                <a:solidFill>
                  <a:srgbClr val="728CC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B245080-1F8A-4472-8ED1-5BB964D1C82A}"/>
                </a:ext>
              </a:extLst>
            </p:cNvPr>
            <p:cNvSpPr txBox="1"/>
            <p:nvPr/>
          </p:nvSpPr>
          <p:spPr>
            <a:xfrm>
              <a:off x="1219426" y="2920205"/>
              <a:ext cx="1146837" cy="315453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r>
                <a:rPr lang="ko-KR" altLang="en-US" sz="1600" b="1" dirty="0">
                  <a:solidFill>
                    <a:srgbClr val="728CC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행위 장소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7488D45E-ED24-403F-88FE-D1EAD1ADF604}"/>
              </a:ext>
            </a:extLst>
          </p:cNvPr>
          <p:cNvSpPr txBox="1"/>
          <p:nvPr/>
        </p:nvSpPr>
        <p:spPr>
          <a:xfrm>
            <a:off x="828000" y="4435815"/>
            <a:ext cx="7610400" cy="20207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51000"/>
              </a:lnSpc>
              <a:spcBef>
                <a:spcPts val="1000"/>
              </a:spcBef>
              <a:spcAft>
                <a:spcPts val="0"/>
              </a:spcAft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 행위 요건을 충족한다면 발생하는 장소는 </a:t>
            </a:r>
            <a:r>
              <a:rPr lang="ko-KR" altLang="en-US" sz="1400" b="1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반드시 사업장 내일 필요가 없음</a:t>
            </a:r>
            <a:endParaRPr lang="en-US" altLang="ko-KR" sz="1400" b="1" kern="0" spc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400" kern="0" spc="-4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외근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출장지 등 업무 수행 과정 등의 장소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회식이나 기업 행사 등의 장소 뿐 아니라 사적 공간에서 발생한</a:t>
            </a:r>
            <a:r>
              <a:rPr lang="en-US" altLang="ko-KR" sz="1400" kern="0" spc="-4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-4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400" kern="0" spc="-4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</a:t>
            </a:r>
            <a:r>
              <a:rPr lang="ko-KR" altLang="en-US" sz="1400" kern="0" spc="-4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경우라도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괴롭힘으로 인정 가능하며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</a:p>
          <a:p>
            <a:pPr algn="just" fontAlgn="base">
              <a:lnSpc>
                <a:spcPct val="150000"/>
              </a:lnSpc>
            </a:pPr>
            <a:r>
              <a:rPr lang="en-US" altLang="ko-KR" sz="1400" kern="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사내 메신저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SNS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등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온라인 상에서 발생한 경우도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직장 내 괴롭힘에 해당될 수 있음</a:t>
            </a:r>
          </a:p>
          <a:p>
            <a:pPr algn="just" fontAlgn="base">
              <a:lnSpc>
                <a:spcPct val="150000"/>
              </a:lnSpc>
            </a:pP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indent="0" algn="just" fontAlgn="base" latinLnBrk="1">
              <a:lnSpc>
                <a:spcPct val="151000"/>
              </a:lnSpc>
              <a:spcBef>
                <a:spcPts val="1000"/>
              </a:spcBef>
              <a:spcAft>
                <a:spcPts val="0"/>
              </a:spcAft>
            </a:pPr>
            <a:endParaRPr lang="ko-KR" altLang="en-US" sz="1400" kern="0" spc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</p:txBody>
      </p:sp>
      <p:pic>
        <p:nvPicPr>
          <p:cNvPr id="58" name="그래픽 57">
            <a:extLst>
              <a:ext uri="{FF2B5EF4-FFF2-40B4-BE49-F238E27FC236}">
                <a16:creationId xmlns:a16="http://schemas.microsoft.com/office/drawing/2014/main" id="{6EB6411A-81CB-4665-84AD-9B2F5DCCC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4533808"/>
            <a:ext cx="162000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1076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A6CB06A-C08C-40AA-A127-F76733A424B1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99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A28518B-4557-4223-A478-98A7DBF5FACB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E5F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CECFF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5597415-D9C2-43A6-82B8-7C6C332B0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BE1249-5506-4000-BC74-0504615E193B}"/>
              </a:ext>
            </a:extLst>
          </p:cNvPr>
          <p:cNvSpPr txBox="1"/>
          <p:nvPr/>
        </p:nvSpPr>
        <p:spPr>
          <a:xfrm>
            <a:off x="473687" y="368092"/>
            <a:ext cx="547607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4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예방</a:t>
            </a:r>
            <a:r>
              <a:rPr lang="en-US" altLang="ko-KR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·</a:t>
            </a:r>
            <a:r>
              <a:rPr lang="ko-KR" altLang="en-US" sz="1800" b="1" kern="0" spc="-20" dirty="0">
                <a:solidFill>
                  <a:srgbClr val="5FB7E1"/>
                </a:solidFill>
                <a:effectLst/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관리</a:t>
            </a:r>
            <a:endParaRPr lang="ko-KR" altLang="en-US" sz="1800" kern="0" spc="0" dirty="0">
              <a:solidFill>
                <a:srgbClr val="5FB7E1"/>
              </a:solidFill>
              <a:effectLst/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E831BF-CA82-4200-B16A-C17ABCAC3A8E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D20836F5-E829-46EF-866C-704C077081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1AB0C0BE-6422-4A90-80B3-245B840F0EEA}"/>
              </a:ext>
            </a:extLst>
          </p:cNvPr>
          <p:cNvGrpSpPr/>
          <p:nvPr/>
        </p:nvGrpSpPr>
        <p:grpSpPr>
          <a:xfrm>
            <a:off x="608400" y="1172387"/>
            <a:ext cx="7956305" cy="5017432"/>
            <a:chOff x="608400" y="1196752"/>
            <a:chExt cx="7956305" cy="50174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A4D4166-79CF-4CBA-B6DB-DC46F6FF7B59}"/>
                </a:ext>
              </a:extLst>
            </p:cNvPr>
            <p:cNvSpPr txBox="1"/>
            <p:nvPr/>
          </p:nvSpPr>
          <p:spPr>
            <a:xfrm>
              <a:off x="634477" y="1196752"/>
              <a:ext cx="7930228" cy="31739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ko-KR" altLang="en-US" sz="1500" b="1" kern="0" dirty="0">
                  <a:solidFill>
                    <a:schemeClr val="bg1">
                      <a:lumMod val="65000"/>
                    </a:schemeClr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➌</a:t>
              </a:r>
              <a:r>
                <a:rPr lang="ko-KR" altLang="en-US" sz="1500" b="1" kern="0" dirty="0">
                  <a:solidFill>
                    <a:srgbClr val="6195CB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en-US" altLang="ko-KR" sz="1500" b="1" kern="0" spc="-50" dirty="0">
                  <a:solidFill>
                    <a:srgbClr val="6195CB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C</a:t>
              </a:r>
              <a:r>
                <a:rPr lang="ko-KR" altLang="en-US" sz="1500" b="1" kern="0" spc="-50" dirty="0">
                  <a:solidFill>
                    <a:srgbClr val="6195CB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 우수사례</a:t>
              </a:r>
              <a:endParaRPr lang="ko-KR" altLang="en-US" sz="1500" kern="0" spc="-50" dirty="0">
                <a:solidFill>
                  <a:srgbClr val="6195CB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53181BC-F735-48F7-BED6-286C76E58D60}"/>
                </a:ext>
              </a:extLst>
            </p:cNvPr>
            <p:cNvSpPr txBox="1"/>
            <p:nvPr/>
          </p:nvSpPr>
          <p:spPr>
            <a:xfrm>
              <a:off x="849600" y="1624466"/>
              <a:ext cx="7610400" cy="458971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indent="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사업주 공정 경영방침</a:t>
              </a:r>
              <a:endParaRPr lang="en-US" altLang="ko-KR" sz="1400" b="1" kern="0" spc="-5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기업 이념 첫 번째를 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'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공정하다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'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로 설정</a:t>
              </a:r>
              <a:endPara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 정의</a:t>
              </a:r>
              <a:endParaRPr lang="en-US" altLang="ko-KR" sz="1400" kern="0" spc="-5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괴롭힘은 직권 등을 배경으로 하여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상대에 대해 유리한 입장에 있는 사람이 그렇지 않은 사람에</a:t>
              </a:r>
              <a:r>
                <a:rPr lang="en-US" altLang="ko-KR" sz="1400" kern="0" spc="-5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spc="-5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spc="-7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대해</a:t>
              </a:r>
              <a:r>
                <a:rPr lang="en-US" altLang="ko-KR" sz="1400" kern="0" spc="-70" dirty="0">
                  <a:solidFill>
                    <a:srgbClr val="000000"/>
                  </a:solidFill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</a:t>
              </a:r>
              <a:r>
                <a:rPr lang="ko-KR" altLang="en-US" sz="1400" kern="0" spc="-7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본래 업무의 적정한 범위를 초과하여 지속적으로 인격과 존엄에 상처를 주는 언동을 함으로써 상대방의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노동환경을 악화시키거나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상대방에게 고용 불안을 주는 행위를 말한다고 정의</a:t>
              </a:r>
              <a:endPara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핸드북 제작 및 소지</a:t>
              </a:r>
              <a:endParaRPr lang="en-US" altLang="ko-KR" sz="14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핸드북의 시작 부분에는 “성희롱으로 이어지는 행위를 하지 않는 것은 물론 다른 사람이 하는 것도 용납하지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/>
              </a:r>
              <a:b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</a:b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않을 것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"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이라고 적혀 있으며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직원들이 이 핸드북을 항상 휴대하도록 하고 있음</a:t>
              </a:r>
              <a:endPara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실태조사</a:t>
              </a:r>
              <a:endParaRPr lang="en-US" altLang="ko-KR" sz="14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en-US" altLang="ko-KR" sz="1400" kern="0" spc="-7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2010</a:t>
              </a:r>
              <a:r>
                <a:rPr lang="ko-KR" altLang="en-US" sz="1400" kern="0" spc="-7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년부터 파견 근로자를 포함한 전 직원을 대상으로 실시하고 있는 성희롱</a:t>
              </a:r>
              <a:r>
                <a:rPr lang="en-US" altLang="ko-KR" sz="1400" kern="0" spc="-7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kern="0" spc="-7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직장 내 괴롭힘</a:t>
              </a:r>
              <a:r>
                <a:rPr lang="en-US" altLang="ko-KR" sz="1400" kern="0" spc="-7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· </a:t>
              </a:r>
              <a:r>
                <a:rPr lang="ko-KR" altLang="en-US" sz="1400" kern="0" spc="-7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정신 건강에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관한 실태 조사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(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외부 전문 업체에 의한 익명 설문 조사 ‘직장의 건강 진단’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)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실시</a:t>
              </a:r>
              <a:endPara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</a:pPr>
              <a:endPara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b="1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실시 보고회 개최 및 연수</a:t>
              </a:r>
              <a:endParaRPr lang="en-US" altLang="ko-KR" sz="14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  <a:p>
              <a:pPr marL="0" marR="0" indent="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2573020" algn="l"/>
                </a:tabLst>
              </a:pP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설문 조사 실시 후에는 반드시 ‘실시 </a:t>
              </a:r>
              <a:r>
                <a:rPr lang="ko-KR" altLang="en-US" sz="1400" kern="0" spc="-50" dirty="0" err="1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보고회’를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 개최한 후</a:t>
              </a:r>
              <a:r>
                <a:rPr lang="en-US" altLang="ko-KR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, </a:t>
              </a:r>
              <a:r>
                <a:rPr lang="ko-KR" altLang="en-US" sz="1400" kern="0" spc="-50" dirty="0">
                  <a:solidFill>
                    <a:srgbClr val="000000"/>
                  </a:solidFill>
                  <a:effectLst/>
                  <a:latin typeface="나눔고딕OTF" panose="020D0604000000000000" pitchFamily="34" charset="-127"/>
                  <a:ea typeface="나눔고딕OTF" panose="020D0604000000000000" pitchFamily="34" charset="-127"/>
                </a:rPr>
                <a:t>설문 조사 결과를 바탕으로 한 내용 연수 실시</a:t>
              </a:r>
              <a:endPara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endParaRP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6114B1C8-EEC4-4628-BD7A-B2F58C86B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8400" y="1706400"/>
              <a:ext cx="165600" cy="165600"/>
            </a:xfrm>
            <a:prstGeom prst="rect">
              <a:avLst/>
            </a:prstGeom>
          </p:spPr>
        </p:pic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D6BBDEB9-9DB0-4CBD-AFB8-83EE30243A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8400" y="2368800"/>
              <a:ext cx="165600" cy="165600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9626BE36-AE04-4F18-AD6D-40C4E75BA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8400" y="3672000"/>
              <a:ext cx="165600" cy="165600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F1AE50F9-338C-4120-A241-282DCEAC9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8400" y="4680000"/>
              <a:ext cx="165600" cy="165600"/>
            </a:xfrm>
            <a:prstGeom prst="rect">
              <a:avLst/>
            </a:prstGeom>
          </p:spPr>
        </p:pic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FF4BB6BC-2A26-42FD-9AFC-56884B6AC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08400" y="5673600"/>
              <a:ext cx="165600" cy="165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365702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710DC7A-8BD7-4C2C-AF89-66FC5F07D6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44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4F323D91-083D-4806-9ECA-FC081CB1DC57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05EEF6-F979-4FC5-A380-369387B7FFA9}"/>
              </a:ext>
            </a:extLst>
          </p:cNvPr>
          <p:cNvSpPr txBox="1"/>
          <p:nvPr/>
        </p:nvSpPr>
        <p:spPr>
          <a:xfrm>
            <a:off x="887561" y="1721880"/>
            <a:ext cx="7776864" cy="35201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indent="10160" algn="just" fontAlgn="base" latinLnBrk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아래 세 가지 핵심 요소를 모두 충족해야 함</a:t>
            </a:r>
            <a:endParaRPr lang="ko-KR" altLang="en-US" sz="1500" kern="0" spc="-50" dirty="0">
              <a:solidFill>
                <a:srgbClr val="000000"/>
              </a:solidFill>
              <a:effectLst/>
              <a:latin typeface="바탕체" panose="02030609000101010101" pitchFamily="17" charset="-127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0AB41F9-BF81-4E62-AF82-9FD7282902FE}"/>
              </a:ext>
            </a:extLst>
          </p:cNvPr>
          <p:cNvGrpSpPr/>
          <p:nvPr/>
        </p:nvGrpSpPr>
        <p:grpSpPr>
          <a:xfrm>
            <a:off x="602178" y="1323731"/>
            <a:ext cx="1377534" cy="312657"/>
            <a:chOff x="602177" y="2874677"/>
            <a:chExt cx="1764869" cy="400570"/>
          </a:xfrm>
        </p:grpSpPr>
        <p:grpSp>
          <p:nvGrpSpPr>
            <p:cNvPr id="28" name="그래픽 7">
              <a:extLst>
                <a:ext uri="{FF2B5EF4-FFF2-40B4-BE49-F238E27FC236}">
                  <a16:creationId xmlns:a16="http://schemas.microsoft.com/office/drawing/2014/main" id="{14A70A0D-83BC-4C6B-B28E-6D4F12E71603}"/>
                </a:ext>
              </a:extLst>
            </p:cNvPr>
            <p:cNvGrpSpPr/>
            <p:nvPr/>
          </p:nvGrpSpPr>
          <p:grpSpPr>
            <a:xfrm>
              <a:off x="602177" y="2874677"/>
              <a:ext cx="1764869" cy="400570"/>
              <a:chOff x="602177" y="2874677"/>
              <a:chExt cx="1764869" cy="400570"/>
            </a:xfrm>
          </p:grpSpPr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0798898D-2C5E-408A-9BEA-F6490A66CAFE}"/>
                  </a:ext>
                </a:extLst>
              </p:cNvPr>
              <p:cNvSpPr/>
              <p:nvPr/>
            </p:nvSpPr>
            <p:spPr>
              <a:xfrm>
                <a:off x="811650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DEE2F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73F522AD-C257-443A-895B-CB9C7305F55E}"/>
                  </a:ext>
                </a:extLst>
              </p:cNvPr>
              <p:cNvSpPr/>
              <p:nvPr/>
            </p:nvSpPr>
            <p:spPr>
              <a:xfrm>
                <a:off x="1202574" y="2874677"/>
                <a:ext cx="1164472" cy="400570"/>
              </a:xfrm>
              <a:custGeom>
                <a:avLst/>
                <a:gdLst>
                  <a:gd name="connsiteX0" fmla="*/ 961615 w 1164472"/>
                  <a:gd name="connsiteY0" fmla="*/ 400571 h 400570"/>
                  <a:gd name="connsiteX1" fmla="*/ 0 w 1164472"/>
                  <a:gd name="connsiteY1" fmla="*/ 400571 h 400570"/>
                  <a:gd name="connsiteX2" fmla="*/ 0 w 1164472"/>
                  <a:gd name="connsiteY2" fmla="*/ 0 h 400570"/>
                  <a:gd name="connsiteX3" fmla="*/ 961615 w 1164472"/>
                  <a:gd name="connsiteY3" fmla="*/ 0 h 400570"/>
                  <a:gd name="connsiteX4" fmla="*/ 1164472 w 1164472"/>
                  <a:gd name="connsiteY4" fmla="*/ 200182 h 400570"/>
                  <a:gd name="connsiteX5" fmla="*/ 961615 w 1164472"/>
                  <a:gd name="connsiteY5" fmla="*/ 400571 h 40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472" h="400570">
                    <a:moveTo>
                      <a:pt x="961615" y="400571"/>
                    </a:moveTo>
                    <a:lnTo>
                      <a:pt x="0" y="400571"/>
                    </a:lnTo>
                    <a:lnTo>
                      <a:pt x="0" y="0"/>
                    </a:lnTo>
                    <a:lnTo>
                      <a:pt x="961615" y="0"/>
                    </a:lnTo>
                    <a:cubicBezTo>
                      <a:pt x="1073536" y="0"/>
                      <a:pt x="1164472" y="89701"/>
                      <a:pt x="1164472" y="200182"/>
                    </a:cubicBezTo>
                    <a:cubicBezTo>
                      <a:pt x="1164472" y="310869"/>
                      <a:pt x="1073536" y="400571"/>
                      <a:pt x="961615" y="400571"/>
                    </a:cubicBezTo>
                  </a:path>
                </a:pathLst>
              </a:custGeom>
              <a:solidFill>
                <a:srgbClr val="DEE2F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8DCB41D5-79FC-457A-A48C-2224154864A7}"/>
                  </a:ext>
                </a:extLst>
              </p:cNvPr>
              <p:cNvSpPr/>
              <p:nvPr/>
            </p:nvSpPr>
            <p:spPr>
              <a:xfrm>
                <a:off x="602177" y="2874677"/>
                <a:ext cx="506557" cy="400364"/>
              </a:xfrm>
              <a:custGeom>
                <a:avLst/>
                <a:gdLst>
                  <a:gd name="connsiteX0" fmla="*/ 466850 w 506557"/>
                  <a:gd name="connsiteY0" fmla="*/ 160887 h 400364"/>
                  <a:gd name="connsiteX1" fmla="*/ 466850 w 506557"/>
                  <a:gd name="connsiteY1" fmla="*/ 160887 h 400364"/>
                  <a:gd name="connsiteX2" fmla="*/ 445454 w 506557"/>
                  <a:gd name="connsiteY2" fmla="*/ 139696 h 400364"/>
                  <a:gd name="connsiteX3" fmla="*/ 445454 w 506557"/>
                  <a:gd name="connsiteY3" fmla="*/ 0 h 400364"/>
                  <a:gd name="connsiteX4" fmla="*/ 206799 w 506557"/>
                  <a:gd name="connsiteY4" fmla="*/ 0 h 400364"/>
                  <a:gd name="connsiteX5" fmla="*/ 33 w 506557"/>
                  <a:gd name="connsiteY5" fmla="*/ 204091 h 400364"/>
                  <a:gd name="connsiteX6" fmla="*/ 202890 w 506557"/>
                  <a:gd name="connsiteY6" fmla="*/ 400365 h 400364"/>
                  <a:gd name="connsiteX7" fmla="*/ 445454 w 506557"/>
                  <a:gd name="connsiteY7" fmla="*/ 400365 h 400364"/>
                  <a:gd name="connsiteX8" fmla="*/ 445454 w 506557"/>
                  <a:gd name="connsiteY8" fmla="*/ 260464 h 400364"/>
                  <a:gd name="connsiteX9" fmla="*/ 466850 w 506557"/>
                  <a:gd name="connsiteY9" fmla="*/ 239273 h 400364"/>
                  <a:gd name="connsiteX10" fmla="*/ 506558 w 506557"/>
                  <a:gd name="connsiteY10" fmla="*/ 199977 h 400364"/>
                  <a:gd name="connsiteX11" fmla="*/ 466850 w 506557"/>
                  <a:gd name="connsiteY11" fmla="*/ 160887 h 400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6557" h="400364">
                    <a:moveTo>
                      <a:pt x="466850" y="160887"/>
                    </a:moveTo>
                    <a:lnTo>
                      <a:pt x="466850" y="160887"/>
                    </a:lnTo>
                    <a:cubicBezTo>
                      <a:pt x="454918" y="160887"/>
                      <a:pt x="445454" y="151423"/>
                      <a:pt x="445454" y="139696"/>
                    </a:cubicBezTo>
                    <a:lnTo>
                      <a:pt x="445454" y="0"/>
                    </a:lnTo>
                    <a:lnTo>
                      <a:pt x="206799" y="0"/>
                    </a:lnTo>
                    <a:cubicBezTo>
                      <a:pt x="93026" y="0"/>
                      <a:pt x="-2025" y="91965"/>
                      <a:pt x="33" y="204091"/>
                    </a:cubicBezTo>
                    <a:cubicBezTo>
                      <a:pt x="2090" y="312927"/>
                      <a:pt x="92203" y="400365"/>
                      <a:pt x="202890" y="400365"/>
                    </a:cubicBezTo>
                    <a:lnTo>
                      <a:pt x="445454" y="400365"/>
                    </a:lnTo>
                    <a:lnTo>
                      <a:pt x="445454" y="260464"/>
                    </a:lnTo>
                    <a:cubicBezTo>
                      <a:pt x="445454" y="248736"/>
                      <a:pt x="455123" y="239273"/>
                      <a:pt x="466850" y="239273"/>
                    </a:cubicBezTo>
                    <a:cubicBezTo>
                      <a:pt x="488864" y="239273"/>
                      <a:pt x="506558" y="221785"/>
                      <a:pt x="506558" y="199977"/>
                    </a:cubicBezTo>
                    <a:cubicBezTo>
                      <a:pt x="506558" y="178169"/>
                      <a:pt x="488864" y="160887"/>
                      <a:pt x="466850" y="160887"/>
                    </a:cubicBezTo>
                  </a:path>
                </a:pathLst>
              </a:custGeom>
              <a:solidFill>
                <a:srgbClr val="728CC1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8FC80A04-89F7-44FD-BAA6-AF92E9C2560D}"/>
                  </a:ext>
                </a:extLst>
              </p:cNvPr>
              <p:cNvSpPr/>
              <p:nvPr/>
            </p:nvSpPr>
            <p:spPr>
              <a:xfrm>
                <a:off x="641094" y="2913561"/>
                <a:ext cx="326710" cy="322596"/>
              </a:xfrm>
              <a:custGeom>
                <a:avLst/>
                <a:gdLst>
                  <a:gd name="connsiteX0" fmla="*/ 326711 w 326710"/>
                  <a:gd name="connsiteY0" fmla="*/ 161298 h 322596"/>
                  <a:gd name="connsiteX1" fmla="*/ 163355 w 326710"/>
                  <a:gd name="connsiteY1" fmla="*/ 322596 h 322596"/>
                  <a:gd name="connsiteX2" fmla="*/ 0 w 326710"/>
                  <a:gd name="connsiteY2" fmla="*/ 161298 h 322596"/>
                  <a:gd name="connsiteX3" fmla="*/ 163355 w 326710"/>
                  <a:gd name="connsiteY3" fmla="*/ 0 h 322596"/>
                  <a:gd name="connsiteX4" fmla="*/ 326711 w 326710"/>
                  <a:gd name="connsiteY4" fmla="*/ 161298 h 32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10" h="322596">
                    <a:moveTo>
                      <a:pt x="326711" y="161298"/>
                    </a:moveTo>
                    <a:cubicBezTo>
                      <a:pt x="326711" y="250382"/>
                      <a:pt x="253468" y="322596"/>
                      <a:pt x="163355" y="322596"/>
                    </a:cubicBezTo>
                    <a:cubicBezTo>
                      <a:pt x="73037" y="322596"/>
                      <a:pt x="0" y="250382"/>
                      <a:pt x="0" y="161298"/>
                    </a:cubicBezTo>
                    <a:cubicBezTo>
                      <a:pt x="0" y="72214"/>
                      <a:pt x="73037" y="0"/>
                      <a:pt x="163355" y="0"/>
                    </a:cubicBezTo>
                    <a:cubicBezTo>
                      <a:pt x="253468" y="0"/>
                      <a:pt x="326711" y="72214"/>
                      <a:pt x="326711" y="161298"/>
                    </a:cubicBezTo>
                  </a:path>
                </a:pathLst>
              </a:custGeom>
              <a:solidFill>
                <a:srgbClr val="FFFFFF"/>
              </a:solidFill>
              <a:ln w="20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5729FE-55C7-457E-8364-03A462BF6285}"/>
                </a:ext>
              </a:extLst>
            </p:cNvPr>
            <p:cNvSpPr txBox="1"/>
            <p:nvPr/>
          </p:nvSpPr>
          <p:spPr>
            <a:xfrm>
              <a:off x="614197" y="2912400"/>
              <a:ext cx="366865" cy="31545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rgbClr val="728CC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4</a:t>
              </a:r>
              <a:endParaRPr lang="ko-KR" altLang="en-US" sz="1600" dirty="0">
                <a:solidFill>
                  <a:srgbClr val="728CC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A4B7D87-0DD8-4EFA-AD17-42E66C8D108A}"/>
                </a:ext>
              </a:extLst>
            </p:cNvPr>
            <p:cNvSpPr txBox="1"/>
            <p:nvPr/>
          </p:nvSpPr>
          <p:spPr>
            <a:xfrm>
              <a:off x="1219426" y="2920205"/>
              <a:ext cx="1146837" cy="315453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r>
                <a:rPr lang="ko-KR" altLang="en-US" sz="1600" b="1" dirty="0">
                  <a:solidFill>
                    <a:srgbClr val="728CC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행위 요건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CA622B39-4BB0-40BF-8A2B-4BC98CF4B099}"/>
              </a:ext>
            </a:extLst>
          </p:cNvPr>
          <p:cNvSpPr txBox="1"/>
          <p:nvPr/>
        </p:nvSpPr>
        <p:spPr>
          <a:xfrm>
            <a:off x="613064" y="2217391"/>
            <a:ext cx="7930228" cy="3191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lnSpc>
                <a:spcPct val="151000"/>
              </a:lnSpc>
              <a:spcBef>
                <a:spcPts val="1500"/>
              </a:spcBef>
            </a:pPr>
            <a:r>
              <a:rPr lang="ko-KR" altLang="en-US" sz="1500" b="1" kern="0" spc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➊</a:t>
            </a:r>
            <a:r>
              <a:rPr lang="ko-KR" altLang="en-US" sz="1500" b="1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직장에서의 지위 또는 관계 등의 우위를 이용할 것</a:t>
            </a:r>
            <a:endParaRPr lang="ko-KR" altLang="en-US" sz="1500" kern="0" spc="-50" dirty="0">
              <a:solidFill>
                <a:srgbClr val="7A82BF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9ACB6DF-DC0C-4D37-86A8-443D069E2114}"/>
              </a:ext>
            </a:extLst>
          </p:cNvPr>
          <p:cNvSpPr txBox="1"/>
          <p:nvPr/>
        </p:nvSpPr>
        <p:spPr>
          <a:xfrm>
            <a:off x="815969" y="2577431"/>
            <a:ext cx="7610400" cy="6208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fontAlgn="base" latinLnBrk="1">
              <a:lnSpc>
                <a:spcPct val="151000"/>
              </a:lnSpc>
              <a:spcBef>
                <a:spcPts val="1000"/>
              </a:spcBef>
              <a:spcAft>
                <a:spcPts val="0"/>
              </a:spcAft>
            </a:pPr>
            <a:r>
              <a:rPr lang="ko-KR" altLang="en-US" sz="14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우위성이란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 근로자가 </a:t>
            </a:r>
            <a:r>
              <a:rPr lang="ko-KR" altLang="en-US" sz="14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저항 또는 거절하기 어려울 개연성이 높은 상태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가 인정되어야 하며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행위자가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이러한 상태를 </a:t>
            </a:r>
            <a:r>
              <a:rPr lang="ko-KR" altLang="en-US" sz="1400" b="1" kern="0" spc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이용해야 함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</p:txBody>
      </p:sp>
      <p:grpSp>
        <p:nvGrpSpPr>
          <p:cNvPr id="39" name="그래픽 37">
            <a:extLst>
              <a:ext uri="{FF2B5EF4-FFF2-40B4-BE49-F238E27FC236}">
                <a16:creationId xmlns:a16="http://schemas.microsoft.com/office/drawing/2014/main" id="{30F9323F-5D0D-49ED-B3DD-9DD9EF4ADFC0}"/>
              </a:ext>
            </a:extLst>
          </p:cNvPr>
          <p:cNvGrpSpPr/>
          <p:nvPr/>
        </p:nvGrpSpPr>
        <p:grpSpPr>
          <a:xfrm>
            <a:off x="608348" y="1880797"/>
            <a:ext cx="222547" cy="144000"/>
            <a:chOff x="620379" y="4149096"/>
            <a:chExt cx="222547" cy="144000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799E0B1-B6B9-412F-8F83-BF04AF1B023B}"/>
                </a:ext>
              </a:extLst>
            </p:cNvPr>
            <p:cNvSpPr/>
            <p:nvPr/>
          </p:nvSpPr>
          <p:spPr>
            <a:xfrm>
              <a:off x="620382" y="4149096"/>
              <a:ext cx="103001" cy="143083"/>
            </a:xfrm>
            <a:custGeom>
              <a:avLst/>
              <a:gdLst>
                <a:gd name="connsiteX0" fmla="*/ 23910 w 103001"/>
                <a:gd name="connsiteY0" fmla="*/ 0 h 143083"/>
                <a:gd name="connsiteX1" fmla="*/ 23910 w 103001"/>
                <a:gd name="connsiteY1" fmla="*/ 0 h 143083"/>
                <a:gd name="connsiteX2" fmla="*/ 7022 w 103001"/>
                <a:gd name="connsiteY2" fmla="*/ 40713 h 143083"/>
                <a:gd name="connsiteX3" fmla="*/ 33859 w 103001"/>
                <a:gd name="connsiteY3" fmla="*/ 67549 h 143083"/>
                <a:gd name="connsiteX4" fmla="*/ 33859 w 103001"/>
                <a:gd name="connsiteY4" fmla="*/ 75535 h 143083"/>
                <a:gd name="connsiteX5" fmla="*/ 7022 w 103001"/>
                <a:gd name="connsiteY5" fmla="*/ 102371 h 143083"/>
                <a:gd name="connsiteX6" fmla="*/ 23910 w 103001"/>
                <a:gd name="connsiteY6" fmla="*/ 143084 h 143083"/>
                <a:gd name="connsiteX7" fmla="*/ 23910 w 103001"/>
                <a:gd name="connsiteY7" fmla="*/ 143084 h 143083"/>
                <a:gd name="connsiteX8" fmla="*/ 40797 w 103001"/>
                <a:gd name="connsiteY8" fmla="*/ 136102 h 143083"/>
                <a:gd name="connsiteX9" fmla="*/ 101365 w 103001"/>
                <a:gd name="connsiteY9" fmla="*/ 75535 h 143083"/>
                <a:gd name="connsiteX10" fmla="*/ 101365 w 103001"/>
                <a:gd name="connsiteY10" fmla="*/ 67549 h 143083"/>
                <a:gd name="connsiteX11" fmla="*/ 40753 w 103001"/>
                <a:gd name="connsiteY11" fmla="*/ 6982 h 143083"/>
                <a:gd name="connsiteX12" fmla="*/ 23910 w 103001"/>
                <a:gd name="connsiteY12" fmla="*/ 0 h 14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001" h="143083">
                  <a:moveTo>
                    <a:pt x="23910" y="0"/>
                  </a:moveTo>
                  <a:lnTo>
                    <a:pt x="23910" y="0"/>
                  </a:lnTo>
                  <a:cubicBezTo>
                    <a:pt x="2659" y="0"/>
                    <a:pt x="-7989" y="25702"/>
                    <a:pt x="7022" y="40713"/>
                  </a:cubicBezTo>
                  <a:lnTo>
                    <a:pt x="33859" y="67549"/>
                  </a:lnTo>
                  <a:cubicBezTo>
                    <a:pt x="36041" y="69731"/>
                    <a:pt x="36041" y="73309"/>
                    <a:pt x="33859" y="75535"/>
                  </a:cubicBezTo>
                  <a:lnTo>
                    <a:pt x="7022" y="102371"/>
                  </a:lnTo>
                  <a:cubicBezTo>
                    <a:pt x="-7989" y="117382"/>
                    <a:pt x="2659" y="143084"/>
                    <a:pt x="23910" y="143084"/>
                  </a:cubicBezTo>
                  <a:lnTo>
                    <a:pt x="23910" y="143084"/>
                  </a:lnTo>
                  <a:cubicBezTo>
                    <a:pt x="30237" y="143084"/>
                    <a:pt x="36302" y="140553"/>
                    <a:pt x="40797" y="136102"/>
                  </a:cubicBezTo>
                  <a:lnTo>
                    <a:pt x="101365" y="75535"/>
                  </a:lnTo>
                  <a:cubicBezTo>
                    <a:pt x="103547" y="73353"/>
                    <a:pt x="103547" y="69775"/>
                    <a:pt x="101365" y="67549"/>
                  </a:cubicBezTo>
                  <a:lnTo>
                    <a:pt x="40753" y="6982"/>
                  </a:lnTo>
                  <a:cubicBezTo>
                    <a:pt x="36302" y="2531"/>
                    <a:pt x="30237" y="0"/>
                    <a:pt x="23910" y="0"/>
                  </a:cubicBezTo>
                  <a:close/>
                </a:path>
              </a:pathLst>
            </a:custGeom>
            <a:solidFill>
              <a:srgbClr val="728CC1"/>
            </a:solidFill>
            <a:ln w="4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85E3A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F8555992-939B-4DD9-9B82-5A073C2223F1}"/>
                </a:ext>
              </a:extLst>
            </p:cNvPr>
            <p:cNvSpPr/>
            <p:nvPr/>
          </p:nvSpPr>
          <p:spPr>
            <a:xfrm>
              <a:off x="738943" y="4149096"/>
              <a:ext cx="103001" cy="143083"/>
            </a:xfrm>
            <a:custGeom>
              <a:avLst/>
              <a:gdLst>
                <a:gd name="connsiteX0" fmla="*/ 23910 w 103001"/>
                <a:gd name="connsiteY0" fmla="*/ 0 h 143083"/>
                <a:gd name="connsiteX1" fmla="*/ 23910 w 103001"/>
                <a:gd name="connsiteY1" fmla="*/ 0 h 143083"/>
                <a:gd name="connsiteX2" fmla="*/ 7022 w 103001"/>
                <a:gd name="connsiteY2" fmla="*/ 40713 h 143083"/>
                <a:gd name="connsiteX3" fmla="*/ 33859 w 103001"/>
                <a:gd name="connsiteY3" fmla="*/ 67549 h 143083"/>
                <a:gd name="connsiteX4" fmla="*/ 33859 w 103001"/>
                <a:gd name="connsiteY4" fmla="*/ 75535 h 143083"/>
                <a:gd name="connsiteX5" fmla="*/ 7022 w 103001"/>
                <a:gd name="connsiteY5" fmla="*/ 102371 h 143083"/>
                <a:gd name="connsiteX6" fmla="*/ 23910 w 103001"/>
                <a:gd name="connsiteY6" fmla="*/ 143084 h 143083"/>
                <a:gd name="connsiteX7" fmla="*/ 23910 w 103001"/>
                <a:gd name="connsiteY7" fmla="*/ 143084 h 143083"/>
                <a:gd name="connsiteX8" fmla="*/ 40797 w 103001"/>
                <a:gd name="connsiteY8" fmla="*/ 136102 h 143083"/>
                <a:gd name="connsiteX9" fmla="*/ 101365 w 103001"/>
                <a:gd name="connsiteY9" fmla="*/ 75535 h 143083"/>
                <a:gd name="connsiteX10" fmla="*/ 101365 w 103001"/>
                <a:gd name="connsiteY10" fmla="*/ 67549 h 143083"/>
                <a:gd name="connsiteX11" fmla="*/ 40797 w 103001"/>
                <a:gd name="connsiteY11" fmla="*/ 6982 h 143083"/>
                <a:gd name="connsiteX12" fmla="*/ 23910 w 103001"/>
                <a:gd name="connsiteY12" fmla="*/ 0 h 14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001" h="143083">
                  <a:moveTo>
                    <a:pt x="23910" y="0"/>
                  </a:moveTo>
                  <a:lnTo>
                    <a:pt x="23910" y="0"/>
                  </a:lnTo>
                  <a:cubicBezTo>
                    <a:pt x="2659" y="0"/>
                    <a:pt x="-7989" y="25702"/>
                    <a:pt x="7022" y="40713"/>
                  </a:cubicBezTo>
                  <a:lnTo>
                    <a:pt x="33859" y="67549"/>
                  </a:lnTo>
                  <a:cubicBezTo>
                    <a:pt x="36041" y="69731"/>
                    <a:pt x="36041" y="73309"/>
                    <a:pt x="33859" y="75535"/>
                  </a:cubicBezTo>
                  <a:lnTo>
                    <a:pt x="7022" y="102371"/>
                  </a:lnTo>
                  <a:cubicBezTo>
                    <a:pt x="-7989" y="117382"/>
                    <a:pt x="2659" y="143084"/>
                    <a:pt x="23910" y="143084"/>
                  </a:cubicBezTo>
                  <a:lnTo>
                    <a:pt x="23910" y="143084"/>
                  </a:lnTo>
                  <a:cubicBezTo>
                    <a:pt x="30237" y="143084"/>
                    <a:pt x="36302" y="140553"/>
                    <a:pt x="40797" y="136102"/>
                  </a:cubicBezTo>
                  <a:lnTo>
                    <a:pt x="101365" y="75535"/>
                  </a:lnTo>
                  <a:cubicBezTo>
                    <a:pt x="103547" y="73353"/>
                    <a:pt x="103547" y="69775"/>
                    <a:pt x="101365" y="67549"/>
                  </a:cubicBezTo>
                  <a:lnTo>
                    <a:pt x="40797" y="6982"/>
                  </a:lnTo>
                  <a:cubicBezTo>
                    <a:pt x="36302" y="2531"/>
                    <a:pt x="30237" y="0"/>
                    <a:pt x="23910" y="0"/>
                  </a:cubicBezTo>
                  <a:close/>
                </a:path>
              </a:pathLst>
            </a:custGeom>
            <a:solidFill>
              <a:srgbClr val="728CC1"/>
            </a:solidFill>
            <a:ln w="4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85E3A"/>
                </a:solidFill>
              </a:endParaRPr>
            </a:p>
          </p:txBody>
        </p:sp>
      </p:grpSp>
      <p:pic>
        <p:nvPicPr>
          <p:cNvPr id="43" name="그래픽 42">
            <a:extLst>
              <a:ext uri="{FF2B5EF4-FFF2-40B4-BE49-F238E27FC236}">
                <a16:creationId xmlns:a16="http://schemas.microsoft.com/office/drawing/2014/main" id="{C4992159-2A28-4B26-8AD0-C6D467E29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90179" y="2682255"/>
            <a:ext cx="162000" cy="162000"/>
          </a:xfrm>
          <a:prstGeom prst="rect">
            <a:avLst/>
          </a:prstGeom>
        </p:spPr>
      </p:pic>
      <p:sp>
        <p:nvSpPr>
          <p:cNvPr id="37" name="직사각형 36">
            <a:extLst>
              <a:ext uri="{FF2B5EF4-FFF2-40B4-BE49-F238E27FC236}">
                <a16:creationId xmlns:a16="http://schemas.microsoft.com/office/drawing/2014/main" id="{51C4B21C-96D4-4494-BA2F-D72ED5FC1E26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815A93FD-00A4-408F-874A-9A11DB410D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9E4C6C03-7988-4A6D-A3BD-BEB93755480F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C355970-0A02-40FF-A6A4-41A706595E49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6CAF3228-8939-43E5-A201-09C66595D9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72A79856-4B65-43C1-90EE-DFCE70ACA57C}"/>
              </a:ext>
            </a:extLst>
          </p:cNvPr>
          <p:cNvSpPr txBox="1"/>
          <p:nvPr/>
        </p:nvSpPr>
        <p:spPr>
          <a:xfrm>
            <a:off x="613064" y="3324643"/>
            <a:ext cx="7930228" cy="3191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lnSpc>
                <a:spcPct val="151000"/>
              </a:lnSpc>
              <a:spcBef>
                <a:spcPts val="1500"/>
              </a:spcBef>
            </a:pPr>
            <a:r>
              <a:rPr lang="ko-KR" altLang="en-US" sz="1500" b="1" kern="0" spc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➋</a:t>
            </a:r>
            <a:r>
              <a:rPr lang="ko-KR" altLang="en-US" sz="1500" b="1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업무상 적정범위를 넘을 것</a:t>
            </a:r>
            <a:endParaRPr lang="ko-KR" altLang="en-US" sz="1500" kern="0" spc="-50" dirty="0">
              <a:solidFill>
                <a:srgbClr val="7A82BF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13D476D-9EC0-48AE-8AD4-98EFAC28531E}"/>
              </a:ext>
            </a:extLst>
          </p:cNvPr>
          <p:cNvSpPr txBox="1"/>
          <p:nvPr/>
        </p:nvSpPr>
        <p:spPr>
          <a:xfrm>
            <a:off x="815969" y="3637865"/>
            <a:ext cx="7610400" cy="1519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algn="just" fontAlgn="base" latinLnBrk="1">
              <a:lnSpc>
                <a:spcPct val="150000"/>
              </a:lnSpc>
              <a:spcAft>
                <a:spcPts val="0"/>
              </a:spcAft>
            </a:pP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문제된 행위가 업무관련성이 있는 상황에서 발생한</a:t>
            </a:r>
            <a:r>
              <a:rPr lang="en-US" altLang="ko-KR" sz="1400" b="1" kern="0" dirty="0">
                <a:solidFill>
                  <a:srgbClr val="000000"/>
                </a:solidFill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것으로</a:t>
            </a:r>
            <a:endParaRPr lang="en-US" altLang="ko-KR" sz="1400" b="1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marL="0" marR="0" algn="just" fontAlgn="base" latinLnBrk="1">
              <a:lnSpc>
                <a:spcPct val="150000"/>
              </a:lnSpc>
              <a:spcAft>
                <a:spcPts val="0"/>
              </a:spcAft>
            </a:pPr>
            <a:r>
              <a:rPr lang="en-US" altLang="ko-KR" sz="1400" kern="0" spc="-50" dirty="0"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•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직접적인 업무수행 중에서 발생한 경우가 아니더라도 </a:t>
            </a:r>
            <a:r>
              <a:rPr lang="ko-KR" altLang="en-US" sz="14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업무수행에 편승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하여 이루어졌거나 </a:t>
            </a:r>
            <a:r>
              <a:rPr lang="ko-KR" altLang="en-US" sz="1400" b="1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업무수행을</a:t>
            </a:r>
            <a:r>
              <a:rPr lang="en-US" altLang="ko-KR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 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빙자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하여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발생한 경우 업무관련성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인정 가능</a:t>
            </a:r>
            <a:endParaRPr lang="ko-KR" altLang="en-US" sz="1400" kern="0" dirty="0">
              <a:solidFill>
                <a:srgbClr val="000000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200" kern="0" spc="-30" dirty="0">
                <a:solidFill>
                  <a:srgbClr val="000000"/>
                </a:solidFill>
                <a:effectLst/>
                <a:latin typeface="나눔스퀘어OTF" panose="020B0600000101010101" pitchFamily="34" charset="-127"/>
                <a:ea typeface="나눔스퀘어OTF" panose="020B0600000101010101" pitchFamily="34" charset="-127"/>
              </a:rPr>
              <a:t>    ※ </a:t>
            </a:r>
            <a:r>
              <a:rPr lang="ko-KR" altLang="en-US" sz="1200" kern="0" spc="-30" dirty="0">
                <a:solidFill>
                  <a:srgbClr val="000000"/>
                </a:solidFill>
                <a:effectLst/>
                <a:latin typeface="나눔스퀘어OTF" panose="020B0600000101010101" pitchFamily="34" charset="-127"/>
                <a:ea typeface="나눔스퀘어OTF" panose="020B0600000101010101" pitchFamily="34" charset="-127"/>
              </a:rPr>
              <a:t>업무상 지시</a:t>
            </a:r>
            <a:r>
              <a:rPr lang="en-US" altLang="ko-KR" sz="1200" kern="0" spc="-30" dirty="0">
                <a:solidFill>
                  <a:srgbClr val="000000"/>
                </a:solidFill>
                <a:effectLst/>
                <a:latin typeface="나눔스퀘어OTF" panose="020B0600000101010101" pitchFamily="34" charset="-127"/>
                <a:ea typeface="나눔스퀘어OTF" panose="020B0600000101010101" pitchFamily="34" charset="-127"/>
              </a:rPr>
              <a:t>, </a:t>
            </a:r>
            <a:r>
              <a:rPr lang="ko-KR" altLang="en-US" sz="1200" kern="0" spc="-30" dirty="0">
                <a:solidFill>
                  <a:srgbClr val="000000"/>
                </a:solidFill>
                <a:effectLst/>
                <a:latin typeface="나눔스퀘어OTF" panose="020B0600000101010101" pitchFamily="34" charset="-127"/>
                <a:ea typeface="나눔스퀘어OTF" panose="020B0600000101010101" pitchFamily="34" charset="-127"/>
              </a:rPr>
              <a:t>주의 </a:t>
            </a:r>
            <a:r>
              <a:rPr lang="en-US" altLang="ko-KR" sz="1200" kern="0" spc="-30" dirty="0">
                <a:solidFill>
                  <a:srgbClr val="000000"/>
                </a:solidFill>
                <a:effectLst/>
                <a:latin typeface="나눔스퀘어OTF" panose="020B0600000101010101" pitchFamily="34" charset="-127"/>
                <a:ea typeface="나눔스퀘어OTF" panose="020B0600000101010101" pitchFamily="34" charset="-127"/>
              </a:rPr>
              <a:t>· </a:t>
            </a:r>
            <a:r>
              <a:rPr lang="ko-KR" altLang="en-US" sz="1200" kern="0" spc="-30" dirty="0">
                <a:solidFill>
                  <a:srgbClr val="000000"/>
                </a:solidFill>
                <a:effectLst/>
                <a:latin typeface="나눔스퀘어OTF" panose="020B0600000101010101" pitchFamily="34" charset="-127"/>
                <a:ea typeface="나눔스퀘어OTF" panose="020B0600000101010101" pitchFamily="34" charset="-127"/>
              </a:rPr>
              <a:t>명령이 사회통념상 업무적으로 필요성이 있다고 인정될 경우에는 직장내 </a:t>
            </a:r>
            <a:r>
              <a:rPr lang="ko-KR" altLang="en-US" sz="1200" kern="0" spc="-30" dirty="0">
                <a:solidFill>
                  <a:srgbClr val="00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</a:rPr>
              <a:t>괴롭힘으로 인정하기는 곤란함</a:t>
            </a:r>
            <a:endParaRPr lang="ko-KR" altLang="en-US" sz="1200" kern="0" spc="-30" dirty="0">
              <a:solidFill>
                <a:srgbClr val="000000"/>
              </a:solidFill>
              <a:effectLst/>
              <a:latin typeface="나눔스퀘어OTF" panose="020B0600000101010101" pitchFamily="34" charset="-127"/>
              <a:ea typeface="나눔스퀘어OTF" panose="020B0600000101010101" pitchFamily="34" charset="-127"/>
            </a:endParaRPr>
          </a:p>
          <a:p>
            <a:pPr marL="0" marR="0" algn="just" fontAlgn="base" latinLnBrk="1">
              <a:lnSpc>
                <a:spcPct val="150000"/>
              </a:lnSpc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850B9BF-3F72-4D50-AB9B-A5AA08130EB7}"/>
              </a:ext>
            </a:extLst>
          </p:cNvPr>
          <p:cNvSpPr txBox="1"/>
          <p:nvPr/>
        </p:nvSpPr>
        <p:spPr>
          <a:xfrm>
            <a:off x="613064" y="4978885"/>
            <a:ext cx="7930228" cy="3191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fontAlgn="base">
              <a:lnSpc>
                <a:spcPct val="151000"/>
              </a:lnSpc>
              <a:spcBef>
                <a:spcPts val="1500"/>
              </a:spcBef>
            </a:pPr>
            <a:r>
              <a:rPr lang="ko-KR" altLang="en-US" sz="1500" b="1" kern="0" spc="0" dirty="0">
                <a:solidFill>
                  <a:schemeClr val="bg1">
                    <a:lumMod val="65000"/>
                  </a:schemeClr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➌</a:t>
            </a:r>
            <a:r>
              <a:rPr lang="ko-KR" altLang="en-US" sz="1500" b="1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신체적</a:t>
            </a:r>
            <a:r>
              <a:rPr lang="en-US" altLang="ko-KR" sz="1500" b="1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‧</a:t>
            </a:r>
            <a:r>
              <a:rPr lang="ko-KR" altLang="en-US" sz="1500" b="1" kern="0" spc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정신적 고통을 주거나 근무환경을 악화시키는 행위일 것</a:t>
            </a:r>
            <a:endParaRPr lang="ko-KR" altLang="en-US" sz="1500" kern="0" spc="-50" dirty="0">
              <a:solidFill>
                <a:srgbClr val="7A82BF"/>
              </a:solidFill>
              <a:effectLst/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64FF27A-C77F-4093-9E45-B8E5E9AF6175}"/>
              </a:ext>
            </a:extLst>
          </p:cNvPr>
          <p:cNvSpPr txBox="1"/>
          <p:nvPr/>
        </p:nvSpPr>
        <p:spPr>
          <a:xfrm>
            <a:off x="815969" y="5338925"/>
            <a:ext cx="7610400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just" fontAlgn="base" latinLnBrk="1">
              <a:lnSpc>
                <a:spcPct val="139000"/>
              </a:lnSpc>
              <a:spcBef>
                <a:spcPts val="100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근무환경을 악화시키는 것이란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그 행위로 인하여 </a:t>
            </a: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피해자가 능력을 발휘하는 데 간과할 수 없을 정도의</a:t>
            </a:r>
            <a:r>
              <a:rPr lang="en-US" altLang="ko-KR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/>
            </a:r>
            <a:br>
              <a:rPr lang="en-US" altLang="ko-KR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ko-KR" altLang="en-US" sz="1400" b="1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지장이 발생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하는 것을 의미</a:t>
            </a:r>
            <a:endParaRPr lang="ko-KR" altLang="en-US" sz="1400" kern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96A11EB-21A1-43EF-91A2-692F7A8124AE}"/>
              </a:ext>
            </a:extLst>
          </p:cNvPr>
          <p:cNvSpPr txBox="1"/>
          <p:nvPr/>
        </p:nvSpPr>
        <p:spPr>
          <a:xfrm>
            <a:off x="815969" y="6033219"/>
            <a:ext cx="7610400" cy="2761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72390" marR="0" indent="-72390" algn="just" fontAlgn="base" latinLnBrk="1">
              <a:lnSpc>
                <a:spcPct val="139000"/>
              </a:lnSpc>
              <a:spcBef>
                <a:spcPts val="1000"/>
              </a:spcBef>
              <a:spcAft>
                <a:spcPts val="0"/>
              </a:spcAft>
            </a:pPr>
            <a:r>
              <a:rPr lang="ko-KR" altLang="en-US" sz="1400" b="1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행위자의 의도가 없었더라도</a:t>
            </a:r>
            <a:r>
              <a:rPr lang="ko-KR" altLang="en-US" sz="1400" kern="0" spc="-20" dirty="0">
                <a:solidFill>
                  <a:srgbClr val="000000"/>
                </a:solidFill>
                <a:effectLst/>
                <a:latin typeface="바탕" panose="02030600000101010101" pitchFamily="18" charset="-127"/>
                <a:ea typeface="나눔고딕OTF" panose="020D0604000000000000" pitchFamily="34" charset="-127"/>
              </a:rPr>
              <a:t> </a:t>
            </a:r>
            <a:r>
              <a:rPr lang="ko-KR" altLang="en-US" sz="14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그 행위로 신체적</a:t>
            </a:r>
            <a:r>
              <a:rPr lang="en-US" altLang="ko-KR" sz="14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· </a:t>
            </a:r>
            <a:r>
              <a:rPr lang="ko-KR" altLang="en-US" sz="1400" kern="0" spc="-2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정신적 고통을 받았거나 근무환경이 악화되었다면 인정</a:t>
            </a:r>
            <a:endParaRPr lang="ko-KR" altLang="en-US" sz="1400" kern="0" spc="-2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8C8FF8C3-94E5-4E37-A83B-01AD14E72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13064" y="3744560"/>
            <a:ext cx="162000" cy="162000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7F33D51F-6DBB-4FE5-BF34-3AB068979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13064" y="5425075"/>
            <a:ext cx="162000" cy="162000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E792AB41-E210-4433-904A-CD9BBDFA8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13064" y="6113736"/>
            <a:ext cx="162000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537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C6E16CE9-C93E-4978-AA82-837A5AFAC60E}"/>
              </a:ext>
            </a:extLst>
          </p:cNvPr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58E2FC-01C3-475D-826F-FBE87A3D704A}"/>
              </a:ext>
            </a:extLst>
          </p:cNvPr>
          <p:cNvSpPr txBox="1"/>
          <p:nvPr/>
        </p:nvSpPr>
        <p:spPr>
          <a:xfrm>
            <a:off x="828000" y="2113288"/>
            <a:ext cx="7610400" cy="614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 내 괴롭힘으로 인하여 근로복지공단에서 산업재해로 </a:t>
            </a:r>
            <a:r>
              <a:rPr lang="ko-KR" altLang="en-US" sz="1400" kern="0" spc="-5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승인받은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재해자 수는 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’09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 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8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’14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 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15</a:t>
            </a:r>
            <a:r>
              <a:rPr lang="ko-KR" altLang="en-US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</a:t>
            </a:r>
            <a:br>
              <a:rPr lang="en-US" altLang="ko-KR" sz="1400" kern="0" spc="-5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</a:br>
            <a:r>
              <a:rPr lang="en-US" altLang="ko-KR" sz="1400" kern="0" spc="-1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’16</a:t>
            </a:r>
            <a:r>
              <a:rPr lang="ko-KR" altLang="en-US" sz="1400" kern="0" spc="-1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27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’17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43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, ’18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년 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61</a:t>
            </a:r>
            <a:r>
              <a:rPr lang="ko-KR" altLang="en-US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명으로 지속적인 증가추세를 보이고 있음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.</a:t>
            </a:r>
            <a:endParaRPr lang="ko-KR" altLang="en-US" sz="1400" kern="0" dirty="0">
              <a:solidFill>
                <a:srgbClr val="000000"/>
              </a:solidFill>
              <a:effectLst/>
              <a:latin typeface="바탕체" panose="02030609000101010101" pitchFamily="17" charset="-127"/>
            </a:endParaRPr>
          </a:p>
        </p:txBody>
      </p:sp>
      <p:grpSp>
        <p:nvGrpSpPr>
          <p:cNvPr id="20" name="그래픽 44">
            <a:extLst>
              <a:ext uri="{FF2B5EF4-FFF2-40B4-BE49-F238E27FC236}">
                <a16:creationId xmlns:a16="http://schemas.microsoft.com/office/drawing/2014/main" id="{B08984B1-4373-47EF-A4CB-1D357A732933}"/>
              </a:ext>
            </a:extLst>
          </p:cNvPr>
          <p:cNvGrpSpPr/>
          <p:nvPr/>
        </p:nvGrpSpPr>
        <p:grpSpPr>
          <a:xfrm>
            <a:off x="539552" y="1321200"/>
            <a:ext cx="4579663" cy="615935"/>
            <a:chOff x="576559" y="1267231"/>
            <a:chExt cx="5582728" cy="750841"/>
          </a:xfrm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98807A54-DC3D-4A72-90A7-F27782288EAD}"/>
                </a:ext>
              </a:extLst>
            </p:cNvPr>
            <p:cNvSpPr/>
            <p:nvPr/>
          </p:nvSpPr>
          <p:spPr>
            <a:xfrm>
              <a:off x="680886" y="1267231"/>
              <a:ext cx="3055740" cy="672415"/>
            </a:xfrm>
            <a:custGeom>
              <a:avLst/>
              <a:gdLst>
                <a:gd name="connsiteX0" fmla="*/ 0 w 2735871"/>
                <a:gd name="connsiteY0" fmla="*/ 0 h 672415"/>
                <a:gd name="connsiteX1" fmla="*/ 2735871 w 2735871"/>
                <a:gd name="connsiteY1" fmla="*/ 0 h 672415"/>
                <a:gd name="connsiteX2" fmla="*/ 2735871 w 2735871"/>
                <a:gd name="connsiteY2" fmla="*/ 672416 h 672415"/>
                <a:gd name="connsiteX3" fmla="*/ 0 w 2735871"/>
                <a:gd name="connsiteY3" fmla="*/ 672416 h 6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35871" h="672415">
                  <a:moveTo>
                    <a:pt x="0" y="0"/>
                  </a:moveTo>
                  <a:lnTo>
                    <a:pt x="2735871" y="0"/>
                  </a:lnTo>
                  <a:lnTo>
                    <a:pt x="2735871" y="672416"/>
                  </a:lnTo>
                  <a:lnTo>
                    <a:pt x="0" y="672416"/>
                  </a:lnTo>
                  <a:close/>
                </a:path>
              </a:pathLst>
            </a:custGeom>
            <a:solidFill>
              <a:srgbClr val="EFEFE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41A07A7-FBA9-409C-90C0-AA6A228008D1}"/>
                </a:ext>
              </a:extLst>
            </p:cNvPr>
            <p:cNvSpPr/>
            <p:nvPr/>
          </p:nvSpPr>
          <p:spPr>
            <a:xfrm>
              <a:off x="3416757" y="1268206"/>
              <a:ext cx="2742530" cy="671440"/>
            </a:xfrm>
            <a:custGeom>
              <a:avLst/>
              <a:gdLst>
                <a:gd name="connsiteX0" fmla="*/ 2735871 w 2735871"/>
                <a:gd name="connsiteY0" fmla="*/ 553377 h 672415"/>
                <a:gd name="connsiteX1" fmla="*/ 2616833 w 2735871"/>
                <a:gd name="connsiteY1" fmla="*/ 672416 h 672415"/>
                <a:gd name="connsiteX2" fmla="*/ 119039 w 2735871"/>
                <a:gd name="connsiteY2" fmla="*/ 672416 h 672415"/>
                <a:gd name="connsiteX3" fmla="*/ 0 w 2735871"/>
                <a:gd name="connsiteY3" fmla="*/ 553377 h 672415"/>
                <a:gd name="connsiteX4" fmla="*/ 0 w 2735871"/>
                <a:gd name="connsiteY4" fmla="*/ 119039 h 672415"/>
                <a:gd name="connsiteX5" fmla="*/ 119039 w 2735871"/>
                <a:gd name="connsiteY5" fmla="*/ 0 h 672415"/>
                <a:gd name="connsiteX6" fmla="*/ 2616784 w 2735871"/>
                <a:gd name="connsiteY6" fmla="*/ 0 h 672415"/>
                <a:gd name="connsiteX7" fmla="*/ 2735823 w 2735871"/>
                <a:gd name="connsiteY7" fmla="*/ 119039 h 672415"/>
                <a:gd name="connsiteX8" fmla="*/ 2735823 w 2735871"/>
                <a:gd name="connsiteY8" fmla="*/ 553377 h 6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5871" h="672415">
                  <a:moveTo>
                    <a:pt x="2735871" y="553377"/>
                  </a:moveTo>
                  <a:cubicBezTo>
                    <a:pt x="2735871" y="618877"/>
                    <a:pt x="2682284" y="672416"/>
                    <a:pt x="2616833" y="672416"/>
                  </a:cubicBezTo>
                  <a:lnTo>
                    <a:pt x="119039" y="672416"/>
                  </a:lnTo>
                  <a:cubicBezTo>
                    <a:pt x="53539" y="672416"/>
                    <a:pt x="0" y="618829"/>
                    <a:pt x="0" y="553377"/>
                  </a:cubicBezTo>
                  <a:lnTo>
                    <a:pt x="0" y="119039"/>
                  </a:lnTo>
                  <a:cubicBezTo>
                    <a:pt x="0" y="53587"/>
                    <a:pt x="53587" y="0"/>
                    <a:pt x="119039" y="0"/>
                  </a:cubicBezTo>
                  <a:lnTo>
                    <a:pt x="2616784" y="0"/>
                  </a:lnTo>
                  <a:cubicBezTo>
                    <a:pt x="2682284" y="0"/>
                    <a:pt x="2735823" y="53587"/>
                    <a:pt x="2735823" y="119039"/>
                  </a:cubicBezTo>
                  <a:lnTo>
                    <a:pt x="2735823" y="553377"/>
                  </a:lnTo>
                  <a:close/>
                </a:path>
              </a:pathLst>
            </a:custGeom>
            <a:solidFill>
              <a:srgbClr val="EFEFE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5BBD61F4-9423-4995-A60E-486D99F08E2B}"/>
                </a:ext>
              </a:extLst>
            </p:cNvPr>
            <p:cNvSpPr/>
            <p:nvPr/>
          </p:nvSpPr>
          <p:spPr>
            <a:xfrm>
              <a:off x="576559" y="1348744"/>
              <a:ext cx="606192" cy="669328"/>
            </a:xfrm>
            <a:custGeom>
              <a:avLst/>
              <a:gdLst>
                <a:gd name="connsiteX0" fmla="*/ 0 w 606192"/>
                <a:gd name="connsiteY0" fmla="*/ 511510 h 669328"/>
                <a:gd name="connsiteX1" fmla="*/ 126419 w 606192"/>
                <a:gd name="connsiteY1" fmla="*/ 669329 h 669328"/>
                <a:gd name="connsiteX2" fmla="*/ 436509 w 606192"/>
                <a:gd name="connsiteY2" fmla="*/ 669329 h 669328"/>
                <a:gd name="connsiteX3" fmla="*/ 606192 w 606192"/>
                <a:gd name="connsiteY3" fmla="*/ 375445 h 669328"/>
                <a:gd name="connsiteX4" fmla="*/ 436509 w 606192"/>
                <a:gd name="connsiteY4" fmla="*/ 81562 h 669328"/>
                <a:gd name="connsiteX5" fmla="*/ 104328 w 606192"/>
                <a:gd name="connsiteY5" fmla="*/ 81562 h 669328"/>
                <a:gd name="connsiteX6" fmla="*/ 81514 w 606192"/>
                <a:gd name="connsiteY6" fmla="*/ 81562 h 669328"/>
                <a:gd name="connsiteX7" fmla="*/ 0 w 606192"/>
                <a:gd name="connsiteY7" fmla="*/ 0 h 669328"/>
                <a:gd name="connsiteX8" fmla="*/ 0 w 606192"/>
                <a:gd name="connsiteY8" fmla="*/ 511510 h 66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192" h="669328">
                  <a:moveTo>
                    <a:pt x="0" y="511510"/>
                  </a:moveTo>
                  <a:cubicBezTo>
                    <a:pt x="0" y="598667"/>
                    <a:pt x="56626" y="669329"/>
                    <a:pt x="126419" y="669329"/>
                  </a:cubicBezTo>
                  <a:lnTo>
                    <a:pt x="436509" y="669329"/>
                  </a:lnTo>
                  <a:lnTo>
                    <a:pt x="606192" y="375445"/>
                  </a:lnTo>
                  <a:lnTo>
                    <a:pt x="436509" y="81562"/>
                  </a:lnTo>
                  <a:lnTo>
                    <a:pt x="104328" y="81562"/>
                  </a:lnTo>
                  <a:lnTo>
                    <a:pt x="81514" y="81562"/>
                  </a:lnTo>
                  <a:cubicBezTo>
                    <a:pt x="36512" y="81562"/>
                    <a:pt x="0" y="45050"/>
                    <a:pt x="0" y="0"/>
                  </a:cubicBezTo>
                  <a:lnTo>
                    <a:pt x="0" y="511510"/>
                  </a:lnTo>
                  <a:close/>
                </a:path>
              </a:pathLst>
            </a:custGeom>
            <a:solidFill>
              <a:srgbClr val="7A82BF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90F3F29-C154-4600-A6EA-419FD25E8A7D}"/>
                </a:ext>
              </a:extLst>
            </p:cNvPr>
            <p:cNvSpPr/>
            <p:nvPr/>
          </p:nvSpPr>
          <p:spPr>
            <a:xfrm>
              <a:off x="576559" y="1267231"/>
              <a:ext cx="104279" cy="163027"/>
            </a:xfrm>
            <a:custGeom>
              <a:avLst/>
              <a:gdLst>
                <a:gd name="connsiteX0" fmla="*/ 0 w 104279"/>
                <a:gd name="connsiteY0" fmla="*/ 81514 h 163027"/>
                <a:gd name="connsiteX1" fmla="*/ 81514 w 104279"/>
                <a:gd name="connsiteY1" fmla="*/ 163027 h 163027"/>
                <a:gd name="connsiteX2" fmla="*/ 104280 w 104279"/>
                <a:gd name="connsiteY2" fmla="*/ 163027 h 163027"/>
                <a:gd name="connsiteX3" fmla="*/ 104280 w 104279"/>
                <a:gd name="connsiteY3" fmla="*/ 0 h 163027"/>
                <a:gd name="connsiteX4" fmla="*/ 81514 w 104279"/>
                <a:gd name="connsiteY4" fmla="*/ 0 h 163027"/>
                <a:gd name="connsiteX5" fmla="*/ 0 w 104279"/>
                <a:gd name="connsiteY5" fmla="*/ 81514 h 163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279" h="163027">
                  <a:moveTo>
                    <a:pt x="0" y="81514"/>
                  </a:moveTo>
                  <a:cubicBezTo>
                    <a:pt x="0" y="126563"/>
                    <a:pt x="36512" y="163027"/>
                    <a:pt x="81514" y="163027"/>
                  </a:cubicBezTo>
                  <a:lnTo>
                    <a:pt x="104280" y="163027"/>
                  </a:lnTo>
                  <a:lnTo>
                    <a:pt x="104280" y="0"/>
                  </a:lnTo>
                  <a:lnTo>
                    <a:pt x="81514" y="0"/>
                  </a:lnTo>
                  <a:cubicBezTo>
                    <a:pt x="36512" y="0"/>
                    <a:pt x="0" y="36512"/>
                    <a:pt x="0" y="81514"/>
                  </a:cubicBezTo>
                  <a:close/>
                </a:path>
              </a:pathLst>
            </a:custGeom>
            <a:solidFill>
              <a:srgbClr val="43418A"/>
            </a:solidFill>
            <a:ln w="4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B086B40-21E8-4E7C-9FA6-612855A8C623}"/>
              </a:ext>
            </a:extLst>
          </p:cNvPr>
          <p:cNvSpPr txBox="1"/>
          <p:nvPr/>
        </p:nvSpPr>
        <p:spPr>
          <a:xfrm>
            <a:off x="1041663" y="1387672"/>
            <a:ext cx="417840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dirty="0">
                <a:solidFill>
                  <a:srgbClr val="7A82BF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직장 내 괴롭힘 산업재해 현황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6099F5D-C820-47A2-B2BB-367FC3E8E2F5}"/>
              </a:ext>
            </a:extLst>
          </p:cNvPr>
          <p:cNvSpPr txBox="1"/>
          <p:nvPr/>
        </p:nvSpPr>
        <p:spPr>
          <a:xfrm>
            <a:off x="515810" y="1515700"/>
            <a:ext cx="59980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100" dirty="0">
                <a:solidFill>
                  <a:schemeClr val="bg1"/>
                </a:solidFill>
                <a:latin typeface="Tmon몬소리OTF Black" panose="02000A03000000000000" pitchFamily="50" charset="-127"/>
                <a:ea typeface="Tmon몬소리OTF Black" panose="02000A03000000000000" pitchFamily="50" charset="-127"/>
              </a:rPr>
              <a:t>03</a:t>
            </a:r>
            <a:endParaRPr lang="ko-KR" altLang="en-US" sz="2100" dirty="0">
              <a:solidFill>
                <a:schemeClr val="bg1"/>
              </a:solidFill>
              <a:latin typeface="Tmon몬소리OTF Black" panose="02000A03000000000000" pitchFamily="50" charset="-127"/>
              <a:ea typeface="Tmon몬소리OTF Black" panose="02000A03000000000000" pitchFamily="50" charset="-127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2705BE3D-C49F-4544-9A03-7D6BB2224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210" y="2203645"/>
            <a:ext cx="162000" cy="16200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0CE22F0-3601-42A2-8F01-DEF8D44B2E4D}"/>
              </a:ext>
            </a:extLst>
          </p:cNvPr>
          <p:cNvSpPr txBox="1"/>
          <p:nvPr/>
        </p:nvSpPr>
        <p:spPr>
          <a:xfrm>
            <a:off x="6520129" y="2852936"/>
            <a:ext cx="1164057" cy="2231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000" kern="0" spc="0" dirty="0">
                <a:solidFill>
                  <a:srgbClr val="000000"/>
                </a:solidFill>
                <a:effectLst/>
                <a:latin typeface="나눔고딕OTF Light" panose="020D0904000000000000" pitchFamily="34" charset="-127"/>
                <a:ea typeface="나눔고딕OTF Light" panose="020D0904000000000000" pitchFamily="34" charset="-127"/>
              </a:rPr>
              <a:t>(</a:t>
            </a:r>
            <a:r>
              <a:rPr lang="en-US" altLang="ko-KR" sz="1000" kern="0" spc="-50" dirty="0" err="1">
                <a:solidFill>
                  <a:srgbClr val="000000"/>
                </a:solidFill>
                <a:effectLst/>
                <a:latin typeface="나눔고딕OTF Light" panose="020D0904000000000000" pitchFamily="34" charset="-127"/>
                <a:ea typeface="나눔고딕OTF Light" panose="020D0904000000000000" pitchFamily="34" charset="-127"/>
              </a:rPr>
              <a:t>단위</a:t>
            </a:r>
            <a:r>
              <a:rPr lang="en-US" altLang="ko-KR" sz="1000" kern="0" spc="-50" dirty="0">
                <a:solidFill>
                  <a:srgbClr val="000000"/>
                </a:solidFill>
                <a:effectLst/>
                <a:latin typeface="나눔고딕OTF Light" panose="020D0904000000000000" pitchFamily="34" charset="-127"/>
                <a:ea typeface="나눔고딕OTF Light" panose="020D0904000000000000" pitchFamily="34" charset="-127"/>
              </a:rPr>
              <a:t> </a:t>
            </a:r>
            <a:r>
              <a:rPr lang="en-US" altLang="ko-KR" sz="1000" kern="0" spc="0" dirty="0">
                <a:solidFill>
                  <a:srgbClr val="000000"/>
                </a:solidFill>
                <a:effectLst/>
                <a:latin typeface="나눔고딕OTF Light" panose="020D0904000000000000" pitchFamily="34" charset="-127"/>
                <a:ea typeface="나눔고딕OTF Light" panose="020D0904000000000000" pitchFamily="34" charset="-127"/>
              </a:rPr>
              <a:t>: </a:t>
            </a:r>
            <a:r>
              <a:rPr lang="en-US" altLang="ko-KR" sz="1000" kern="0" spc="-50" dirty="0">
                <a:solidFill>
                  <a:srgbClr val="000000"/>
                </a:solidFill>
                <a:effectLst/>
                <a:latin typeface="나눔고딕OTF Light" panose="020D0904000000000000" pitchFamily="34" charset="-127"/>
                <a:ea typeface="나눔고딕OTF Light" panose="020D0904000000000000" pitchFamily="34" charset="-127"/>
              </a:rPr>
              <a:t>명</a:t>
            </a:r>
            <a:r>
              <a:rPr lang="en-US" altLang="ko-KR" sz="1000" kern="0" spc="0" dirty="0">
                <a:solidFill>
                  <a:srgbClr val="000000"/>
                </a:solidFill>
                <a:effectLst/>
                <a:latin typeface="나눔고딕OTF Light" panose="020D0904000000000000" pitchFamily="34" charset="-127"/>
                <a:ea typeface="나눔고딕OTF Light" panose="020D0904000000000000" pitchFamily="34" charset="-127"/>
              </a:rPr>
              <a:t>)</a:t>
            </a:r>
            <a:r>
              <a:rPr lang="en-US" altLang="ko-KR" sz="1000" kern="0" spc="-50" dirty="0">
                <a:solidFill>
                  <a:srgbClr val="000000"/>
                </a:solidFill>
                <a:effectLst/>
                <a:latin typeface="나눔고딕OTF Light" panose="020D0904000000000000" pitchFamily="34" charset="-127"/>
                <a:ea typeface="나눔고딕OTF Light" panose="020D0904000000000000" pitchFamily="34" charset="-127"/>
              </a:rPr>
              <a:t>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B106E4F-0831-48EB-999A-B481C2B30651}"/>
              </a:ext>
            </a:extLst>
          </p:cNvPr>
          <p:cNvSpPr txBox="1"/>
          <p:nvPr/>
        </p:nvSpPr>
        <p:spPr>
          <a:xfrm>
            <a:off x="1547665" y="5913152"/>
            <a:ext cx="6136522" cy="3123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>
                <a:solidFill>
                  <a:srgbClr val="7A82BF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[ 그림-1 ]  </a:t>
            </a:r>
            <a:r>
              <a:rPr lang="en-US" altLang="ko-KR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직장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내 </a:t>
            </a:r>
            <a:r>
              <a:rPr lang="en-US" altLang="ko-KR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괴롭힘으로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인한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1400" kern="0" dirty="0" err="1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산업재해자</a:t>
            </a:r>
            <a:r>
              <a:rPr lang="en-US" altLang="ko-KR" sz="1400" kern="0" dirty="0">
                <a:solidFill>
                  <a:srgbClr val="000000"/>
                </a:solidFill>
                <a:effectLst/>
                <a:latin typeface="나눔고딕OTF" panose="020D0604000000000000" pitchFamily="34" charset="-127"/>
                <a:ea typeface="나눔고딕OTF" panose="020D0604000000000000" pitchFamily="34" charset="-127"/>
              </a:rPr>
              <a:t> 수(’09년 ~’18년)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D564A74-2129-4C98-A126-D69012D4BD43}"/>
              </a:ext>
            </a:extLst>
          </p:cNvPr>
          <p:cNvSpPr/>
          <p:nvPr/>
        </p:nvSpPr>
        <p:spPr>
          <a:xfrm>
            <a:off x="0" y="0"/>
            <a:ext cx="9144000" cy="911164"/>
          </a:xfrm>
          <a:prstGeom prst="rect">
            <a:avLst/>
          </a:prstGeom>
          <a:solidFill>
            <a:srgbClr val="7A82B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AE6E0E92-F1A1-4ACF-BDA7-A4358CEE55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15299" y="465393"/>
            <a:ext cx="3128702" cy="25717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8449607-939C-4856-A150-6D9831824DB9}"/>
              </a:ext>
            </a:extLst>
          </p:cNvPr>
          <p:cNvSpPr txBox="1"/>
          <p:nvPr/>
        </p:nvSpPr>
        <p:spPr>
          <a:xfrm>
            <a:off x="539225" y="412567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제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장</a:t>
            </a: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Ⅰ</a:t>
            </a:r>
            <a:r>
              <a:rPr lang="ko-KR" altLang="en-US" dirty="0">
                <a:solidFill>
                  <a:srgbClr val="7A82B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직장 내 괴롭힘 개요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8D781C-EEB4-454F-BA27-92B9530A2AB0}"/>
              </a:ext>
            </a:extLst>
          </p:cNvPr>
          <p:cNvSpPr txBox="1"/>
          <p:nvPr/>
        </p:nvSpPr>
        <p:spPr>
          <a:xfrm>
            <a:off x="6015298" y="463175"/>
            <a:ext cx="28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직장 내 괴롭힘으로 인한 건강장해 예방 매뉴얼</a:t>
            </a: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3F959446-502A-4B7F-9E38-903BC2D73D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65393"/>
            <a:ext cx="381000" cy="257175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394F0220-9D3C-421C-89DE-15A82C9967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381268" y="3064362"/>
            <a:ext cx="6381464" cy="274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40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5EBF6"/>
        </a:solidFill>
        <a:ln w="17900" cap="flat">
          <a:noFill/>
          <a:prstDash val="solid"/>
          <a:miter/>
        </a:ln>
      </a:spPr>
      <a:bodyPr rtlCol="0" anchor="ctr"/>
      <a:lstStyle>
        <a:defPPr algn="l">
          <a:defRPr dirty="0">
            <a:solidFill>
              <a:srgbClr val="D9F5FF"/>
            </a:solidFill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3796</TotalTime>
  <Words>5644</Words>
  <Application>Microsoft Office PowerPoint</Application>
  <PresentationFormat>화면 슬라이드 쇼(4:3)</PresentationFormat>
  <Paragraphs>752</Paragraphs>
  <Slides>71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71</vt:i4>
      </vt:variant>
    </vt:vector>
  </HeadingPairs>
  <TitlesOfParts>
    <vt:vector size="85" baseType="lpstr">
      <vt:lpstr>나눔스퀘어OTF</vt:lpstr>
      <vt:lpstr>바탕</vt:lpstr>
      <vt:lpstr>Rix모던고딕_Pro Bold</vt:lpstr>
      <vt:lpstr>나눔스퀘어OTF Bold</vt:lpstr>
      <vt:lpstr>나눔고딕OTF</vt:lpstr>
      <vt:lpstr>나눔고딕OTF Light</vt:lpstr>
      <vt:lpstr>맑은 고딕</vt:lpstr>
      <vt:lpstr>Tmon몬소리OTF Black</vt:lpstr>
      <vt:lpstr>나눔스퀘어라운드OTF Bold</vt:lpstr>
      <vt:lpstr>Cambria Math</vt:lpstr>
      <vt:lpstr>Arial</vt:lpstr>
      <vt:lpstr>나눔스퀘어OTF ExtraBold</vt:lpstr>
      <vt:lpstr>바탕체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정수연</dc:creator>
  <cp:lastModifiedBy>KOSHA_USER</cp:lastModifiedBy>
  <cp:revision>1159</cp:revision>
  <dcterms:created xsi:type="dcterms:W3CDTF">2021-02-08T04:22:11Z</dcterms:created>
  <dcterms:modified xsi:type="dcterms:W3CDTF">2021-03-10T01:57:16Z</dcterms:modified>
</cp:coreProperties>
</file>