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77" r:id="rId2"/>
    <p:sldId id="275" r:id="rId3"/>
    <p:sldId id="257" r:id="rId4"/>
    <p:sldId id="258" r:id="rId5"/>
    <p:sldId id="276" r:id="rId6"/>
    <p:sldId id="259" r:id="rId7"/>
    <p:sldId id="260" r:id="rId8"/>
    <p:sldId id="261" r:id="rId9"/>
    <p:sldId id="262" r:id="rId10"/>
    <p:sldId id="274" r:id="rId11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2"/>
      <p:bold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폭발배경.png">
            <a:extLst>
              <a:ext uri="{FF2B5EF4-FFF2-40B4-BE49-F238E27FC236}">
                <a16:creationId xmlns:a16="http://schemas.microsoft.com/office/drawing/2014/main" xmlns="" id="{DA637DDE-CB3E-9B65-40A6-21313E610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871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F9B4BA08-FD3F-19B5-9394-9A34A94D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23" y="224367"/>
            <a:ext cx="3910623" cy="263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216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7D40A01C-DB6F-AAA2-F0D2-1C2E65C460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6CCC2594-7E87-82D7-B566-0C55271AF75B}"/>
              </a:ext>
            </a:extLst>
          </p:cNvPr>
          <p:cNvSpPr txBox="1"/>
          <p:nvPr/>
        </p:nvSpPr>
        <p:spPr>
          <a:xfrm>
            <a:off x="1389063" y="531223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B2F60150-B7DC-802C-FE88-5015B9A09527}"/>
              </a:ext>
            </a:extLst>
          </p:cNvPr>
          <p:cNvSpPr txBox="1"/>
          <p:nvPr/>
        </p:nvSpPr>
        <p:spPr>
          <a:xfrm>
            <a:off x="1439863" y="1501111"/>
            <a:ext cx="5400675" cy="357790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 사고 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 사고란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 대비 훈련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폭발사고 대비 및 발생 시 행동요령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폭발사고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 시 신고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폭발사고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 시 비상 조치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사고수습 및 사후처리 방법</a:t>
            </a: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98" y="1613490"/>
            <a:ext cx="7463369" cy="4330110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52850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폭발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 사고 사례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4B389B67-0EC4-D3C7-02A8-D64D2BD6A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865" y="1917844"/>
            <a:ext cx="7008285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상주 소재 화학제품 제조 공장에서 </a:t>
            </a:r>
            <a:r>
              <a:rPr kumimoji="0" lang="ko-KR" altLang="en-US" sz="1700" b="1" dirty="0" err="1" smtClean="0">
                <a:solidFill>
                  <a:srgbClr val="404040"/>
                </a:solidFill>
                <a:ea typeface="맑은 고딕" pitchFamily="50" charset="-127"/>
              </a:rPr>
              <a:t>헥</a:t>
            </a:r>
            <a:r>
              <a:rPr kumimoji="0" lang="ko-KR" altLang="en-US" sz="1700" b="1" dirty="0" err="1">
                <a:solidFill>
                  <a:srgbClr val="404040"/>
                </a:solidFill>
                <a:ea typeface="맑은 고딕" pitchFamily="50" charset="-127"/>
              </a:rPr>
              <a:t>산</a:t>
            </a:r>
            <a:r>
              <a:rPr kumimoji="0" lang="ko-KR" altLang="en-US" sz="1700" b="1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누출에 의한 폭발로 </a:t>
            </a:r>
            <a:r>
              <a:rPr kumimoji="0" lang="en-US" altLang="ko-KR" sz="1700" b="1" dirty="0">
                <a:solidFill>
                  <a:srgbClr val="404040"/>
                </a:solidFill>
                <a:ea typeface="맑은 고딕" pitchFamily="50" charset="-127"/>
              </a:rPr>
              <a:t>6</a:t>
            </a:r>
            <a:r>
              <a:rPr kumimoji="0" lang="ko-KR" altLang="en-US" sz="1700" b="1" dirty="0">
                <a:solidFill>
                  <a:srgbClr val="404040"/>
                </a:solidFill>
                <a:ea typeface="맑은 고딕" pitchFamily="50" charset="-127"/>
              </a:rPr>
              <a:t>명 사상</a:t>
            </a:r>
            <a:endParaRPr kumimoji="0" lang="en-US" altLang="ko-KR" sz="1700" b="1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641" y="2651744"/>
            <a:ext cx="2724681" cy="304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폭발 사고란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503679"/>
            <a:ext cx="7664450" cy="3938022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xmlns="" id="{6E92C221-5DA6-D956-3B44-2B30D145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225" y="1882126"/>
            <a:ext cx="7025600" cy="318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700" b="1" dirty="0">
                <a:latin typeface="+mn-ea"/>
                <a:ea typeface="+mn-ea"/>
              </a:rPr>
              <a:t>물질의 상태변화</a:t>
            </a:r>
            <a:r>
              <a:rPr lang="en-US" altLang="ko-KR" sz="1700" b="1" dirty="0">
                <a:latin typeface="+mn-ea"/>
                <a:ea typeface="+mn-ea"/>
              </a:rPr>
              <a:t>(</a:t>
            </a:r>
            <a:r>
              <a:rPr lang="ko-KR" altLang="en-US" sz="1700" b="1" dirty="0">
                <a:latin typeface="+mn-ea"/>
                <a:ea typeface="+mn-ea"/>
              </a:rPr>
              <a:t>고체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액체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기체</a:t>
            </a:r>
            <a:r>
              <a:rPr lang="en-US" altLang="ko-KR" sz="1700" b="1" dirty="0">
                <a:latin typeface="+mn-ea"/>
                <a:ea typeface="+mn-ea"/>
              </a:rPr>
              <a:t>) </a:t>
            </a:r>
            <a:r>
              <a:rPr lang="ko-KR" altLang="en-US" sz="1700" b="1" dirty="0">
                <a:latin typeface="+mn-ea"/>
                <a:ea typeface="+mn-ea"/>
              </a:rPr>
              <a:t>등 물리적 변화에 의한 것 또는       화학반응에 의한 폭발적인 연소현상을 말함</a:t>
            </a:r>
            <a:endParaRPr lang="en-US" altLang="ko-KR" sz="1700" b="1" dirty="0"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altLang="ko-KR" sz="17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n-ea"/>
                <a:ea typeface="+mn-ea"/>
              </a:rPr>
              <a:t>    </a:t>
            </a:r>
            <a:r>
              <a:rPr lang="en-US" altLang="ko-KR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[ </a:t>
            </a:r>
            <a:r>
              <a:rPr lang="ko-KR" altLang="en-US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물리적 폭발 </a:t>
            </a:r>
            <a:r>
              <a:rPr lang="en-US" altLang="ko-KR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]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n-ea"/>
                <a:ea typeface="+mn-ea"/>
              </a:rPr>
              <a:t>    </a:t>
            </a:r>
            <a:r>
              <a:rPr lang="ko-KR" altLang="en-US" sz="1700" b="1" dirty="0">
                <a:latin typeface="+mn-ea"/>
                <a:ea typeface="+mn-ea"/>
              </a:rPr>
              <a:t>증기폭발</a:t>
            </a:r>
            <a:r>
              <a:rPr lang="en-US" altLang="ko-KR" sz="1700" b="1" dirty="0">
                <a:latin typeface="+mn-ea"/>
                <a:ea typeface="+mn-ea"/>
              </a:rPr>
              <a:t>(</a:t>
            </a:r>
            <a:r>
              <a:rPr lang="ko-KR" altLang="en-US" sz="1700" b="1" dirty="0">
                <a:latin typeface="+mn-ea"/>
                <a:ea typeface="+mn-ea"/>
              </a:rPr>
              <a:t>감압</a:t>
            </a:r>
            <a:r>
              <a:rPr lang="en-US" altLang="ko-KR" sz="1700" b="1" dirty="0">
                <a:latin typeface="+mn-ea"/>
                <a:ea typeface="+mn-ea"/>
              </a:rPr>
              <a:t>), </a:t>
            </a:r>
            <a:r>
              <a:rPr lang="ko-KR" altLang="en-US" sz="1700" b="1" dirty="0">
                <a:latin typeface="+mn-ea"/>
                <a:ea typeface="+mn-ea"/>
              </a:rPr>
              <a:t>수증기폭발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전선</a:t>
            </a:r>
            <a:r>
              <a:rPr lang="en-US" altLang="ko-KR" sz="1700" b="1" dirty="0">
                <a:latin typeface="+mn-ea"/>
                <a:ea typeface="+mn-ea"/>
              </a:rPr>
              <a:t>(</a:t>
            </a:r>
            <a:r>
              <a:rPr lang="ko-KR" altLang="en-US" sz="1700" b="1" dirty="0">
                <a:latin typeface="+mn-ea"/>
                <a:ea typeface="+mn-ea"/>
              </a:rPr>
              <a:t>도선</a:t>
            </a:r>
            <a:r>
              <a:rPr lang="en-US" altLang="ko-KR" sz="1700" b="1" dirty="0">
                <a:latin typeface="+mn-ea"/>
                <a:ea typeface="+mn-ea"/>
              </a:rPr>
              <a:t>)</a:t>
            </a:r>
            <a:r>
              <a:rPr lang="ko-KR" altLang="en-US" sz="1700" b="1" dirty="0">
                <a:latin typeface="+mn-ea"/>
                <a:ea typeface="+mn-ea"/>
              </a:rPr>
              <a:t>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압력폭발</a:t>
            </a:r>
            <a:r>
              <a:rPr lang="en-US" altLang="ko-KR" sz="1700" b="1" dirty="0">
                <a:latin typeface="+mn-ea"/>
                <a:ea typeface="+mn-ea"/>
              </a:rPr>
              <a:t>(</a:t>
            </a:r>
            <a:r>
              <a:rPr lang="ko-KR" altLang="en-US" sz="1700" b="1" dirty="0">
                <a:latin typeface="+mn-ea"/>
                <a:ea typeface="+mn-ea"/>
              </a:rPr>
              <a:t>가압</a:t>
            </a:r>
            <a:r>
              <a:rPr lang="en-US" altLang="ko-KR" sz="1700" b="1" dirty="0">
                <a:latin typeface="+mn-ea"/>
                <a:ea typeface="+mn-ea"/>
              </a:rPr>
              <a:t>)    </a:t>
            </a:r>
          </a:p>
          <a:p>
            <a:pPr>
              <a:lnSpc>
                <a:spcPct val="150000"/>
              </a:lnSpc>
              <a:defRPr/>
            </a:pPr>
            <a:endParaRPr lang="en-US" altLang="ko-KR" sz="17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    [ </a:t>
            </a:r>
            <a:r>
              <a:rPr lang="ko-KR" altLang="en-US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화학적 폭발 </a:t>
            </a:r>
            <a:r>
              <a:rPr lang="en-US" altLang="ko-KR" sz="1700" b="1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rPr>
              <a:t>]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n-ea"/>
                <a:ea typeface="+mn-ea"/>
              </a:rPr>
              <a:t>    </a:t>
            </a:r>
            <a:r>
              <a:rPr lang="ko-KR" altLang="en-US" sz="1700" b="1" dirty="0">
                <a:latin typeface="+mn-ea"/>
                <a:ea typeface="+mn-ea"/>
              </a:rPr>
              <a:t>분해폭발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분진폭발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중합폭발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분해</a:t>
            </a:r>
            <a:r>
              <a:rPr lang="en-US" altLang="ko-KR" sz="1700" b="1" dirty="0">
                <a:latin typeface="+mn-ea"/>
                <a:ea typeface="+mn-ea"/>
              </a:rPr>
              <a:t>·</a:t>
            </a:r>
            <a:r>
              <a:rPr lang="ko-KR" altLang="en-US" sz="1700" b="1" dirty="0">
                <a:latin typeface="+mn-ea"/>
                <a:ea typeface="+mn-ea"/>
              </a:rPr>
              <a:t>중합폭발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산화폭발</a:t>
            </a:r>
            <a:r>
              <a:rPr lang="en-US" altLang="ko-KR" sz="1700" b="1" dirty="0">
                <a:latin typeface="+mn-ea"/>
                <a:ea typeface="+mn-ea"/>
              </a:rPr>
              <a:t>, </a:t>
            </a:r>
            <a:r>
              <a:rPr lang="ko-KR" altLang="en-US" sz="1700" b="1" dirty="0">
                <a:latin typeface="+mn-ea"/>
                <a:ea typeface="+mn-ea"/>
              </a:rPr>
              <a:t>촉매폭발</a:t>
            </a:r>
            <a:endParaRPr kumimoji="0" lang="en-US" altLang="ko-KR" sz="1700" b="1" spc="-150" dirty="0">
              <a:solidFill>
                <a:srgbClr val="404040"/>
              </a:solidFill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사고 대비 훈련 방법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833965" y="1521969"/>
            <a:ext cx="7664450" cy="4259705"/>
            <a:chOff x="833965" y="1521969"/>
            <a:chExt cx="7664450" cy="425970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3965" y="1521969"/>
              <a:ext cx="7664450" cy="4259705"/>
            </a:xfrm>
            <a:prstGeom prst="rect">
              <a:avLst/>
            </a:prstGeom>
          </p:spPr>
        </p:pic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1115092" y="2035994"/>
              <a:ext cx="7102197" cy="323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latin typeface="+mn-ea"/>
                  <a:ea typeface="+mn-ea"/>
                </a:rPr>
                <a:t>사업장 인근 취약시설</a:t>
              </a:r>
              <a:r>
                <a:rPr lang="en-US" altLang="ko-KR" sz="1700" b="1" dirty="0">
                  <a:latin typeface="+mn-ea"/>
                  <a:ea typeface="+mn-ea"/>
                </a:rPr>
                <a:t>(</a:t>
              </a:r>
              <a:r>
                <a:rPr lang="ko-KR" altLang="en-US" sz="1700" b="1" dirty="0">
                  <a:latin typeface="+mn-ea"/>
                  <a:ea typeface="+mn-ea"/>
                </a:rPr>
                <a:t>요양원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병원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학교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유치원 등</a:t>
              </a:r>
              <a:r>
                <a:rPr lang="en-US" altLang="ko-KR" sz="1700" b="1" dirty="0">
                  <a:latin typeface="+mn-ea"/>
                  <a:ea typeface="+mn-ea"/>
                </a:rPr>
                <a:t>)</a:t>
              </a:r>
              <a:r>
                <a:rPr lang="ko-KR" altLang="en-US" sz="1700" b="1" dirty="0">
                  <a:latin typeface="+mn-ea"/>
                  <a:ea typeface="+mn-ea"/>
                </a:rPr>
                <a:t>에 대하여 파악 후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사고발생 시 </a:t>
              </a:r>
              <a:r>
                <a:rPr lang="ko-KR" altLang="en-US" sz="1700" b="1" dirty="0" smtClean="0">
                  <a:latin typeface="+mn-ea"/>
                  <a:ea typeface="+mn-ea"/>
                </a:rPr>
                <a:t>연락 방법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 smtClean="0">
                  <a:latin typeface="+mn-ea"/>
                  <a:ea typeface="+mn-ea"/>
                </a:rPr>
                <a:t>대피 방법 </a:t>
              </a:r>
              <a:r>
                <a:rPr lang="ko-KR" altLang="en-US" sz="1700" b="1" dirty="0">
                  <a:latin typeface="+mn-ea"/>
                  <a:ea typeface="+mn-ea"/>
                </a:rPr>
                <a:t>등에 대하여 상호 협의하고 </a:t>
              </a:r>
              <a:endParaRPr lang="en-US" altLang="ko-KR" sz="1700" b="1" dirty="0" smtClean="0">
                <a:latin typeface="+mn-ea"/>
                <a:ea typeface="+mn-ea"/>
              </a:endParaRP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700" b="1" dirty="0">
                  <a:latin typeface="+mn-ea"/>
                  <a:ea typeface="+mn-ea"/>
                </a:rPr>
                <a:t> </a:t>
              </a:r>
              <a:r>
                <a:rPr lang="en-US" altLang="ko-KR" sz="1700" b="1" dirty="0" smtClean="0">
                  <a:latin typeface="+mn-ea"/>
                  <a:ea typeface="+mn-ea"/>
                </a:rPr>
                <a:t>   </a:t>
              </a:r>
              <a:r>
                <a:rPr lang="ko-KR" altLang="en-US" sz="1700" b="1" dirty="0" smtClean="0">
                  <a:latin typeface="+mn-ea"/>
                  <a:ea typeface="+mn-ea"/>
                </a:rPr>
                <a:t>소방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경찰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latin typeface="+mn-ea"/>
                  <a:ea typeface="+mn-ea"/>
                </a:rPr>
                <a:t>지자체 등과 훈련합니다</a:t>
              </a:r>
              <a:r>
                <a:rPr lang="en-US" altLang="ko-KR" sz="1700" b="1" dirty="0">
                  <a:latin typeface="+mn-ea"/>
                  <a:ea typeface="+mn-ea"/>
                </a:rPr>
                <a:t>. </a:t>
              </a:r>
            </a:p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endParaRPr lang="en-US" altLang="ko-KR" sz="1700" b="1" dirty="0">
                <a:latin typeface="+mn-ea"/>
                <a:ea typeface="+mn-ea"/>
              </a:endParaRPr>
            </a:p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latin typeface="+mn-ea"/>
                  <a:ea typeface="+mn-ea"/>
                </a:rPr>
                <a:t>사업장 내 근로자 대피 관련 비상집결지를 정하고</a:t>
              </a:r>
              <a:r>
                <a:rPr lang="en-US" altLang="ko-KR" sz="1700" b="1" dirty="0">
                  <a:latin typeface="+mn-ea"/>
                  <a:ea typeface="+mn-ea"/>
                </a:rPr>
                <a:t>, </a:t>
              </a:r>
              <a:r>
                <a:rPr lang="ko-KR" altLang="en-US" sz="1700" b="1" dirty="0" smtClean="0">
                  <a:latin typeface="+mn-ea"/>
                  <a:ea typeface="+mn-ea"/>
                </a:rPr>
                <a:t>인원 파악 </a:t>
              </a:r>
              <a:r>
                <a:rPr lang="ko-KR" altLang="en-US" sz="1700" b="1" dirty="0">
                  <a:latin typeface="+mn-ea"/>
                  <a:ea typeface="+mn-ea"/>
                </a:rPr>
                <a:t>방법 등을 훈련합니다</a:t>
              </a:r>
              <a:r>
                <a:rPr lang="en-US" altLang="ko-KR" sz="1700" b="1" dirty="0">
                  <a:latin typeface="+mn-ea"/>
                  <a:ea typeface="+mn-ea"/>
                </a:rPr>
                <a:t>.</a:t>
              </a:r>
              <a:endParaRPr kumimoji="0" lang="en-US" altLang="ko-KR" sz="1700" b="1" spc="-150" dirty="0">
                <a:solidFill>
                  <a:srgbClr val="40404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2559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9769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폭발사고 대비 및 발생 시 행동요령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753148" y="4367688"/>
            <a:ext cx="7540682" cy="1301117"/>
            <a:chOff x="753148" y="4223382"/>
            <a:chExt cx="7540682" cy="1301117"/>
          </a:xfrm>
        </p:grpSpPr>
        <p:pic>
          <p:nvPicPr>
            <p:cNvPr id="2" name="Picture 21">
              <a:extLst>
                <a:ext uri="{FF2B5EF4-FFF2-40B4-BE49-F238E27FC236}">
                  <a16:creationId xmlns:a16="http://schemas.microsoft.com/office/drawing/2014/main" xmlns="" id="{7008A501-54FC-9CD0-0340-C81C92C58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148" y="4223382"/>
              <a:ext cx="7540682" cy="1301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1026768" y="4436035"/>
              <a:ext cx="6998208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사업장 인근 취약시설</a:t>
              </a:r>
              <a:r>
                <a:rPr lang="en-US" altLang="ko-KR" sz="1700" b="1" dirty="0">
                  <a:latin typeface="+mj-ea"/>
                  <a:ea typeface="+mj-ea"/>
                </a:rPr>
                <a:t>(</a:t>
              </a:r>
              <a:r>
                <a:rPr lang="ko-KR" altLang="en-US" sz="1700" b="1" dirty="0">
                  <a:latin typeface="+mj-ea"/>
                  <a:ea typeface="+mj-ea"/>
                </a:rPr>
                <a:t>요양원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병원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학교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유치원 등</a:t>
              </a:r>
              <a:r>
                <a:rPr lang="en-US" altLang="ko-KR" sz="1700" b="1" dirty="0">
                  <a:latin typeface="+mj-ea"/>
                  <a:ea typeface="+mj-ea"/>
                </a:rPr>
                <a:t>)</a:t>
              </a:r>
              <a:r>
                <a:rPr lang="ko-KR" altLang="en-US" sz="1700" b="1" dirty="0">
                  <a:latin typeface="+mj-ea"/>
                  <a:ea typeface="+mj-ea"/>
                </a:rPr>
                <a:t>에 비상연락망으로 연락하고 대피를 위해 지자체 등과 협의</a:t>
              </a:r>
              <a:endParaRPr lang="en-US" altLang="ko-KR" sz="1700" b="1" dirty="0">
                <a:latin typeface="+mj-ea"/>
                <a:ea typeface="+mj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753148" y="2870135"/>
            <a:ext cx="7540682" cy="1354599"/>
            <a:chOff x="753148" y="2933704"/>
            <a:chExt cx="7540682" cy="1354599"/>
          </a:xfrm>
        </p:grpSpPr>
        <p:pic>
          <p:nvPicPr>
            <p:cNvPr id="6" name="Picture 21">
              <a:extLst>
                <a:ext uri="{FF2B5EF4-FFF2-40B4-BE49-F238E27FC236}">
                  <a16:creationId xmlns:a16="http://schemas.microsoft.com/office/drawing/2014/main" xmlns="" id="{21793AF0-A80E-667A-6322-64EC1D3E39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148" y="2933704"/>
              <a:ext cx="7540682" cy="1354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026768" y="3172421"/>
              <a:ext cx="6998208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안전취약계층</a:t>
              </a:r>
              <a:r>
                <a:rPr lang="en-US" altLang="ko-KR" sz="1700" b="1" dirty="0">
                  <a:latin typeface="+mj-ea"/>
                  <a:ea typeface="+mj-ea"/>
                </a:rPr>
                <a:t>(</a:t>
              </a:r>
              <a:r>
                <a:rPr lang="ko-KR" altLang="en-US" sz="1700" b="1" dirty="0">
                  <a:latin typeface="+mj-ea"/>
                  <a:ea typeface="+mj-ea"/>
                </a:rPr>
                <a:t>여성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고령자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장애인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외국인</a:t>
              </a:r>
              <a:r>
                <a:rPr lang="en-US" altLang="ko-KR" sz="1700" b="1" dirty="0">
                  <a:latin typeface="+mj-ea"/>
                  <a:ea typeface="+mj-ea"/>
                </a:rPr>
                <a:t>)</a:t>
              </a:r>
              <a:r>
                <a:rPr lang="ko-KR" altLang="en-US" sz="1700" b="1" dirty="0">
                  <a:latin typeface="+mj-ea"/>
                  <a:ea typeface="+mj-ea"/>
                </a:rPr>
                <a:t>의 작업위치는 </a:t>
              </a:r>
              <a:endParaRPr lang="en-US" altLang="ko-KR" sz="1700" b="1" dirty="0">
                <a:latin typeface="+mj-ea"/>
                <a:ea typeface="+mj-ea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동료작업자 등이 항시 파악하여 동료 작업자가 동반하여 대피</a:t>
              </a:r>
              <a:endParaRPr lang="en-US" altLang="ko-KR" sz="1700" b="1" dirty="0">
                <a:latin typeface="+mj-ea"/>
                <a:ea typeface="+mj-ea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845386" y="1429362"/>
            <a:ext cx="3351041" cy="1255489"/>
            <a:chOff x="818796" y="1971675"/>
            <a:chExt cx="3351041" cy="1255489"/>
          </a:xfrm>
        </p:grpSpPr>
        <p:pic>
          <p:nvPicPr>
            <p:cNvPr id="10" name="Picture 21">
              <a:extLst>
                <a:ext uri="{FF2B5EF4-FFF2-40B4-BE49-F238E27FC236}">
                  <a16:creationId xmlns:a16="http://schemas.microsoft.com/office/drawing/2014/main" xmlns="" id="{1F0BA070-756D-B08D-5F0E-9D3C6E52F6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796" y="1971675"/>
              <a:ext cx="3351041" cy="1255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311741" y="2155200"/>
              <a:ext cx="2267712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+mj-ea"/>
                  <a:ea typeface="+mj-ea"/>
                </a:rPr>
                <a:t>사내 방송 등으로 사고 발생 사실 전파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4160431" y="1429362"/>
            <a:ext cx="4059734" cy="1255489"/>
            <a:chOff x="4160431" y="1971675"/>
            <a:chExt cx="4059734" cy="1255489"/>
          </a:xfrm>
        </p:grpSpPr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xmlns="" id="{C30474A8-E9EC-A531-F745-601EDCEB48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431" y="1971675"/>
              <a:ext cx="4059734" cy="1255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375460" y="2220528"/>
              <a:ext cx="3639082" cy="8266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+mj-ea"/>
                  <a:ea typeface="+mj-ea"/>
                </a:rPr>
                <a:t>추가 </a:t>
              </a:r>
              <a:r>
                <a:rPr lang="en-US" altLang="ko-KR" sz="1700" b="1" dirty="0">
                  <a:latin typeface="+mj-ea"/>
                  <a:ea typeface="+mj-ea"/>
                </a:rPr>
                <a:t>2</a:t>
              </a:r>
              <a:r>
                <a:rPr lang="ko-KR" altLang="en-US" sz="1700" b="1" dirty="0">
                  <a:latin typeface="+mj-ea"/>
                  <a:ea typeface="+mj-ea"/>
                </a:rPr>
                <a:t>차 피해 </a:t>
              </a:r>
              <a:r>
                <a:rPr lang="ko-KR" altLang="en-US" sz="1700" b="1" dirty="0" smtClean="0">
                  <a:latin typeface="+mj-ea"/>
                  <a:ea typeface="+mj-ea"/>
                </a:rPr>
                <a:t>예방 위해 </a:t>
              </a:r>
              <a:r>
                <a:rPr lang="ko-KR" altLang="en-US" sz="1700" b="1" dirty="0">
                  <a:latin typeface="+mj-ea"/>
                  <a:ea typeface="+mj-ea"/>
                </a:rPr>
                <a:t>작업자 및 인근 주민 안전한 장소 대피 유도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14705" y="524865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폭발사고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발생 시 신고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833966" y="1261791"/>
            <a:ext cx="7664450" cy="4787174"/>
            <a:chOff x="833966" y="1261791"/>
            <a:chExt cx="7664450" cy="4787174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xmlns="" id="{6B3FAD9E-C3AD-4E7C-1B95-4945EB5DC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3966" y="1261791"/>
              <a:ext cx="7664450" cy="4787174"/>
            </a:xfrm>
            <a:prstGeom prst="rect">
              <a:avLst/>
            </a:prstGeom>
          </p:spPr>
        </p:pic>
        <p:sp>
          <p:nvSpPr>
            <p:cNvPr id="5" name="TextBox 13">
              <a:extLst>
                <a:ext uri="{FF2B5EF4-FFF2-40B4-BE49-F238E27FC236}">
                  <a16:creationId xmlns:a16="http://schemas.microsoft.com/office/drawing/2014/main" xmlns="" id="{396061A7-FF42-D114-C12C-CED898A6E7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9225" y="1596133"/>
              <a:ext cx="7210809" cy="2054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사고 발생 시에는 신속히 소방서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(119),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경찰서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(112),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고용노동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(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지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)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청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                     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관할 지자체 등에 신고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      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- 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언제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어디서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무엇이 붕괴 되었는지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,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그리고 피해 인원 및 규모는 </a:t>
              </a:r>
              <a:endPara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 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       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어느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정도인지 파악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가능한 모든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정보를 자세히 설명 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</p:txBody>
        </p:sp>
        <p:pic>
          <p:nvPicPr>
            <p:cNvPr id="2" name="Picture 2" descr="폭발-1.psd">
              <a:extLst>
                <a:ext uri="{FF2B5EF4-FFF2-40B4-BE49-F238E27FC236}">
                  <a16:creationId xmlns:a16="http://schemas.microsoft.com/office/drawing/2014/main" xmlns="" id="{558D6850-0833-9BFA-52E7-768C842E5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3353163"/>
              <a:ext cx="3503011" cy="2636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폭발사고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발생 시 비상 조치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833966" y="1354114"/>
            <a:ext cx="7831853" cy="4654568"/>
            <a:chOff x="833966" y="1354114"/>
            <a:chExt cx="7831853" cy="465456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3966" y="1354114"/>
              <a:ext cx="7664450" cy="4480192"/>
            </a:xfrm>
            <a:prstGeom prst="rect">
              <a:avLst/>
            </a:prstGeom>
          </p:spPr>
        </p:pic>
        <p:sp>
          <p:nvSpPr>
            <p:cNvPr id="13" name="TextBox 13"/>
            <p:cNvSpPr txBox="1">
              <a:spLocks noChangeArrowheads="1"/>
            </p:cNvSpPr>
            <p:nvPr/>
          </p:nvSpPr>
          <p:spPr bwMode="auto">
            <a:xfrm>
              <a:off x="1169912" y="1768924"/>
              <a:ext cx="6905779" cy="87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가스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위험물질 공급 </a:t>
              </a:r>
              <a:r>
                <a:rPr lang="ko-KR" altLang="en-US" sz="1700" b="1" dirty="0" err="1" smtClean="0">
                  <a:latin typeface="+mj-ea"/>
                  <a:ea typeface="+mj-ea"/>
                </a:rPr>
                <a:t>밸브류를</a:t>
              </a:r>
              <a:r>
                <a:rPr lang="ko-KR" altLang="en-US" sz="1700" b="1" dirty="0" smtClean="0">
                  <a:latin typeface="+mj-ea"/>
                  <a:ea typeface="+mj-ea"/>
                </a:rPr>
                <a:t> 닫아 </a:t>
              </a:r>
              <a:r>
                <a:rPr lang="ko-KR" altLang="en-US" sz="1700" b="1" dirty="0" err="1">
                  <a:latin typeface="+mj-ea"/>
                  <a:ea typeface="+mj-ea"/>
                </a:rPr>
                <a:t>위험원</a:t>
              </a:r>
              <a:r>
                <a:rPr lang="ko-KR" altLang="en-US" sz="1700" b="1" dirty="0">
                  <a:latin typeface="+mj-ea"/>
                  <a:ea typeface="+mj-ea"/>
                </a:rPr>
                <a:t> </a:t>
              </a:r>
              <a:r>
                <a:rPr lang="ko-KR" altLang="en-US" sz="1700" b="1" dirty="0" smtClean="0">
                  <a:latin typeface="+mj-ea"/>
                  <a:ea typeface="+mj-ea"/>
                </a:rPr>
                <a:t>공급 신속 차단</a:t>
              </a:r>
              <a:endParaRPr lang="en-US" altLang="ko-KR" sz="1700" b="1" dirty="0">
                <a:latin typeface="+mj-ea"/>
                <a:ea typeface="+mj-ea"/>
              </a:endParaRPr>
            </a:p>
            <a:p>
              <a:pPr marL="285750" indent="-285750">
                <a:lnSpc>
                  <a:spcPct val="150000"/>
                </a:lnSpc>
                <a:buFont typeface="Arial"/>
                <a:buChar char="•"/>
                <a:defRPr/>
              </a:pPr>
              <a:r>
                <a:rPr lang="ko-KR" altLang="en-US" sz="1700" b="1" dirty="0" smtClean="0">
                  <a:latin typeface="+mj-ea"/>
                  <a:ea typeface="+mj-ea"/>
                </a:rPr>
                <a:t>사고 지역은 </a:t>
              </a:r>
              <a:r>
                <a:rPr lang="ko-KR" altLang="en-US" sz="1700" b="1" dirty="0">
                  <a:latin typeface="+mj-ea"/>
                  <a:ea typeface="+mj-ea"/>
                </a:rPr>
                <a:t>수습요원 이외에는 접근을 막고 출입을 </a:t>
              </a:r>
              <a:r>
                <a:rPr lang="ko-KR" altLang="en-US" sz="1700" b="1" dirty="0" smtClean="0">
                  <a:latin typeface="+mj-ea"/>
                  <a:ea typeface="+mj-ea"/>
                </a:rPr>
                <a:t>통제</a:t>
              </a:r>
              <a:endPara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endParaRPr>
            </a:p>
          </p:txBody>
        </p:sp>
        <p:pic>
          <p:nvPicPr>
            <p:cNvPr id="2" name="Picture 1" descr="폭발-5.psd">
              <a:extLst>
                <a:ext uri="{FF2B5EF4-FFF2-40B4-BE49-F238E27FC236}">
                  <a16:creationId xmlns:a16="http://schemas.microsoft.com/office/drawing/2014/main" xmlns="" id="{74DEA4E4-663E-38F5-8803-40CF9038B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7867" y="2302755"/>
              <a:ext cx="5287952" cy="3705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650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사고수습 및 사후처리 방법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759346" y="1243167"/>
            <a:ext cx="7664450" cy="4653397"/>
            <a:chOff x="759346" y="1243167"/>
            <a:chExt cx="7664450" cy="465339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9346" y="1243167"/>
              <a:ext cx="7664450" cy="4653397"/>
            </a:xfrm>
            <a:prstGeom prst="rect">
              <a:avLst/>
            </a:prstGeom>
          </p:spPr>
        </p:pic>
        <p:sp>
          <p:nvSpPr>
            <p:cNvPr id="18" name="TextBox 13"/>
            <p:cNvSpPr txBox="1">
              <a:spLocks noChangeArrowheads="1"/>
            </p:cNvSpPr>
            <p:nvPr/>
          </p:nvSpPr>
          <p:spPr bwMode="auto">
            <a:xfrm>
              <a:off x="1099224" y="1430818"/>
              <a:ext cx="7158951" cy="4278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kumimoji="0" lang="ko-KR" altLang="en-US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현장에 출동한 소방관</a:t>
              </a:r>
              <a:r>
                <a:rPr kumimoji="0" lang="en-US" altLang="ko-KR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, </a:t>
              </a:r>
              <a:r>
                <a:rPr kumimoji="0" lang="ko-KR" altLang="en-US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경찰관 등 초동조치 요원의 통제에 적극 협조하고        고용노동청</a:t>
              </a:r>
              <a:r>
                <a:rPr kumimoji="0" lang="en-US" altLang="ko-KR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kumimoji="0" lang="ko-KR" altLang="en-US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지청</a:t>
              </a:r>
              <a:r>
                <a:rPr kumimoji="0" lang="en-US" altLang="ko-KR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), </a:t>
              </a:r>
              <a:r>
                <a:rPr kumimoji="0" lang="ko-KR" altLang="en-US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안전보건공단의 </a:t>
              </a:r>
              <a:r>
                <a:rPr kumimoji="0" lang="ko-KR" altLang="en-US" sz="1700" b="1" spc="-15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사고 수습 </a:t>
              </a:r>
              <a:r>
                <a:rPr kumimoji="0" lang="ko-KR" altLang="en-US" sz="1700" b="1" spc="-1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활동에 적극 협력</a:t>
              </a:r>
              <a:endPara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사용하고 있는 화학물질의 저장량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,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저장 위치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,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저장 방법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, </a:t>
              </a:r>
              <a:endParaRPr lang="en-US" altLang="ko-KR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  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물질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특성 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등에 대하여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초동 조치 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요원에게 상세히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안내</a:t>
              </a:r>
              <a:r>
                <a:rPr lang="en-US" altLang="ko-KR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 </a:t>
              </a:r>
              <a:endParaRPr lang="en-US" altLang="ko-K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현장에서 사고수습 활동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진행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·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동참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)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을 하는 인원은 호흡용보호구 등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적정 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보호 장비를 착용하여야 하며</a:t>
              </a:r>
              <a:r>
                <a:rPr lang="en-US" altLang="ko-KR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, 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사고수습 후에는 목욕 등을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실시</a:t>
              </a:r>
              <a:endParaRPr lang="en-US" altLang="ko-K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  <a:p>
              <a:pPr marL="285750" indent="-285750">
                <a:lnSpc>
                  <a:spcPct val="200000"/>
                </a:lnSpc>
                <a:buFont typeface="Arial"/>
                <a:buChar char="•"/>
                <a:defRPr/>
              </a:pP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사업장 및 인근지역 피해현황 등을 파악하여 근로자 및 지역주민의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건강이상 </a:t>
              </a:r>
              <a:r>
                <a:rPr lang="ko-KR" altLang="en-US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유무를 </a:t>
              </a:r>
              <a:r>
                <a:rPr lang="ko-KR" altLang="en-US" sz="17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확인</a:t>
              </a:r>
              <a:endPara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ko-KR" altLang="en-US" sz="1500" b="1" dirty="0" smtClean="0">
                <a:solidFill>
                  <a:prstClr val="white"/>
                </a:solidFill>
                <a:latin typeface="+mj-ea"/>
                <a:ea typeface="+mj-ea"/>
              </a:rPr>
              <a:t>폭발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5334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 algn="l">
          <a:lnSpc>
            <a:spcPct val="150000"/>
          </a:lnSpc>
          <a:defRPr sz="1600" b="1" dirty="0">
            <a:latin typeface="+mj-lt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</TotalTime>
  <Words>439</Words>
  <Application>Microsoft Office PowerPoint</Application>
  <PresentationFormat>화면 슬라이드 쇼(4:3)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94</cp:revision>
  <dcterms:created xsi:type="dcterms:W3CDTF">2022-11-13T15:13:23Z</dcterms:created>
  <dcterms:modified xsi:type="dcterms:W3CDTF">2022-12-29T02:37:31Z</dcterms:modified>
  <cp:category/>
</cp:coreProperties>
</file>